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83" r:id="rId4"/>
    <p:sldId id="293" r:id="rId5"/>
    <p:sldId id="260" r:id="rId6"/>
    <p:sldId id="261" r:id="rId7"/>
    <p:sldId id="263" r:id="rId8"/>
    <p:sldId id="270" r:id="rId9"/>
    <p:sldId id="264" r:id="rId10"/>
    <p:sldId id="266" r:id="rId11"/>
    <p:sldId id="267" r:id="rId12"/>
    <p:sldId id="268" r:id="rId13"/>
    <p:sldId id="269" r:id="rId14"/>
    <p:sldId id="271" r:id="rId15"/>
    <p:sldId id="294" r:id="rId16"/>
    <p:sldId id="286" r:id="rId17"/>
    <p:sldId id="281" r:id="rId18"/>
    <p:sldId id="290" r:id="rId19"/>
    <p:sldId id="289" r:id="rId20"/>
    <p:sldId id="291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669088" cy="97536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ddels stil 4 - aks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64216" autoAdjust="0"/>
  </p:normalViewPr>
  <p:slideViewPr>
    <p:cSldViewPr snapToGrid="0" snapToObjects="1">
      <p:cViewPr varScale="1">
        <p:scale>
          <a:sx n="56" d="100"/>
          <a:sy n="56" d="100"/>
        </p:scale>
        <p:origin x="2203" y="53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994" y="-90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regnear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899-409E-8CDE-98E84ECEB79A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0899-409E-8CDE-98E84ECEB79A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0899-409E-8CDE-98E84ECEB79A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0899-409E-8CDE-98E84ECEB79A}"/>
              </c:ext>
            </c:extLst>
          </c:dPt>
          <c:dLbls>
            <c:dLbl>
              <c:idx val="0"/>
              <c:layout>
                <c:manualLayout>
                  <c:x val="-0.23284813855227066"/>
                  <c:y val="0.15307648558127779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err="1" smtClean="0"/>
                      <a:t>Familie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99-409E-8CDE-98E84ECEB79A}"/>
                </c:ext>
              </c:extLst>
            </c:dLbl>
            <c:dLbl>
              <c:idx val="1"/>
              <c:layout>
                <c:manualLayout>
                  <c:x val="-0.17994235434971273"/>
                  <c:y val="-0.17062173302540168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err="1" smtClean="0"/>
                      <a:t>Fritid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899-409E-8CDE-98E84ECEB79A}"/>
                </c:ext>
              </c:extLst>
            </c:dLbl>
            <c:dLbl>
              <c:idx val="2"/>
              <c:layout>
                <c:manualLayout>
                  <c:x val="0.18632341110217215"/>
                  <c:y val="-0.15938062889947299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err="1" smtClean="0"/>
                      <a:t>Arbeid</a:t>
                    </a:r>
                    <a:r>
                      <a:rPr lang="en-US" sz="1600" dirty="0" smtClean="0"/>
                      <a:t>/</a:t>
                    </a:r>
                    <a:r>
                      <a:rPr lang="en-US" sz="1600" dirty="0" err="1" smtClean="0"/>
                      <a:t>skole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899-409E-8CDE-98E84ECEB79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dirty="0" smtClean="0"/>
                      <a:t>Off.</a:t>
                    </a:r>
                    <a:r>
                      <a:rPr lang="en-US" sz="1600" baseline="0" dirty="0" smtClean="0"/>
                      <a:t> </a:t>
                    </a:r>
                    <a:r>
                      <a:rPr lang="en-US" sz="1600" dirty="0" err="1" smtClean="0"/>
                      <a:t>Tj</a:t>
                    </a:r>
                    <a:r>
                      <a:rPr lang="en-US" sz="1600" dirty="0" smtClean="0"/>
                      <a:t>.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899-409E-8CDE-98E84ECEB79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600" dirty="0" err="1" smtClean="0"/>
                      <a:t>Helse</a:t>
                    </a:r>
                    <a:r>
                      <a:rPr lang="en-US" sz="1600" dirty="0" smtClean="0"/>
                      <a:t>-</a:t>
                    </a:r>
                  </a:p>
                  <a:p>
                    <a:r>
                      <a:rPr lang="en-US" sz="1600" dirty="0" err="1" smtClean="0"/>
                      <a:t>vesen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899-409E-8CDE-98E84ECEB7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Familie</c:v>
                </c:pt>
                <c:pt idx="1">
                  <c:v>Fritid</c:v>
                </c:pt>
                <c:pt idx="2">
                  <c:v>Arbeid/skole</c:v>
                </c:pt>
                <c:pt idx="3">
                  <c:v>Offentlige tj.</c:v>
                </c:pt>
                <c:pt idx="4">
                  <c:v>Helsevesen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2.5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899-409E-8CDE-98E84ECEB79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899-409E-8CDE-98E84ECEB79A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0899-409E-8CDE-98E84ECEB79A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0899-409E-8CDE-98E84ECEB79A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0899-409E-8CDE-98E84ECEB79A}"/>
              </c:ext>
            </c:extLst>
          </c:dPt>
          <c:dLbls>
            <c:dLbl>
              <c:idx val="0"/>
              <c:layout>
                <c:manualLayout>
                  <c:x val="-0.23284813855227066"/>
                  <c:y val="0.15307648558127779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err="1" smtClean="0"/>
                      <a:t>Familie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99-409E-8CDE-98E84ECEB79A}"/>
                </c:ext>
              </c:extLst>
            </c:dLbl>
            <c:dLbl>
              <c:idx val="1"/>
              <c:layout>
                <c:manualLayout>
                  <c:x val="-0.17994235434971273"/>
                  <c:y val="-0.17062173302540168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err="1" smtClean="0"/>
                      <a:t>Fritid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899-409E-8CDE-98E84ECEB79A}"/>
                </c:ext>
              </c:extLst>
            </c:dLbl>
            <c:dLbl>
              <c:idx val="2"/>
              <c:layout>
                <c:manualLayout>
                  <c:x val="0.18632341110217215"/>
                  <c:y val="-0.15938062889947299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err="1" smtClean="0"/>
                      <a:t>Arbeid</a:t>
                    </a:r>
                    <a:r>
                      <a:rPr lang="en-US" sz="1600" dirty="0" smtClean="0"/>
                      <a:t>/</a:t>
                    </a:r>
                    <a:r>
                      <a:rPr lang="en-US" sz="1600" dirty="0" err="1" smtClean="0"/>
                      <a:t>skole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899-409E-8CDE-98E84ECEB79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dirty="0" smtClean="0"/>
                      <a:t>Off.</a:t>
                    </a:r>
                    <a:r>
                      <a:rPr lang="en-US" sz="1600" baseline="0" dirty="0" smtClean="0"/>
                      <a:t> </a:t>
                    </a:r>
                    <a:r>
                      <a:rPr lang="en-US" sz="1600" dirty="0" err="1" smtClean="0"/>
                      <a:t>Tj</a:t>
                    </a:r>
                    <a:r>
                      <a:rPr lang="en-US" sz="1600" dirty="0" smtClean="0"/>
                      <a:t>.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899-409E-8CDE-98E84ECEB79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600" dirty="0" err="1" smtClean="0"/>
                      <a:t>Helse</a:t>
                    </a:r>
                    <a:r>
                      <a:rPr lang="en-US" sz="1600" dirty="0" smtClean="0"/>
                      <a:t>-</a:t>
                    </a:r>
                  </a:p>
                  <a:p>
                    <a:r>
                      <a:rPr lang="en-US" sz="1600" dirty="0" err="1" smtClean="0"/>
                      <a:t>vesen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899-409E-8CDE-98E84ECEB7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5"/>
                <c:pt idx="0">
                  <c:v>Familie</c:v>
                </c:pt>
                <c:pt idx="1">
                  <c:v>Fritid</c:v>
                </c:pt>
                <c:pt idx="2">
                  <c:v>Arbeid/skole</c:v>
                </c:pt>
                <c:pt idx="3">
                  <c:v>Offentlige tj.</c:v>
                </c:pt>
                <c:pt idx="4">
                  <c:v>Helsevesen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2.5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899-409E-8CDE-98E84ECEB79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A27-48D6-A80C-080478965007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6A27-48D6-A80C-08047896500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6A27-48D6-A80C-080478965007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6A27-48D6-A80C-080478965007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9-6A27-48D6-A80C-080478965007}"/>
              </c:ext>
            </c:extLst>
          </c:dPt>
          <c:dLbls>
            <c:dLbl>
              <c:idx val="0"/>
              <c:layout>
                <c:manualLayout>
                  <c:x val="-0.14099974027783932"/>
                  <c:y val="0.15298102258349763"/>
                </c:manualLayout>
              </c:layout>
              <c:tx>
                <c:rich>
                  <a:bodyPr/>
                  <a:lstStyle/>
                  <a:p>
                    <a:pPr>
                      <a:defRPr sz="1600" baseline="0"/>
                    </a:pPr>
                    <a:r>
                      <a:rPr lang="en-US" sz="1600" baseline="0" dirty="0" err="1" smtClean="0"/>
                      <a:t>Familie</a:t>
                    </a:r>
                    <a:endParaRPr lang="en-US" sz="1800" baseline="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A27-48D6-A80C-08047896500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smtClean="0"/>
                      <a:t>Fritid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A27-48D6-A80C-08047896500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dirty="0" err="1" smtClean="0"/>
                      <a:t>Arbeid</a:t>
                    </a:r>
                    <a:r>
                      <a:rPr lang="en-US" sz="1600" dirty="0" smtClean="0"/>
                      <a:t>/</a:t>
                    </a:r>
                    <a:r>
                      <a:rPr lang="en-US" sz="1600" dirty="0" err="1" smtClean="0"/>
                      <a:t>skole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A27-48D6-A80C-080478965007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dirty="0" smtClean="0"/>
                      <a:t>Off.</a:t>
                    </a:r>
                    <a:r>
                      <a:rPr lang="en-US" sz="1600" baseline="0" dirty="0" smtClean="0"/>
                      <a:t> </a:t>
                    </a:r>
                    <a:r>
                      <a:rPr lang="en-US" sz="1600" dirty="0" err="1" smtClean="0"/>
                      <a:t>Tj</a:t>
                    </a:r>
                    <a:r>
                      <a:rPr lang="en-US" sz="1600" dirty="0" smtClean="0"/>
                      <a:t>.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A27-48D6-A80C-080478965007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600" dirty="0" err="1" smtClean="0"/>
                      <a:t>Helse</a:t>
                    </a:r>
                    <a:r>
                      <a:rPr lang="en-US" sz="1600" dirty="0" smtClean="0"/>
                      <a:t>-</a:t>
                    </a:r>
                  </a:p>
                  <a:p>
                    <a:r>
                      <a:rPr lang="en-US" sz="1600" dirty="0" err="1" smtClean="0"/>
                      <a:t>vesen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A27-48D6-A80C-08047896500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27-48D6-A80C-080478965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'Ark1'!$A$2:$A$8</c:f>
              <c:strCache>
                <c:ptCount val="6"/>
                <c:pt idx="0">
                  <c:v>Familie</c:v>
                </c:pt>
                <c:pt idx="1">
                  <c:v>Fritid</c:v>
                </c:pt>
                <c:pt idx="2">
                  <c:v>Arbeid/skole</c:v>
                </c:pt>
                <c:pt idx="3">
                  <c:v>Offentlige tj.</c:v>
                </c:pt>
                <c:pt idx="4">
                  <c:v>Helsevesen</c:v>
                </c:pt>
                <c:pt idx="5">
                  <c:v>Diagnose</c:v>
                </c:pt>
              </c:strCache>
            </c:strRef>
          </c:cat>
          <c:val>
            <c:numRef>
              <c:f>'Ark1'!$B$2:$B$8</c:f>
              <c:numCache>
                <c:formatCode>General</c:formatCode>
                <c:ptCount val="7"/>
                <c:pt idx="0">
                  <c:v>1.5</c:v>
                </c:pt>
                <c:pt idx="1">
                  <c:v>0.5</c:v>
                </c:pt>
                <c:pt idx="2">
                  <c:v>3</c:v>
                </c:pt>
                <c:pt idx="3">
                  <c:v>1</c:v>
                </c:pt>
                <c:pt idx="4">
                  <c:v>0.5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A27-48D6-A80C-08047896500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0.15414</cdr:x>
      <cdr:y>0.45827</cdr:y>
    </cdr:from>
    <cdr:to>
      <cdr:x>0.45245</cdr:x>
      <cdr:y>0.54023</cdr:y>
    </cdr:to>
    <cdr:sp macro="" textlink="">
      <cdr:nvSpPr>
        <cdr:cNvPr id="2" name="Rektangel 1"/>
        <cdr:cNvSpPr/>
      </cdr:nvSpPr>
      <cdr:spPr bwMode="auto">
        <a:xfrm xmlns:a="http://schemas.openxmlformats.org/drawingml/2006/main">
          <a:off x="608330" y="2045017"/>
          <a:ext cx="1177290" cy="36576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r>
            <a:rPr lang="nb-NO" sz="1600" dirty="0" smtClean="0"/>
            <a:t>Diagnose</a:t>
          </a:r>
          <a:endParaRPr lang="nb-NO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7680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F65ECC35-923C-42F8-AD39-BA259895E6D5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264228"/>
            <a:ext cx="2889938" cy="487680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7680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03314957-0B95-47DF-A2D2-AD31F58023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224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1838"/>
            <a:ext cx="4875212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632960"/>
            <a:ext cx="533527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64228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264228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C50E13-343F-4611-98CD-BC3BCADC6D3F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5159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7169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7365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9746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22BC7-783C-4CE5-A101-7AA4526A1452}" type="slidenum">
              <a:rPr lang="nb-NO"/>
              <a:pPr/>
              <a:t>13</a:t>
            </a:fld>
            <a:endParaRPr lang="nb-NO"/>
          </a:p>
        </p:txBody>
      </p:sp>
      <p:sp>
        <p:nvSpPr>
          <p:cNvPr id="307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dirty="0" smtClean="0"/>
          </a:p>
        </p:txBody>
      </p:sp>
      <p:sp>
        <p:nvSpPr>
          <p:cNvPr id="30725" name="Slide Number Placeholder 3"/>
          <p:cNvSpPr txBox="1">
            <a:spLocks noGrp="1"/>
          </p:cNvSpPr>
          <p:nvPr/>
        </p:nvSpPr>
        <p:spPr bwMode="auto">
          <a:xfrm>
            <a:off x="3777038" y="9263922"/>
            <a:ext cx="2890542" cy="4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5" tIns="45503" rIns="91005" bIns="45503" anchor="b"/>
          <a:lstStyle/>
          <a:p>
            <a:pPr algn="r" defTabSz="910139" eaLnBrk="1" hangingPunct="1"/>
            <a:fld id="{91B32F31-6BF0-4AC1-BAB6-370FE1CD442B}" type="slidenum">
              <a:rPr lang="nb-NO" sz="1200">
                <a:ea typeface="ＭＳ Ｐゴシック" pitchFamily="-1" charset="-128"/>
              </a:rPr>
              <a:pPr algn="r" defTabSz="910139" eaLnBrk="1" hangingPunct="1"/>
              <a:t>13</a:t>
            </a:fld>
            <a:endParaRPr lang="nb-NO" sz="1200" dirty="0"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083AF-D93A-470E-A96A-BD8A978F5C8C}" type="slidenum">
              <a:rPr lang="nb-NO"/>
              <a:pPr/>
              <a:t>14</a:t>
            </a:fld>
            <a:endParaRPr lang="nb-NO"/>
          </a:p>
        </p:txBody>
      </p:sp>
      <p:sp>
        <p:nvSpPr>
          <p:cNvPr id="317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nb-NO" dirty="0" smtClean="0"/>
          </a:p>
        </p:txBody>
      </p:sp>
      <p:sp>
        <p:nvSpPr>
          <p:cNvPr id="31749" name="Slide Number Placeholder 3"/>
          <p:cNvSpPr txBox="1">
            <a:spLocks noGrp="1"/>
          </p:cNvSpPr>
          <p:nvPr/>
        </p:nvSpPr>
        <p:spPr bwMode="auto">
          <a:xfrm>
            <a:off x="3777038" y="9263922"/>
            <a:ext cx="2890542" cy="4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5" tIns="45503" rIns="91005" bIns="45503" anchor="b"/>
          <a:lstStyle/>
          <a:p>
            <a:pPr algn="r" defTabSz="910139" eaLnBrk="1" hangingPunct="1"/>
            <a:fld id="{8D8CDF8A-FA68-4AD6-AF7D-C87F1EA17826}" type="slidenum">
              <a:rPr lang="nb-NO" sz="1200">
                <a:ea typeface="ＭＳ Ｐゴシック" pitchFamily="-1" charset="-128"/>
              </a:rPr>
              <a:pPr algn="r" defTabSz="910139" eaLnBrk="1" hangingPunct="1"/>
              <a:t>14</a:t>
            </a:fld>
            <a:endParaRPr lang="nb-NO" sz="1200" dirty="0"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3400A5-549E-4627-8616-DD3D9E00D020}" type="slidenum">
              <a:rPr lang="nb-NO"/>
              <a:pPr/>
              <a:t>15</a:t>
            </a:fld>
            <a:endParaRPr lang="nb-NO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777039" y="9263923"/>
            <a:ext cx="2890542" cy="4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5" tIns="45503" rIns="91005" bIns="45503" anchor="b"/>
          <a:lstStyle/>
          <a:p>
            <a:pPr algn="r" defTabSz="910139" eaLnBrk="1" hangingPunct="1"/>
            <a:fld id="{E64EC43C-2579-4DE8-9349-9B768CB3B6DF}" type="slidenum">
              <a:rPr lang="nb-NO" sz="1200">
                <a:ea typeface="ＭＳ Ｐゴシック" pitchFamily="-1" charset="-128"/>
              </a:rPr>
              <a:pPr algn="r" defTabSz="910139" eaLnBrk="1" hangingPunct="1"/>
              <a:t>15</a:t>
            </a:fld>
            <a:endParaRPr lang="nb-NO" sz="1200" dirty="0">
              <a:ea typeface="ＭＳ Ｐゴシック" pitchFamily="-1" charset="-128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54063"/>
            <a:ext cx="4826000" cy="36195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4985" y="4600314"/>
            <a:ext cx="4861368" cy="4450413"/>
          </a:xfrm>
          <a:noFill/>
          <a:ln/>
        </p:spPr>
        <p:txBody>
          <a:bodyPr/>
          <a:lstStyle/>
          <a:p>
            <a:pPr defTabSz="910102">
              <a:defRPr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673770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083AF-D93A-470E-A96A-BD8A978F5C8C}" type="slidenum">
              <a:rPr lang="nb-NO"/>
              <a:pPr/>
              <a:t>16</a:t>
            </a:fld>
            <a:endParaRPr lang="nb-NO"/>
          </a:p>
        </p:txBody>
      </p:sp>
      <p:sp>
        <p:nvSpPr>
          <p:cNvPr id="317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nb-NO" dirty="0" smtClean="0"/>
          </a:p>
        </p:txBody>
      </p:sp>
      <p:sp>
        <p:nvSpPr>
          <p:cNvPr id="31749" name="Slide Number Placeholder 3"/>
          <p:cNvSpPr txBox="1">
            <a:spLocks noGrp="1"/>
          </p:cNvSpPr>
          <p:nvPr/>
        </p:nvSpPr>
        <p:spPr bwMode="auto">
          <a:xfrm>
            <a:off x="3777037" y="9263922"/>
            <a:ext cx="2890542" cy="48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37" eaLnBrk="1" hangingPunct="1"/>
            <a:fld id="{8D8CDF8A-FA68-4AD6-AF7D-C87F1EA17826}" type="slidenum">
              <a:rPr lang="nb-NO" sz="1200">
                <a:ea typeface="ＭＳ Ｐゴシック" pitchFamily="-1" charset="-128"/>
              </a:rPr>
              <a:pPr algn="r" defTabSz="914437" eaLnBrk="1" hangingPunct="1"/>
              <a:t>16</a:t>
            </a:fld>
            <a:endParaRPr lang="nb-NO" sz="1200" dirty="0"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8775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latin typeface="Arial" charset="0"/>
              <a:ea typeface="ヒラギノ角ゴ Pro W3" pitchFamily="-112" charset="-128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085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830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D7B5-4C6F-4132-842A-5DC0301ABE95}" type="slidenum">
              <a:rPr lang="nb-NO"/>
              <a:pPr/>
              <a:t>2</a:t>
            </a:fld>
            <a:endParaRPr lang="nb-NO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777038" y="9263922"/>
            <a:ext cx="2890542" cy="4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5" tIns="45503" rIns="91005" bIns="45503" anchor="b"/>
          <a:lstStyle/>
          <a:p>
            <a:pPr algn="r" defTabSz="910139" eaLnBrk="1" hangingPunct="1"/>
            <a:fld id="{AEE6D9B8-AE25-4CDC-B0C8-691F26126047}" type="slidenum">
              <a:rPr lang="nb-NO" sz="1200">
                <a:ea typeface="ＭＳ Ｐゴシック" pitchFamily="-1" charset="-128"/>
              </a:rPr>
              <a:pPr algn="r" defTabSz="910139" eaLnBrk="1" hangingPunct="1"/>
              <a:t>2</a:t>
            </a:fld>
            <a:endParaRPr lang="nb-NO" sz="1200" dirty="0">
              <a:ea typeface="ＭＳ Ｐゴシック" pitchFamily="-1" charset="-128"/>
            </a:endParaRPr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944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2819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8621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8108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2720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082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595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32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F2B49F-D9B0-4713-A123-D70D0433EA4F}" type="slidenum">
              <a:rPr lang="nb-NO"/>
              <a:pPr/>
              <a:t>5</a:t>
            </a:fld>
            <a:endParaRPr lang="nb-NO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777038" y="9263922"/>
            <a:ext cx="2890542" cy="4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5" tIns="45503" rIns="91005" bIns="45503" anchor="b"/>
          <a:lstStyle/>
          <a:p>
            <a:pPr algn="r" defTabSz="910139" eaLnBrk="1" hangingPunct="1"/>
            <a:fld id="{A092E3DF-BF33-4029-BD07-A39D6A9ADE22}" type="slidenum">
              <a:rPr lang="nb-NO" sz="1200">
                <a:ea typeface="ＭＳ Ｐゴシック" pitchFamily="-1" charset="-128"/>
              </a:rPr>
              <a:pPr algn="r" defTabSz="910139" eaLnBrk="1" hangingPunct="1"/>
              <a:t>5</a:t>
            </a:fld>
            <a:endParaRPr lang="nb-NO" sz="1200" dirty="0">
              <a:ea typeface="ＭＳ Ｐゴシック" pitchFamily="-1" charset="-128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nb-NO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762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9265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0E13-343F-4611-98CD-BC3BCADC6D3F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134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8E04D1-C0DD-47FC-93D5-6A60EBE9C965}" type="slidenum">
              <a:rPr lang="nb-NO"/>
              <a:pPr/>
              <a:t>9</a:t>
            </a:fld>
            <a:endParaRPr lang="nb-NO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777038" y="9263922"/>
            <a:ext cx="2890542" cy="4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05" tIns="45503" rIns="91005" bIns="45503" anchor="b"/>
          <a:lstStyle/>
          <a:p>
            <a:pPr algn="r" defTabSz="910139" eaLnBrk="1" hangingPunct="1"/>
            <a:fld id="{58E962F7-C74C-40E0-81D5-2F62553C6488}" type="slidenum">
              <a:rPr lang="nb-NO" sz="1200">
                <a:ea typeface="ＭＳ Ｐゴシック" pitchFamily="-1" charset="-128"/>
              </a:rPr>
              <a:pPr algn="r" defTabSz="910139" eaLnBrk="1" hangingPunct="1"/>
              <a:t>9</a:t>
            </a:fld>
            <a:endParaRPr lang="nb-NO" sz="1200" dirty="0">
              <a:ea typeface="ＭＳ Ｐゴシック" pitchFamily="-1" charset="-128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54063"/>
            <a:ext cx="4826000" cy="3619500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4984" y="4600314"/>
            <a:ext cx="4861368" cy="4450413"/>
          </a:xfrm>
          <a:noFill/>
          <a:ln/>
        </p:spPr>
        <p:txBody>
          <a:bodyPr/>
          <a:lstStyle/>
          <a:p>
            <a:pPr eaLnBrk="1" hangingPunct="1"/>
            <a:endParaRPr lang="nb-NO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76275" y="3468688"/>
            <a:ext cx="8045450" cy="1468437"/>
          </a:xfrm>
        </p:spPr>
        <p:txBody>
          <a:bodyPr tIns="45720" bIns="45720"/>
          <a:lstStyle>
            <a:lvl1pPr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6275" y="1998663"/>
            <a:ext cx="8045450" cy="147002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8440" name="Rectangle 8"/>
          <p:cNvSpPr>
            <a:spLocks noChangeAspect="1" noChangeArrowheads="1"/>
          </p:cNvSpPr>
          <p:nvPr/>
        </p:nvSpPr>
        <p:spPr bwMode="auto">
          <a:xfrm>
            <a:off x="762000" y="6019800"/>
            <a:ext cx="5035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spcBef>
                <a:spcPct val="20000"/>
              </a:spcBef>
            </a:pPr>
            <a:endParaRPr lang="nb-NO" sz="1600"/>
          </a:p>
        </p:txBody>
      </p:sp>
      <p:sp>
        <p:nvSpPr>
          <p:cNvPr id="12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6275" y="6228000"/>
            <a:ext cx="396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dirty="0" smtClean="0"/>
              <a:t>Rediger/aktiver bunnetekst  Sett inn </a:t>
            </a:r>
            <a:r>
              <a:rPr lang="nb-NO" dirty="0" err="1" smtClean="0"/>
              <a:t>-&gt;Topptekst</a:t>
            </a:r>
            <a:r>
              <a:rPr lang="nb-NO" dirty="0" smtClean="0"/>
              <a:t> og bunntekst</a:t>
            </a:r>
            <a:endParaRPr lang="nb-NO" dirty="0"/>
          </a:p>
        </p:txBody>
      </p:sp>
      <p:pic>
        <p:nvPicPr>
          <p:cNvPr id="13" name="Bilde 12" descr="Bilde 004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467"/>
            <a:ext cx="4752000" cy="72000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176400" y="6351944"/>
            <a:ext cx="341760" cy="200055"/>
          </a:xfrm>
          <a:prstGeom prst="rect">
            <a:avLst/>
          </a:prstGeom>
        </p:spPr>
        <p:txBody>
          <a:bodyPr wrap="none" bIns="0" anchor="b" anchorCtr="0">
            <a:spAutoFit/>
          </a:bodyPr>
          <a:lstStyle/>
          <a:p>
            <a:fld id="{A7DB9A00-85D0-4752-B171-163EC51D6A71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ヒラギノ角ゴ Pro W3" pitchFamily="-112" charset="-128"/>
                <a:cs typeface="+mn-cs"/>
              </a:rPr>
              <a:pPr/>
              <a:t>‹#›</a:t>
            </a:fld>
            <a:endParaRPr lang="nb-NO" dirty="0"/>
          </a:p>
        </p:txBody>
      </p:sp>
      <p:pic>
        <p:nvPicPr>
          <p:cNvPr id="14" name="Picture 25" descr="Sunnaas_TRS_un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5714" y="6122604"/>
            <a:ext cx="3044371" cy="498692"/>
          </a:xfrm>
          <a:prstGeom prst="rect">
            <a:avLst/>
          </a:prstGeom>
          <a:noFill/>
        </p:spPr>
      </p:pic>
      <p:pic>
        <p:nvPicPr>
          <p:cNvPr id="15" name="Picture 2" descr="761408CB634DDC46A3BADB7E862932BE@ous-h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0451" y="6147097"/>
            <a:ext cx="1861457" cy="5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6275" y="239713"/>
            <a:ext cx="8045450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6275" y="6228000"/>
            <a:ext cx="396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6275" y="239713"/>
            <a:ext cx="8045450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6275" y="1509713"/>
            <a:ext cx="3946525" cy="4462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75200" y="1509713"/>
            <a:ext cx="3946525" cy="4462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6275" y="6228000"/>
            <a:ext cx="396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76275" y="6228000"/>
            <a:ext cx="396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6275" y="239713"/>
            <a:ext cx="8045450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6275" y="6228000"/>
            <a:ext cx="396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6275" y="6228000"/>
            <a:ext cx="396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6275" y="6228000"/>
            <a:ext cx="396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6275" y="6228000"/>
            <a:ext cx="396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/>
              <a:t>Rediger/aktiver bunnetekst  Sett inn -&gt;Topptekst og bunntekst</a:t>
            </a:r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1509713"/>
            <a:ext cx="8045450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52000" tIns="144000" rIns="91440" bIns="14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6275" y="239713"/>
            <a:ext cx="80454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52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pic>
        <p:nvPicPr>
          <p:cNvPr id="7" name="Bilde 6" descr="Bilde 004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08000"/>
            <a:ext cx="4752000" cy="72000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176400" y="6351944"/>
            <a:ext cx="341760" cy="200055"/>
          </a:xfrm>
          <a:prstGeom prst="rect">
            <a:avLst/>
          </a:prstGeom>
        </p:spPr>
        <p:txBody>
          <a:bodyPr wrap="none" bIns="0" anchor="b" anchorCtr="0">
            <a:spAutoFit/>
          </a:bodyPr>
          <a:lstStyle/>
          <a:p>
            <a:fld id="{A7DB9A00-85D0-4752-B171-163EC51D6A71}" type="slidenum">
              <a:rPr kumimoji="0" lang="nb-NO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ヒラギノ角ゴ Pro W3" pitchFamily="-112" charset="-128"/>
                <a:cs typeface="+mn-cs"/>
              </a:rPr>
              <a:pPr/>
              <a:t>‹#›</a:t>
            </a:fld>
            <a:endParaRPr lang="nb-NO" dirty="0"/>
          </a:p>
        </p:txBody>
      </p:sp>
      <p:pic>
        <p:nvPicPr>
          <p:cNvPr id="8" name="Picture 25" descr="Sunnaas_TRS_unde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5714" y="6122604"/>
            <a:ext cx="3044371" cy="498692"/>
          </a:xfrm>
          <a:prstGeom prst="rect">
            <a:avLst/>
          </a:prstGeom>
          <a:noFill/>
        </p:spPr>
      </p:pic>
      <p:pic>
        <p:nvPicPr>
          <p:cNvPr id="1026" name="Picture 2" descr="761408CB634DDC46A3BADB7E862932BE@ous-h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0451" y="6147097"/>
            <a:ext cx="1861457" cy="5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pitchFamily="-112" charset="-128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90500" algn="l" rtl="0" eaLnBrk="1" fontAlgn="base" hangingPunct="1">
        <a:spcBef>
          <a:spcPct val="20000"/>
        </a:spcBef>
        <a:spcAft>
          <a:spcPct val="0"/>
        </a:spcAft>
        <a:buFont typeface="Times" pitchFamily="-112" charset="0"/>
        <a:buChar char="•"/>
        <a:defRPr sz="1600">
          <a:solidFill>
            <a:schemeClr val="tx1"/>
          </a:solidFill>
          <a:latin typeface="+mn-lt"/>
          <a:ea typeface="+mn-ea"/>
        </a:defRPr>
      </a:lvl2pPr>
      <a:lvl3pPr marL="763588" indent="-192088" algn="l" rtl="0" eaLnBrk="1" fontAlgn="base" hangingPunct="1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hyperlink" Target="http://www.pasientreiser.no/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lfo.no/" TargetMode="External"/><Relationship Id="rId13" Type="http://schemas.openxmlformats.org/officeDocument/2006/relationships/hyperlink" Target="http://www.husbanken.no/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nav.no/" TargetMode="External"/><Relationship Id="rId12" Type="http://schemas.openxmlformats.org/officeDocument/2006/relationships/hyperlink" Target="http://www.pasientreiser.no/" TargetMode="External"/><Relationship Id="rId17" Type="http://schemas.openxmlformats.org/officeDocument/2006/relationships/image" Target="../media/image4.png"/><Relationship Id="rId2" Type="http://schemas.openxmlformats.org/officeDocument/2006/relationships/audio" Target="../media/media23.m4a"/><Relationship Id="rId16" Type="http://schemas.openxmlformats.org/officeDocument/2006/relationships/hyperlink" Target="https://helsenorge.no/pasient-og-brukerombudet" TargetMode="External"/><Relationship Id="rId1" Type="http://schemas.microsoft.com/office/2007/relationships/media" Target="../media/media23.m4a"/><Relationship Id="rId6" Type="http://schemas.openxmlformats.org/officeDocument/2006/relationships/hyperlink" Target="https://helsenorge.no/" TargetMode="External"/><Relationship Id="rId11" Type="http://schemas.openxmlformats.org/officeDocument/2006/relationships/hyperlink" Target="http://www.ffo.no/" TargetMode="External"/><Relationship Id="rId5" Type="http://schemas.openxmlformats.org/officeDocument/2006/relationships/hyperlink" Target="http://www.sunnaas.no/trs" TargetMode="External"/><Relationship Id="rId15" Type="http://schemas.openxmlformats.org/officeDocument/2006/relationships/hyperlink" Target="https://www.hbf.no/tilbud-til-familien/" TargetMode="External"/><Relationship Id="rId10" Type="http://schemas.openxmlformats.org/officeDocument/2006/relationships/hyperlink" Target="http://www.nhf.no/" TargetMode="External"/><Relationship Id="rId4" Type="http://schemas.openxmlformats.org/officeDocument/2006/relationships/notesSlide" Target="../notesSlides/notesSlide25.xml"/><Relationship Id="rId9" Type="http://schemas.openxmlformats.org/officeDocument/2006/relationships/hyperlink" Target="http://www.frambu.no/" TargetMode="External"/><Relationship Id="rId14" Type="http://schemas.openxmlformats.org/officeDocument/2006/relationships/hyperlink" Target="http://www.helsetilsynet.n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925831"/>
            <a:ext cx="7772400" cy="2119294"/>
          </a:xfrm>
        </p:spPr>
        <p:txBody>
          <a:bodyPr/>
          <a:lstStyle/>
          <a:p>
            <a:pPr algn="ctr"/>
            <a:r>
              <a:rPr lang="nb-NO" sz="4000" dirty="0" smtClean="0"/>
              <a:t>Tjenesteapparatet – rettigheter og muligheter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45931" y="2731478"/>
            <a:ext cx="7512269" cy="3188676"/>
          </a:xfrm>
        </p:spPr>
        <p:txBody>
          <a:bodyPr/>
          <a:lstStyle/>
          <a:p>
            <a:pPr algn="ctr"/>
            <a:r>
              <a:rPr lang="nb-NO" sz="2400" dirty="0" smtClean="0"/>
              <a:t>Nettkurs TRS</a:t>
            </a:r>
          </a:p>
          <a:p>
            <a:pPr algn="ctr"/>
            <a:r>
              <a:rPr lang="nb-NO" sz="2400" dirty="0" smtClean="0"/>
              <a:t>for barn mellom 0-3 år og deres foreldre</a:t>
            </a:r>
          </a:p>
          <a:p>
            <a:pPr algn="ctr"/>
            <a:endParaRPr lang="nb-NO" sz="2400" dirty="0" smtClean="0"/>
          </a:p>
          <a:p>
            <a:pPr algn="ctr"/>
            <a:r>
              <a:rPr lang="nb-NO" sz="2400" dirty="0" smtClean="0"/>
              <a:t>Uke 24-25. Juni 2020</a:t>
            </a:r>
            <a:endParaRPr lang="nb-NO" sz="2400" dirty="0"/>
          </a:p>
          <a:p>
            <a:pPr algn="ctr"/>
            <a:endParaRPr lang="nb-NO" sz="2400" dirty="0" smtClean="0"/>
          </a:p>
          <a:p>
            <a:pPr algn="ctr"/>
            <a:r>
              <a:rPr lang="nb-NO" sz="2400" dirty="0" smtClean="0"/>
              <a:t>Brede </a:t>
            </a:r>
            <a:r>
              <a:rPr lang="nb-NO" sz="2400" dirty="0"/>
              <a:t>Dammann - sosionom</a:t>
            </a:r>
          </a:p>
          <a:p>
            <a:pPr marL="0" indent="0" algn="ctr">
              <a:buFontTx/>
              <a:buNone/>
            </a:pPr>
            <a:endParaRPr lang="nb-NO" sz="2400" dirty="0" smtClean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3263" y="381000"/>
            <a:ext cx="7596187" cy="990600"/>
          </a:xfrm>
        </p:spPr>
        <p:txBody>
          <a:bodyPr/>
          <a:lstStyle/>
          <a:p>
            <a:r>
              <a:rPr lang="nb-NO" sz="3200" dirty="0" smtClean="0"/>
              <a:t>Hvem kan dere spille på lokalt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3263" y="1496291"/>
            <a:ext cx="7596187" cy="4523509"/>
          </a:xfrm>
        </p:spPr>
        <p:txBody>
          <a:bodyPr/>
          <a:lstStyle/>
          <a:p>
            <a:r>
              <a:rPr lang="nb-NO" sz="2000" dirty="0" smtClean="0"/>
              <a:t>NAV/Sosialkontor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nb-NO" sz="2000" b="0" dirty="0" smtClean="0"/>
              <a:t>Økonomisk rådgiving og bistand </a:t>
            </a:r>
          </a:p>
          <a:p>
            <a:pPr marL="742950" lvl="1" indent="-361950">
              <a:buFont typeface="Arial" pitchFamily="34" charset="0"/>
              <a:buChar char="•"/>
            </a:pPr>
            <a:r>
              <a:rPr lang="nb-NO" sz="2000" b="0" dirty="0" smtClean="0"/>
              <a:t>Gjennomgang økonomi og rettigheter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nb-NO" sz="2000" dirty="0" smtClean="0"/>
              <a:t>Fast </a:t>
            </a:r>
            <a:r>
              <a:rPr lang="nb-NO" sz="2000" dirty="0"/>
              <a:t>kontaktperson </a:t>
            </a:r>
            <a:endParaRPr lang="nb-NO" sz="2000" dirty="0" smtClean="0"/>
          </a:p>
          <a:p>
            <a:pPr marL="742950" lvl="1" indent="-361950">
              <a:buFont typeface="Arial" pitchFamily="34" charset="0"/>
              <a:buChar char="•"/>
            </a:pPr>
            <a:r>
              <a:rPr lang="nb-NO" sz="2000" dirty="0" smtClean="0"/>
              <a:t>Målsetting, men ikke en rettighet</a:t>
            </a:r>
            <a:endParaRPr lang="nb-NO" sz="2000" dirty="0"/>
          </a:p>
          <a:p>
            <a:pPr lvl="1" indent="0">
              <a:buNone/>
            </a:pPr>
            <a:endParaRPr lang="nb-NO" sz="2000" b="0" dirty="0" smtClean="0"/>
          </a:p>
          <a:p>
            <a:r>
              <a:rPr lang="nb-NO" sz="2000" b="0" dirty="0" smtClean="0"/>
              <a:t>Andre sosiale tjenester/Konsulent for funksjonshemmede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Praktisk </a:t>
            </a:r>
            <a:r>
              <a:rPr lang="nb-NO" sz="2000" dirty="0" smtClean="0"/>
              <a:t>bistand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Lønn </a:t>
            </a:r>
            <a:r>
              <a:rPr lang="nb-NO" sz="2000" dirty="0"/>
              <a:t>ved særlig tyngende </a:t>
            </a:r>
            <a:r>
              <a:rPr lang="nb-NO" sz="2000" dirty="0" smtClean="0"/>
              <a:t>omsorgsarbeid – </a:t>
            </a:r>
            <a:r>
              <a:rPr lang="nb-NO" sz="2000" b="0" dirty="0" smtClean="0"/>
              <a:t>Omsorgsstønad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0" dirty="0" smtClean="0"/>
              <a:t>Støttekontakt </a:t>
            </a:r>
          </a:p>
          <a:p>
            <a:pPr>
              <a:lnSpc>
                <a:spcPct val="90000"/>
              </a:lnSpc>
            </a:pPr>
            <a:r>
              <a:rPr lang="nb-NO" sz="2000" dirty="0" smtClean="0"/>
              <a:t> </a:t>
            </a:r>
            <a:endParaRPr lang="nb-NO" sz="2000" dirty="0"/>
          </a:p>
          <a:p>
            <a:r>
              <a:rPr lang="nb-NO" sz="2000" dirty="0" smtClean="0"/>
              <a:t>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b-NO" sz="3200" dirty="0" smtClean="0"/>
              <a:t>Be om hjelp ved behov -</a:t>
            </a:r>
            <a:br>
              <a:rPr lang="nb-NO" sz="3200" dirty="0" smtClean="0"/>
            </a:br>
            <a:r>
              <a:rPr lang="nb-NO" sz="3200" dirty="0"/>
              <a:t>I</a:t>
            </a:r>
            <a:r>
              <a:rPr lang="nb-NO" sz="3200" dirty="0" smtClean="0"/>
              <a:t>kke vent til strikken ryker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b-NO" dirty="0" smtClean="0"/>
              <a:t> </a:t>
            </a:r>
          </a:p>
        </p:txBody>
      </p:sp>
      <p:pic>
        <p:nvPicPr>
          <p:cNvPr id="12292" name="Picture 4" descr="overlast_tip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725613"/>
            <a:ext cx="45720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b-NO" sz="3200" dirty="0" smtClean="0"/>
              <a:t>Hvem kan dere spille på lokalt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nb-NO" sz="2000" dirty="0" smtClean="0"/>
              <a:t>Boligkontor - Boligkonsulent</a:t>
            </a:r>
          </a:p>
          <a:p>
            <a:pPr lvl="1"/>
            <a:r>
              <a:rPr lang="nb-NO" sz="2000" b="0" dirty="0" smtClean="0"/>
              <a:t>Husbankens lokale representant</a:t>
            </a:r>
          </a:p>
          <a:p>
            <a:pPr lvl="1"/>
            <a:r>
              <a:rPr lang="nb-NO" sz="2000" b="0" dirty="0" smtClean="0"/>
              <a:t>Hjelp med søknader og </a:t>
            </a:r>
            <a:r>
              <a:rPr lang="nb-NO" sz="2000" b="0" dirty="0" err="1" smtClean="0"/>
              <a:t>tilskuddsordninger</a:t>
            </a:r>
            <a:endParaRPr lang="nb-NO" sz="2000" b="0" dirty="0" smtClean="0"/>
          </a:p>
          <a:p>
            <a:pPr lvl="2"/>
            <a:r>
              <a:rPr lang="nb-NO" sz="2000" b="0" dirty="0" smtClean="0"/>
              <a:t>Tilpasning, Bostøtte, Etableringslån med mer.</a:t>
            </a:r>
          </a:p>
          <a:p>
            <a:pPr lvl="1"/>
            <a:r>
              <a:rPr lang="nb-NO" sz="2000" b="0" dirty="0" smtClean="0"/>
              <a:t>Prosjekteringshjelp, Veiledning</a:t>
            </a:r>
          </a:p>
          <a:p>
            <a:pPr lvl="1"/>
            <a:endParaRPr lang="nb-NO" sz="2000" dirty="0" smtClean="0"/>
          </a:p>
          <a:p>
            <a:r>
              <a:rPr lang="nb-NO" sz="2000" dirty="0" smtClean="0"/>
              <a:t>Servicetorg – kommunal informasjonstjeneste</a:t>
            </a:r>
          </a:p>
          <a:p>
            <a:pPr lvl="1"/>
            <a:r>
              <a:rPr lang="nb-NO" sz="2000" dirty="0" smtClean="0"/>
              <a:t>Parkeringstillatelse (ofte teknisk etat)</a:t>
            </a:r>
          </a:p>
          <a:p>
            <a:pPr lvl="1"/>
            <a:r>
              <a:rPr lang="nb-NO" sz="2000" dirty="0" smtClean="0"/>
              <a:t>Informasjon om de politiske instanser</a:t>
            </a:r>
          </a:p>
          <a:p>
            <a:endParaRPr lang="nb-NO" b="0" dirty="0" smtClean="0"/>
          </a:p>
          <a:p>
            <a:pPr lvl="1">
              <a:buNone/>
            </a:pPr>
            <a:endParaRPr lang="nb-NO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239713"/>
            <a:ext cx="8045450" cy="1078724"/>
          </a:xfrm>
        </p:spPr>
        <p:txBody>
          <a:bodyPr/>
          <a:lstStyle/>
          <a:p>
            <a:r>
              <a:rPr lang="nb-NO" sz="3200" dirty="0" smtClean="0"/>
              <a:t>Hvem kan man ellers spille på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499190"/>
            <a:ext cx="7596188" cy="4604429"/>
          </a:xfrm>
        </p:spPr>
        <p:txBody>
          <a:bodyPr/>
          <a:lstStyle/>
          <a:p>
            <a:r>
              <a:rPr lang="nb-NO" sz="2000" dirty="0" smtClean="0"/>
              <a:t>(Re)</a:t>
            </a:r>
            <a:r>
              <a:rPr lang="nb-NO" sz="2000" dirty="0" err="1" smtClean="0"/>
              <a:t>Habiliteringstjenesten</a:t>
            </a:r>
            <a:r>
              <a:rPr lang="nb-NO" sz="2000" dirty="0" smtClean="0"/>
              <a:t> i fylket</a:t>
            </a:r>
          </a:p>
          <a:p>
            <a:r>
              <a:rPr lang="nb-NO" sz="2000" dirty="0" smtClean="0"/>
              <a:t>Kompetansesentre</a:t>
            </a:r>
          </a:p>
          <a:p>
            <a:pPr lvl="1"/>
            <a:r>
              <a:rPr lang="nb-NO" sz="2000" dirty="0" smtClean="0"/>
              <a:t>TAKO </a:t>
            </a:r>
            <a:r>
              <a:rPr lang="nb-NO" sz="2000" dirty="0"/>
              <a:t>(nasjonalt kompetansesenter for oral helse ved sjeldne </a:t>
            </a:r>
            <a:r>
              <a:rPr lang="nb-NO" sz="2000" dirty="0" smtClean="0"/>
              <a:t>diagnoser), TRS, Helsesportssentrene (Beitostølen/Valnesfjord)</a:t>
            </a:r>
          </a:p>
          <a:p>
            <a:r>
              <a:rPr lang="nb-NO" sz="2000" dirty="0" smtClean="0"/>
              <a:t>Spesialistmiljøer</a:t>
            </a:r>
          </a:p>
          <a:p>
            <a:pPr lvl="1"/>
            <a:r>
              <a:rPr lang="nb-NO" sz="2000" dirty="0" smtClean="0"/>
              <a:t>Medisinske spesialister (etter henvisning fra fastlege)</a:t>
            </a:r>
            <a:endParaRPr lang="nb-NO" sz="2000" dirty="0"/>
          </a:p>
          <a:p>
            <a:r>
              <a:rPr lang="nb-NO" sz="2000" dirty="0" smtClean="0"/>
              <a:t>Foreninger </a:t>
            </a:r>
            <a:r>
              <a:rPr lang="nb-NO" sz="2000" dirty="0"/>
              <a:t>og organisasjoner</a:t>
            </a:r>
          </a:p>
          <a:p>
            <a:pPr marL="182563" indent="173038">
              <a:buFont typeface="Arial" pitchFamily="34" charset="0"/>
              <a:buChar char="•"/>
            </a:pPr>
            <a:r>
              <a:rPr lang="nb-NO" sz="2000" dirty="0" smtClean="0"/>
              <a:t>Brukerforeningene, </a:t>
            </a:r>
            <a:r>
              <a:rPr lang="nb-NO" sz="2000" dirty="0"/>
              <a:t>FFO, frivillighetssentralene….</a:t>
            </a:r>
          </a:p>
          <a:p>
            <a:r>
              <a:rPr lang="nb-NO" sz="2000" dirty="0" smtClean="0"/>
              <a:t>Øvrig nettverk</a:t>
            </a:r>
            <a:endParaRPr lang="nb-NO" sz="2000" dirty="0"/>
          </a:p>
          <a:p>
            <a:pPr lvl="1"/>
            <a:r>
              <a:rPr lang="nb-NO" sz="2000" dirty="0"/>
              <a:t>Likemenn/slektninger/venner</a:t>
            </a:r>
          </a:p>
          <a:p>
            <a:pPr lvl="1"/>
            <a:endParaRPr lang="nb-NO" sz="2000" dirty="0" smtClean="0"/>
          </a:p>
          <a:p>
            <a:r>
              <a:rPr lang="nb-NO" sz="2000" dirty="0" smtClean="0"/>
              <a:t> </a:t>
            </a:r>
          </a:p>
          <a:p>
            <a:pPr lvl="1"/>
            <a:endParaRPr lang="nb-NO" sz="2000" dirty="0" smtClean="0"/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239714"/>
            <a:ext cx="8045450" cy="738482"/>
          </a:xfrm>
        </p:spPr>
        <p:txBody>
          <a:bodyPr/>
          <a:lstStyle/>
          <a:p>
            <a:r>
              <a:rPr lang="nb-NO" sz="3200" dirty="0" smtClean="0"/>
              <a:t>Aktuelle </a:t>
            </a:r>
            <a:r>
              <a:rPr lang="nb-NO" sz="3200" u="sng" dirty="0" smtClean="0"/>
              <a:t>ytelser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6275" y="871871"/>
            <a:ext cx="8045450" cy="5252482"/>
          </a:xfrm>
        </p:spPr>
        <p:txBody>
          <a:bodyPr/>
          <a:lstStyle/>
          <a:p>
            <a:r>
              <a:rPr lang="nb-NO" sz="2000" dirty="0" smtClean="0"/>
              <a:t>Kompensasjon for merarbeid som følge av diagnosen</a:t>
            </a:r>
            <a:endParaRPr lang="nb-NO" sz="2000" dirty="0"/>
          </a:p>
          <a:p>
            <a:pPr marL="360363" indent="-180975" defTabSz="442913">
              <a:buFont typeface="Arial" panose="020B0604020202020204" pitchFamily="34" charset="0"/>
              <a:buChar char="•"/>
            </a:pPr>
            <a:r>
              <a:rPr lang="nb-NO" sz="2000" dirty="0" smtClean="0"/>
              <a:t>Hjelpestønad (NAV) </a:t>
            </a:r>
          </a:p>
          <a:p>
            <a:pPr marL="723900" lvl="1" indent="-163513" defTabSz="442913">
              <a:buFont typeface="Arial" panose="020B0604020202020204" pitchFamily="34" charset="0"/>
              <a:buChar char="•"/>
            </a:pPr>
            <a:r>
              <a:rPr lang="nb-NO" sz="2000" dirty="0" smtClean="0"/>
              <a:t>14.748,- pr</a:t>
            </a:r>
            <a:r>
              <a:rPr lang="nb-NO" sz="2000" dirty="0"/>
              <a:t>. år (</a:t>
            </a:r>
            <a:r>
              <a:rPr lang="nb-NO" sz="2000" dirty="0" smtClean="0"/>
              <a:t>2019) </a:t>
            </a:r>
          </a:p>
          <a:p>
            <a:pPr marL="342900" indent="-163513" defTabSz="442913">
              <a:buFont typeface="Arial" panose="020B0604020202020204" pitchFamily="34" charset="0"/>
              <a:buChar char="•"/>
            </a:pPr>
            <a:r>
              <a:rPr lang="nb-NO" sz="2000" dirty="0" smtClean="0"/>
              <a:t>Forhøyet hjelpestønad (sats 2-4) fram til 18 år.</a:t>
            </a:r>
          </a:p>
          <a:p>
            <a:pPr marL="723900" lvl="1" indent="-163513" defTabSz="442913">
              <a:buFont typeface="Arial" panose="020B0604020202020204" pitchFamily="34" charset="0"/>
              <a:buChar char="•"/>
            </a:pPr>
            <a:r>
              <a:rPr lang="nb-NO" sz="2000" dirty="0" smtClean="0"/>
              <a:t>29.496 - 88.488,- pr. år (2019)</a:t>
            </a:r>
          </a:p>
          <a:p>
            <a:pPr marL="723900" lvl="1" indent="-163513" defTabSz="442913">
              <a:buFont typeface="Arial" panose="020B0604020202020204" pitchFamily="34" charset="0"/>
              <a:buChar char="•"/>
            </a:pPr>
            <a:endParaRPr lang="nb-NO" sz="2000" dirty="0" smtClean="0"/>
          </a:p>
          <a:p>
            <a:pPr lvl="1"/>
            <a:r>
              <a:rPr lang="nb-NO" sz="2000" dirty="0" smtClean="0"/>
              <a:t>Omsorgsstønad (Kommunen)</a:t>
            </a:r>
          </a:p>
          <a:p>
            <a:pPr marL="190500" lvl="1" indent="0">
              <a:buNone/>
            </a:pPr>
            <a:endParaRPr lang="nb-NO" sz="2000" dirty="0"/>
          </a:p>
          <a:p>
            <a:pPr marL="0" lvl="1" indent="0">
              <a:buNone/>
            </a:pPr>
            <a:r>
              <a:rPr lang="nb-NO" sz="2000" dirty="0" smtClean="0"/>
              <a:t>Kompensasjon for utgifter over 8.232,- som følger av diagnosen</a:t>
            </a:r>
          </a:p>
          <a:p>
            <a:pPr marL="360363" indent="-180975">
              <a:buFont typeface="Arial" panose="020B0604020202020204" pitchFamily="34" charset="0"/>
              <a:buChar char="•"/>
            </a:pPr>
            <a:r>
              <a:rPr lang="nb-NO" sz="2000" dirty="0" smtClean="0"/>
              <a:t>Grunnstønad (NAV)</a:t>
            </a:r>
          </a:p>
          <a:p>
            <a:pPr marL="741363" lvl="1" indent="-180975">
              <a:buFont typeface="Arial" panose="020B0604020202020204" pitchFamily="34" charset="0"/>
              <a:buChar char="•"/>
            </a:pPr>
            <a:r>
              <a:rPr lang="nb-NO" sz="2000" dirty="0" smtClean="0"/>
              <a:t>For </a:t>
            </a:r>
            <a:r>
              <a:rPr lang="nb-NO" sz="2000" dirty="0"/>
              <a:t>merutgifter </a:t>
            </a:r>
            <a:r>
              <a:rPr lang="nb-NO" sz="2000" dirty="0" smtClean="0"/>
              <a:t>til; transport</a:t>
            </a:r>
            <a:r>
              <a:rPr lang="nb-NO" sz="2000" dirty="0"/>
              <a:t>, klesslitasje, fordyret kosthold ved </a:t>
            </a:r>
            <a:r>
              <a:rPr lang="nb-NO" sz="2000" dirty="0" smtClean="0"/>
              <a:t>diett</a:t>
            </a:r>
          </a:p>
          <a:p>
            <a:pPr marL="1123951" lvl="2" indent="-180975">
              <a:buFont typeface="Arial" panose="020B0604020202020204" pitchFamily="34" charset="0"/>
              <a:buChar char="•"/>
            </a:pPr>
            <a:r>
              <a:rPr lang="nb-NO" sz="2000" dirty="0"/>
              <a:t>Seks satser fra kr. </a:t>
            </a:r>
            <a:r>
              <a:rPr lang="nb-NO" sz="2000" dirty="0" smtClean="0"/>
              <a:t>8.232,- </a:t>
            </a:r>
            <a:r>
              <a:rPr lang="nb-NO" sz="2000" dirty="0"/>
              <a:t>til </a:t>
            </a:r>
            <a:r>
              <a:rPr lang="nb-NO" sz="2000" dirty="0" smtClean="0"/>
              <a:t>41.052,- </a:t>
            </a:r>
            <a:r>
              <a:rPr lang="nb-NO" sz="2000" dirty="0"/>
              <a:t>pr. år (</a:t>
            </a:r>
            <a:r>
              <a:rPr lang="nb-NO" sz="2000" dirty="0" smtClean="0"/>
              <a:t>2019).</a:t>
            </a:r>
          </a:p>
          <a:p>
            <a:pPr lvl="1">
              <a:buNone/>
            </a:pPr>
            <a:endParaRPr lang="nb-NO" dirty="0" smtClean="0"/>
          </a:p>
          <a:p>
            <a:pPr lvl="1"/>
            <a:endParaRPr lang="nb-NO" dirty="0" smtClean="0"/>
          </a:p>
          <a:p>
            <a:pPr lvl="1"/>
            <a:endParaRPr lang="nb-NO" dirty="0" smtClean="0"/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3263" y="304800"/>
            <a:ext cx="7596187" cy="872647"/>
          </a:xfrm>
        </p:spPr>
        <p:txBody>
          <a:bodyPr/>
          <a:lstStyle/>
          <a:p>
            <a:r>
              <a:rPr lang="nb-NO" sz="3600" dirty="0">
                <a:solidFill>
                  <a:srgbClr val="000000"/>
                </a:solidFill>
              </a:rPr>
              <a:t>Aktuelle </a:t>
            </a:r>
            <a:r>
              <a:rPr lang="nb-NO" sz="3600" dirty="0" smtClean="0">
                <a:solidFill>
                  <a:srgbClr val="000000"/>
                </a:solidFill>
              </a:rPr>
              <a:t>ytelser</a:t>
            </a:r>
            <a:endParaRPr lang="nb-NO" sz="36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177447"/>
            <a:ext cx="7451725" cy="489678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000" dirty="0" smtClean="0"/>
              <a:t>Omsorgspenger til 12 år (18 år ved </a:t>
            </a:r>
            <a:r>
              <a:rPr lang="nb-NO" sz="2000" dirty="0" err="1" smtClean="0"/>
              <a:t>funksjonsh</a:t>
            </a:r>
            <a:r>
              <a:rPr lang="nb-NO" sz="2000" dirty="0" smtClean="0"/>
              <a:t>.) </a:t>
            </a:r>
            <a:r>
              <a:rPr lang="nb-NO" sz="2000" dirty="0"/>
              <a:t>(NAV</a:t>
            </a:r>
            <a:r>
              <a:rPr lang="nb-NO" sz="2000" dirty="0" smtClean="0"/>
              <a:t>)</a:t>
            </a:r>
          </a:p>
          <a:p>
            <a:pPr marL="363538" lvl="1" indent="-363538">
              <a:lnSpc>
                <a:spcPct val="90000"/>
              </a:lnSpc>
              <a:tabLst>
                <a:tab pos="363538" algn="l"/>
              </a:tabLst>
            </a:pPr>
            <a:r>
              <a:rPr lang="nb-NO" sz="2000" b="0" dirty="0" smtClean="0"/>
              <a:t>20 kalender dager i året pr. familie for fravær ved sykdom </a:t>
            </a:r>
          </a:p>
          <a:p>
            <a:pPr marL="363538" lvl="1" indent="-363538">
              <a:lnSpc>
                <a:spcPct val="90000"/>
              </a:lnSpc>
              <a:tabLst>
                <a:tab pos="363538" algn="l"/>
              </a:tabLst>
            </a:pPr>
            <a:r>
              <a:rPr lang="nb-NO" sz="2000" b="0" dirty="0" smtClean="0"/>
              <a:t>30 dager ved mer enn to barn </a:t>
            </a:r>
          </a:p>
          <a:p>
            <a:pPr marL="363538" lvl="1" indent="-363538">
              <a:lnSpc>
                <a:spcPct val="90000"/>
              </a:lnSpc>
              <a:tabLst>
                <a:tab pos="363538" algn="l"/>
              </a:tabLst>
            </a:pPr>
            <a:r>
              <a:rPr lang="nb-NO" sz="2000" b="0" dirty="0" smtClean="0"/>
              <a:t>Tillegg på 10 dager for hvert funksjonshemmede barn</a:t>
            </a:r>
          </a:p>
          <a:p>
            <a:pPr marL="714375" lvl="3" indent="-263525">
              <a:lnSpc>
                <a:spcPct val="90000"/>
              </a:lnSpc>
              <a:tabLst>
                <a:tab pos="363538" algn="l"/>
              </a:tabLst>
            </a:pPr>
            <a:r>
              <a:rPr lang="nb-NO" sz="2000" b="0" dirty="0" smtClean="0"/>
              <a:t>Må forhåndsgodkjennes etter søknad fra fastlege</a:t>
            </a:r>
          </a:p>
          <a:p>
            <a:pPr>
              <a:lnSpc>
                <a:spcPct val="90000"/>
              </a:lnSpc>
            </a:pPr>
            <a:endParaRPr lang="nb-NO" sz="2000" dirty="0" smtClean="0"/>
          </a:p>
          <a:p>
            <a:pPr>
              <a:lnSpc>
                <a:spcPct val="90000"/>
              </a:lnSpc>
            </a:pPr>
            <a:r>
              <a:rPr lang="nb-NO" sz="2000" dirty="0" smtClean="0"/>
              <a:t>Opplæringspenger </a:t>
            </a:r>
            <a:r>
              <a:rPr lang="nb-NO" sz="2000" dirty="0"/>
              <a:t>(ikke aldersgrense) (NAV</a:t>
            </a:r>
            <a:r>
              <a:rPr lang="nb-NO" sz="2000" dirty="0" smtClean="0"/>
              <a:t>)</a:t>
            </a:r>
            <a:endParaRPr lang="nb-NO" sz="2000" dirty="0"/>
          </a:p>
          <a:p>
            <a:pPr lvl="1" indent="-381000">
              <a:lnSpc>
                <a:spcPct val="90000"/>
              </a:lnSpc>
            </a:pPr>
            <a:r>
              <a:rPr lang="nb-NO" sz="2000" dirty="0"/>
              <a:t>Fravær ved kurs eller annen opplæring. </a:t>
            </a:r>
          </a:p>
          <a:p>
            <a:pPr>
              <a:lnSpc>
                <a:spcPct val="90000"/>
              </a:lnSpc>
            </a:pPr>
            <a:endParaRPr lang="nb-NO" sz="2000" dirty="0" smtClean="0"/>
          </a:p>
          <a:p>
            <a:pPr>
              <a:lnSpc>
                <a:spcPct val="90000"/>
              </a:lnSpc>
            </a:pPr>
            <a:r>
              <a:rPr lang="nb-NO" sz="2000" dirty="0" smtClean="0"/>
              <a:t>Pleiepenger (hele eller graderte - NAV</a:t>
            </a:r>
            <a:r>
              <a:rPr lang="nb-NO" sz="2000" dirty="0"/>
              <a:t>)</a:t>
            </a:r>
            <a:r>
              <a:rPr lang="nb-NO" sz="2000" b="0" dirty="0" smtClean="0"/>
              <a:t>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000" b="0" dirty="0" smtClean="0"/>
              <a:t>Ved </a:t>
            </a:r>
            <a:r>
              <a:rPr lang="nb-NO" sz="2000" dirty="0" smtClean="0"/>
              <a:t>mer enn 20% inntektstap </a:t>
            </a:r>
            <a:r>
              <a:rPr lang="nb-NO" sz="2000" dirty="0" err="1" smtClean="0"/>
              <a:t>pga</a:t>
            </a:r>
            <a:r>
              <a:rPr lang="nb-NO" sz="2000" dirty="0" smtClean="0"/>
              <a:t> pleie av barn</a:t>
            </a:r>
            <a:endParaRPr lang="nb-NO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L</a:t>
            </a:r>
            <a:r>
              <a:rPr lang="nb-NO" sz="2000" dirty="0" smtClean="0"/>
              <a:t>egeerklæring</a:t>
            </a:r>
            <a:r>
              <a:rPr lang="nb-NO" sz="2000" dirty="0"/>
              <a:t> </a:t>
            </a:r>
            <a:r>
              <a:rPr lang="nb-NO" sz="2000" dirty="0" smtClean="0"/>
              <a:t> på </a:t>
            </a:r>
            <a:r>
              <a:rPr lang="nb-NO" sz="2000" dirty="0"/>
              <a:t>at barnet har vært til behandling/utredning i </a:t>
            </a:r>
            <a:r>
              <a:rPr lang="nb-NO" sz="2000" dirty="0" smtClean="0"/>
              <a:t>spesialisthelsetjenesten</a:t>
            </a:r>
            <a:endParaRPr lang="nb-NO" sz="2000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239713"/>
            <a:ext cx="8045450" cy="1367414"/>
          </a:xfrm>
        </p:spPr>
        <p:txBody>
          <a:bodyPr/>
          <a:lstStyle/>
          <a:p>
            <a:r>
              <a:rPr lang="nb-NO" sz="3200" dirty="0" smtClean="0"/>
              <a:t>Aktuelle </a:t>
            </a:r>
            <a:r>
              <a:rPr lang="nb-NO" sz="3200" u="sng" dirty="0" smtClean="0"/>
              <a:t>ytelser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6275" y="1607128"/>
            <a:ext cx="8045450" cy="4365048"/>
          </a:xfrm>
        </p:spPr>
        <p:txBody>
          <a:bodyPr/>
          <a:lstStyle/>
          <a:p>
            <a:r>
              <a:rPr lang="nb-NO" sz="2000" dirty="0" smtClean="0"/>
              <a:t>Praktisk bistand (Kommunen)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Hjemmehjelp</a:t>
            </a:r>
          </a:p>
          <a:p>
            <a:pPr marL="355600" lvl="1" indent="-355600"/>
            <a:r>
              <a:rPr lang="nb-NO" sz="2000" dirty="0" smtClean="0"/>
              <a:t>BPA (brukerstyrt personlig assistent</a:t>
            </a:r>
          </a:p>
          <a:p>
            <a:pPr marL="539750" lvl="2" indent="-184150"/>
            <a:r>
              <a:rPr lang="nb-NO" sz="1800" dirty="0" smtClean="0"/>
              <a:t>&gt;32 timer har lovbestemt rett</a:t>
            </a:r>
          </a:p>
          <a:p>
            <a:pPr marL="539750" lvl="2" indent="-184150"/>
            <a:r>
              <a:rPr lang="nb-NO" sz="1800" dirty="0" smtClean="0"/>
              <a:t>25-32 timer har rett om det ikke er vesentlig dyrere for kommunen enn alternativene.</a:t>
            </a:r>
          </a:p>
          <a:p>
            <a:pPr marL="355600" lvl="2" indent="0">
              <a:buNone/>
            </a:pPr>
            <a:endParaRPr lang="nb-NO" sz="1800" dirty="0" smtClean="0"/>
          </a:p>
          <a:p>
            <a:pPr>
              <a:lnSpc>
                <a:spcPct val="90000"/>
              </a:lnSpc>
            </a:pPr>
            <a:r>
              <a:rPr lang="nb-NO" sz="2000" dirty="0"/>
              <a:t>Grunnmønster til søm av </a:t>
            </a:r>
            <a:r>
              <a:rPr lang="nb-NO" sz="2000" dirty="0" smtClean="0"/>
              <a:t>klær (NAV)</a:t>
            </a:r>
            <a:endParaRPr lang="nb-NO" sz="2000" dirty="0"/>
          </a:p>
          <a:p>
            <a:pPr marL="354013" indent="-3540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Tilskudd for søm etter grunnmønster</a:t>
            </a:r>
          </a:p>
          <a:p>
            <a:pPr>
              <a:lnSpc>
                <a:spcPct val="90000"/>
              </a:lnSpc>
            </a:pPr>
            <a:endParaRPr lang="nb-NO" sz="2000" dirty="0"/>
          </a:p>
          <a:p>
            <a:pPr>
              <a:lnSpc>
                <a:spcPct val="90000"/>
              </a:lnSpc>
            </a:pPr>
            <a:r>
              <a:rPr lang="nb-NO" sz="2000" dirty="0" smtClean="0"/>
              <a:t>Hjelpemidler (NAV-hjelpemiddelsentral)</a:t>
            </a:r>
            <a:endParaRPr lang="nb-NO" sz="2000" dirty="0"/>
          </a:p>
          <a:p>
            <a:pPr marL="355600" lvl="2" indent="0">
              <a:buNone/>
            </a:pPr>
            <a:endParaRPr lang="nb-NO" sz="1800" dirty="0" smtClean="0"/>
          </a:p>
          <a:p>
            <a:pPr marL="539750" lvl="2" indent="-184150"/>
            <a:endParaRPr lang="nb-NO" sz="2000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/>
              <a:t>Aktuelle </a:t>
            </a:r>
            <a:r>
              <a:rPr lang="nb-NO" sz="3200" u="sng" dirty="0" smtClean="0"/>
              <a:t>ytelser</a:t>
            </a:r>
            <a:r>
              <a:rPr lang="nb-NO" sz="3200" dirty="0" smtClean="0"/>
              <a:t> - Pasientreiser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76275" y="1898073"/>
            <a:ext cx="8045450" cy="4074102"/>
          </a:xfrm>
        </p:spPr>
        <p:txBody>
          <a:bodyPr/>
          <a:lstStyle/>
          <a:p>
            <a:r>
              <a:rPr lang="nb-NO" sz="2000" dirty="0"/>
              <a:t>Ansvar for refusjon og utgifter til: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Reise til behandling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Ordinær transport 10-30 mil – km. sats 2.50,- pr km.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Nødvendig kost og losji ved reise til behandling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Evt. tapt arbeidsfortjeneste for ledsager 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Spesialtransport må dokumenteres fra fastlege.</a:t>
            </a:r>
          </a:p>
          <a:p>
            <a:endParaRPr lang="nb-NO" sz="2000" dirty="0"/>
          </a:p>
          <a:p>
            <a:r>
              <a:rPr lang="nb-NO" sz="2000" dirty="0" smtClean="0"/>
              <a:t>Informasjon og refusjon på </a:t>
            </a:r>
            <a:r>
              <a:rPr lang="nb-NO" sz="2000" dirty="0" smtClean="0">
                <a:hlinkClick r:id="rId5"/>
              </a:rPr>
              <a:t>www.pasientreiser.no</a:t>
            </a:r>
            <a:r>
              <a:rPr lang="nb-NO" sz="2000" dirty="0" smtClean="0"/>
              <a:t> og tlf. 05515</a:t>
            </a:r>
            <a:endParaRPr lang="nb-NO" sz="2000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6275" y="239713"/>
            <a:ext cx="8045450" cy="898973"/>
          </a:xfrm>
        </p:spPr>
        <p:txBody>
          <a:bodyPr/>
          <a:lstStyle/>
          <a:p>
            <a:r>
              <a:rPr lang="nb-NO" sz="3200" dirty="0" smtClean="0"/>
              <a:t>Bil og kjøreopplæring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76275" y="1001028"/>
            <a:ext cx="8045450" cy="5111014"/>
          </a:xfrm>
        </p:spPr>
        <p:txBody>
          <a:bodyPr/>
          <a:lstStyle/>
          <a:p>
            <a:pPr marL="0" lvl="1" indent="0">
              <a:buNone/>
            </a:pPr>
            <a:r>
              <a:rPr lang="nb-NO" sz="2000" dirty="0" smtClean="0"/>
              <a:t>Stønad til bil </a:t>
            </a:r>
          </a:p>
          <a:p>
            <a:pPr marL="355600" lvl="1" indent="-355600"/>
            <a:r>
              <a:rPr lang="nb-NO" sz="2000" dirty="0" smtClean="0"/>
              <a:t>Klasse 1 – bare til bruk i utdanning, arbeid (over 50%)</a:t>
            </a:r>
          </a:p>
          <a:p>
            <a:pPr marL="738188" lvl="2" indent="-355600"/>
            <a:r>
              <a:rPr lang="nb-NO" sz="2000" dirty="0" err="1" smtClean="0"/>
              <a:t>Behovsprøvet</a:t>
            </a:r>
            <a:endParaRPr lang="nb-NO" sz="2000" dirty="0" smtClean="0"/>
          </a:p>
          <a:p>
            <a:pPr marL="355600" lvl="1" indent="-355600"/>
            <a:r>
              <a:rPr lang="nb-NO" sz="2000" dirty="0" smtClean="0"/>
              <a:t>Klasse 2 – Ved rullestolbruk og behov for rampe</a:t>
            </a:r>
          </a:p>
          <a:p>
            <a:pPr marL="738188" lvl="2" indent="-355600"/>
            <a:r>
              <a:rPr lang="nb-NO" sz="2000" dirty="0" smtClean="0"/>
              <a:t>Rente og avdragsfritt lån. (De første 150.000 </a:t>
            </a:r>
            <a:r>
              <a:rPr lang="nb-NO" sz="2000" dirty="0" err="1" smtClean="0"/>
              <a:t>behovsprøvet</a:t>
            </a:r>
            <a:r>
              <a:rPr lang="nb-NO" sz="2000" dirty="0" smtClean="0"/>
              <a:t>)</a:t>
            </a:r>
          </a:p>
          <a:p>
            <a:pPr marL="355600" lvl="1" indent="-355600"/>
            <a:r>
              <a:rPr lang="nb-NO" sz="2000" dirty="0" smtClean="0"/>
              <a:t>Kjøreopplæring</a:t>
            </a:r>
          </a:p>
          <a:p>
            <a:pPr marL="738188" lvl="2" indent="-355600"/>
            <a:r>
              <a:rPr lang="nb-NO" sz="2000" dirty="0" smtClean="0"/>
              <a:t>Følger av vedtak om bil</a:t>
            </a:r>
          </a:p>
          <a:p>
            <a:pPr marL="355600" lvl="1" indent="-355600">
              <a:buNone/>
            </a:pPr>
            <a:r>
              <a:rPr lang="nb-NO" sz="2000" dirty="0" smtClean="0"/>
              <a:t>Tilpassing av bil</a:t>
            </a:r>
          </a:p>
          <a:p>
            <a:pPr marL="355600" lvl="1" indent="-355600"/>
            <a:r>
              <a:rPr lang="nb-NO" sz="2000" dirty="0" smtClean="0"/>
              <a:t>Ikke avhengig av at bilen er </a:t>
            </a:r>
            <a:r>
              <a:rPr lang="nb-NO" sz="2000" dirty="0" err="1" smtClean="0"/>
              <a:t>trygdefinansiert</a:t>
            </a:r>
            <a:endParaRPr lang="nb-NO" sz="2000" dirty="0" smtClean="0"/>
          </a:p>
          <a:p>
            <a:pPr marL="0" lvl="1" indent="0">
              <a:buNone/>
            </a:pPr>
            <a:r>
              <a:rPr lang="nb-NO" sz="2000" dirty="0" smtClean="0"/>
              <a:t>Parkeringstillatelse </a:t>
            </a:r>
          </a:p>
          <a:p>
            <a:pPr marL="355600" lvl="1" indent="-355600"/>
            <a:r>
              <a:rPr lang="nb-NO" sz="2000" dirty="0" smtClean="0"/>
              <a:t>Søkes i kommunen (ofte teknisk etat eller eget parkeringskontor)</a:t>
            </a:r>
          </a:p>
          <a:p>
            <a:pPr marL="355600" lvl="1" indent="-355600"/>
            <a:r>
              <a:rPr lang="nb-NO" sz="2000" dirty="0" smtClean="0"/>
              <a:t>Må ikke ha egen bil for å søke</a:t>
            </a:r>
          </a:p>
          <a:p>
            <a:pPr marL="355600" lvl="1" indent="-355600"/>
            <a:r>
              <a:rPr lang="nb-NO" sz="2000" dirty="0" smtClean="0"/>
              <a:t>Gir fritak for bompenger og piggdekkavgift</a:t>
            </a:r>
          </a:p>
          <a:p>
            <a:endParaRPr lang="nb-NO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3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6275" y="239713"/>
            <a:ext cx="8045450" cy="1149140"/>
          </a:xfrm>
        </p:spPr>
        <p:txBody>
          <a:bodyPr/>
          <a:lstStyle/>
          <a:p>
            <a:r>
              <a:rPr lang="nb-NO" sz="3200" dirty="0" smtClean="0"/>
              <a:t>Bolig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76275" y="1561381"/>
            <a:ext cx="8045450" cy="4410794"/>
          </a:xfrm>
        </p:spPr>
        <p:txBody>
          <a:bodyPr/>
          <a:lstStyle/>
          <a:p>
            <a:r>
              <a:rPr lang="nb-NO" sz="2000" dirty="0" smtClean="0"/>
              <a:t>Boligkontor - Boligkonsulent</a:t>
            </a:r>
          </a:p>
          <a:p>
            <a:pPr lvl="1"/>
            <a:r>
              <a:rPr lang="nb-NO" sz="2000" dirty="0" smtClean="0"/>
              <a:t>Husbankens lokale representant</a:t>
            </a:r>
          </a:p>
          <a:p>
            <a:pPr lvl="1"/>
            <a:r>
              <a:rPr lang="nb-NO" sz="2000" dirty="0" smtClean="0"/>
              <a:t>Veiledningshjelp og hjelp med søknader og </a:t>
            </a:r>
            <a:r>
              <a:rPr lang="nb-NO" sz="2000" dirty="0" err="1" smtClean="0"/>
              <a:t>tilskuddsordninger</a:t>
            </a:r>
            <a:endParaRPr lang="nb-NO" sz="2000" dirty="0" smtClean="0"/>
          </a:p>
          <a:p>
            <a:pPr lvl="2"/>
            <a:r>
              <a:rPr lang="nb-NO" sz="2000" dirty="0" smtClean="0"/>
              <a:t>Aktuelle ytelser:</a:t>
            </a:r>
          </a:p>
          <a:p>
            <a:pPr marL="1077913" lvl="3" indent="-269875"/>
            <a:r>
              <a:rPr lang="nb-NO" sz="2000" dirty="0" smtClean="0"/>
              <a:t>Bostøtte</a:t>
            </a:r>
          </a:p>
          <a:p>
            <a:pPr marL="1077913" lvl="3" indent="-269875"/>
            <a:r>
              <a:rPr lang="nb-NO" sz="2000" dirty="0" smtClean="0"/>
              <a:t>Etableringslån</a:t>
            </a:r>
          </a:p>
          <a:p>
            <a:pPr marL="1077913" lvl="3" indent="-269875"/>
            <a:r>
              <a:rPr lang="nb-NO" sz="2000" dirty="0" smtClean="0"/>
              <a:t>Tilskudd til tilpassing av bolig (kommunale forskjeller)</a:t>
            </a:r>
          </a:p>
          <a:p>
            <a:pPr marL="1077913" lvl="3" indent="-269875"/>
            <a:r>
              <a:rPr lang="nb-NO" sz="2000" dirty="0" smtClean="0"/>
              <a:t>Tilskudd til etablering i egen bolig (sterkt </a:t>
            </a:r>
            <a:r>
              <a:rPr lang="nb-NO" sz="2000" dirty="0" err="1" smtClean="0"/>
              <a:t>behovsprøvet</a:t>
            </a:r>
            <a:r>
              <a:rPr lang="nb-NO" sz="2000" dirty="0" smtClean="0"/>
              <a:t>)</a:t>
            </a:r>
          </a:p>
          <a:p>
            <a:pPr marL="1077913" lvl="3" indent="-269875"/>
            <a:r>
              <a:rPr lang="nb-NO" sz="2000" dirty="0" smtClean="0"/>
              <a:t>Tilskudd til utredning og prosjektering</a:t>
            </a:r>
          </a:p>
          <a:p>
            <a:pPr lvl="1">
              <a:buNone/>
            </a:pPr>
            <a:endParaRPr lang="nb-NO" sz="2000" dirty="0" smtClean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5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017713" y="260350"/>
            <a:ext cx="7126287" cy="576263"/>
          </a:xfrm>
        </p:spPr>
        <p:txBody>
          <a:bodyPr/>
          <a:lstStyle/>
          <a:p>
            <a:r>
              <a:rPr lang="nb-NO" sz="3600" smtClean="0"/>
              <a:t>Min vei til arbeidslivet</a:t>
            </a:r>
          </a:p>
        </p:txBody>
      </p:sp>
      <p:pic>
        <p:nvPicPr>
          <p:cNvPr id="3075" name="Picture 3" descr="Soria%20Moria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45.1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/>
              <a:t>Hvorfor dokumentere og synliggjøre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 smtClean="0"/>
              <a:t>Ingen ønsker å fokuserer på det som er galt, men de fleste tiltak er dessverre avhengig av å kunne dokumentere en (syke)historie.</a:t>
            </a:r>
          </a:p>
          <a:p>
            <a:endParaRPr lang="nb-NO" sz="2000" dirty="0" smtClean="0"/>
          </a:p>
          <a:p>
            <a:r>
              <a:rPr lang="nb-NO" sz="2000" dirty="0" smtClean="0"/>
              <a:t>Noen av de ytelsene der dokumentasjonen er viktig: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b-NO" sz="2000" dirty="0" smtClean="0"/>
              <a:t>Omsorgsstønad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b-NO" sz="2000" dirty="0" smtClean="0"/>
              <a:t>Ekstra omsorgsdager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b-NO" sz="2000" dirty="0" smtClean="0"/>
              <a:t>Grunn- og hjelpestønad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nb-NO" sz="2000" dirty="0" smtClean="0"/>
              <a:t>Tilrettelagte studier og eksamen</a:t>
            </a:r>
            <a:endParaRPr lang="nb-NO" sz="2000" dirty="0"/>
          </a:p>
          <a:p>
            <a:pPr marL="358775" indent="-358775">
              <a:buFont typeface="Arial" pitchFamily="34" charset="0"/>
              <a:buChar char="•"/>
            </a:pPr>
            <a:r>
              <a:rPr lang="nb-NO" sz="2000" dirty="0" smtClean="0"/>
              <a:t>………………….</a:t>
            </a:r>
          </a:p>
          <a:p>
            <a:pPr marL="358775" indent="-358775">
              <a:buFont typeface="Arial" pitchFamily="34" charset="0"/>
              <a:buChar char="•"/>
            </a:pPr>
            <a:endParaRPr lang="nb-NO" sz="2000" dirty="0" smtClean="0"/>
          </a:p>
          <a:p>
            <a:endParaRPr lang="nb-NO" sz="2000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5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b-NO" sz="3200" dirty="0" smtClean="0"/>
              <a:t>Formidling er vanskelig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nb-NO" smtClean="0"/>
              <a:t> 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76400"/>
            <a:ext cx="4114800" cy="4094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3263" y="381000"/>
            <a:ext cx="7596187" cy="1143000"/>
          </a:xfrm>
        </p:spPr>
        <p:txBody>
          <a:bodyPr/>
          <a:lstStyle/>
          <a:p>
            <a:r>
              <a:rPr lang="nb-NO" sz="3200" dirty="0" smtClean="0"/>
              <a:t>Hvordan synliggjøre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3263" y="1412111"/>
            <a:ext cx="7596187" cy="4712643"/>
          </a:xfrm>
        </p:spPr>
        <p:txBody>
          <a:bodyPr/>
          <a:lstStyle/>
          <a:p>
            <a:r>
              <a:rPr lang="nb-NO" sz="2000" dirty="0" smtClean="0"/>
              <a:t>Tidsbruk og utgifter må synliggjøres ved søknad</a:t>
            </a:r>
          </a:p>
          <a:p>
            <a:pPr lvl="1"/>
            <a:r>
              <a:rPr lang="nb-NO" sz="2000" dirty="0" smtClean="0"/>
              <a:t>Døgnklokke</a:t>
            </a:r>
          </a:p>
          <a:p>
            <a:pPr lvl="1"/>
            <a:r>
              <a:rPr lang="nb-NO" sz="2000" dirty="0" smtClean="0"/>
              <a:t>Utgiftslogg</a:t>
            </a:r>
          </a:p>
          <a:p>
            <a:r>
              <a:rPr lang="nb-NO" sz="2000" dirty="0" smtClean="0"/>
              <a:t>Planer</a:t>
            </a:r>
          </a:p>
          <a:p>
            <a:pPr lvl="1"/>
            <a:r>
              <a:rPr lang="nb-NO" sz="2000" dirty="0" smtClean="0"/>
              <a:t>Fysioterapiplan</a:t>
            </a:r>
          </a:p>
          <a:p>
            <a:pPr lvl="1"/>
            <a:r>
              <a:rPr lang="nb-NO" sz="2000" dirty="0" err="1" smtClean="0"/>
              <a:t>Habiliteringsplan</a:t>
            </a:r>
            <a:r>
              <a:rPr lang="nb-NO" sz="2000" dirty="0" smtClean="0"/>
              <a:t> </a:t>
            </a:r>
          </a:p>
          <a:p>
            <a:pPr lvl="1"/>
            <a:r>
              <a:rPr lang="nb-NO" sz="2000" dirty="0" smtClean="0"/>
              <a:t>Individuell opplæringsplan (IOP)</a:t>
            </a:r>
          </a:p>
          <a:p>
            <a:pPr lvl="1"/>
            <a:r>
              <a:rPr lang="nb-NO" sz="2000" dirty="0" smtClean="0"/>
              <a:t>Individuell plan (IP)</a:t>
            </a:r>
          </a:p>
          <a:p>
            <a:r>
              <a:rPr lang="nb-NO" sz="2000" dirty="0" smtClean="0"/>
              <a:t>Utredninger</a:t>
            </a:r>
          </a:p>
          <a:p>
            <a:pPr lvl="1"/>
            <a:r>
              <a:rPr lang="nb-NO" sz="2000" dirty="0" smtClean="0"/>
              <a:t>Behovskartlegging</a:t>
            </a:r>
          </a:p>
          <a:p>
            <a:pPr lvl="1"/>
            <a:r>
              <a:rPr lang="nb-NO" sz="2000" dirty="0" smtClean="0"/>
              <a:t>Funksjonsvurdering</a:t>
            </a:r>
          </a:p>
          <a:p>
            <a:pPr lvl="1"/>
            <a:r>
              <a:rPr lang="nb-NO" sz="2000" dirty="0" smtClean="0"/>
              <a:t>Tidligere søknader</a:t>
            </a:r>
          </a:p>
          <a:p>
            <a:pPr lvl="1"/>
            <a:r>
              <a:rPr lang="nb-NO" sz="2000" dirty="0" smtClean="0"/>
              <a:t>Tverrfaglige rapporter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/>
              <a:t>Momenter til planer og søknader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Tydelige målsettinger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Målene må være deres, ikke tjenesteapparatets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Hva er forutsetningene for å nå målene i planen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Oversikt over grunnlagsmaterialet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Hvem har ansvaret for oppfølging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Behov for supplerende opplysninger</a:t>
            </a:r>
          </a:p>
          <a:p>
            <a:pPr marL="723900" lvl="1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Utredninger og beskrivelser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Funksjonsvurdering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Synliggjøring av eventuell uenighet</a:t>
            </a:r>
          </a:p>
          <a:p>
            <a:endParaRPr lang="nb-NO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76275" y="239713"/>
            <a:ext cx="8045450" cy="919236"/>
          </a:xfrm>
        </p:spPr>
        <p:txBody>
          <a:bodyPr/>
          <a:lstStyle/>
          <a:p>
            <a:r>
              <a:rPr lang="nb-NO" sz="3200" dirty="0" smtClean="0"/>
              <a:t>Hva kan TRS gjøre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1158949"/>
            <a:ext cx="8045450" cy="48303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Kompetansebygging og forskning </a:t>
            </a:r>
            <a:endParaRPr lang="nb-NO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Informasjonsarbeid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Individuell oppfølging i forhold til diagnoserelaterte problemstillinger</a:t>
            </a:r>
          </a:p>
          <a:p>
            <a:pPr lvl="2"/>
            <a:r>
              <a:rPr lang="nb-NO" sz="2000" dirty="0" smtClean="0"/>
              <a:t>Drøftingspartner på telefon og «</a:t>
            </a:r>
            <a:r>
              <a:rPr lang="nb-NO" sz="2000" dirty="0" err="1" smtClean="0"/>
              <a:t>MinHelse</a:t>
            </a:r>
            <a:r>
              <a:rPr lang="nb-NO" sz="2000" dirty="0" smtClean="0"/>
              <a:t>»</a:t>
            </a:r>
          </a:p>
          <a:p>
            <a:pPr marL="1074738" lvl="3" indent="-263525"/>
            <a:r>
              <a:rPr lang="nb-NO" sz="2000" dirty="0" smtClean="0"/>
              <a:t>Kan ikke kommunisere på åpen e-post</a:t>
            </a:r>
          </a:p>
          <a:p>
            <a:pPr lvl="2"/>
            <a:r>
              <a:rPr lang="nb-NO" sz="2000" dirty="0" smtClean="0"/>
              <a:t>Videokonferanser</a:t>
            </a:r>
          </a:p>
          <a:p>
            <a:pPr lvl="2"/>
            <a:r>
              <a:rPr lang="nb-NO" sz="2000" dirty="0"/>
              <a:t>Utreiser</a:t>
            </a:r>
          </a:p>
          <a:p>
            <a:pPr lvl="2"/>
            <a:r>
              <a:rPr lang="nb-NO" sz="2000" dirty="0" smtClean="0"/>
              <a:t>Opphold</a:t>
            </a:r>
          </a:p>
          <a:p>
            <a:pPr lvl="2"/>
            <a:r>
              <a:rPr lang="nb-NO" sz="2000" dirty="0" smtClean="0"/>
              <a:t>Uttalelser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smtClean="0"/>
              <a:t>Kurs</a:t>
            </a:r>
          </a:p>
          <a:p>
            <a:pPr lvl="2"/>
            <a:r>
              <a:rPr lang="nb-NO" sz="2000" dirty="0" smtClean="0"/>
              <a:t>På senteret</a:t>
            </a:r>
          </a:p>
          <a:p>
            <a:pPr lvl="2"/>
            <a:r>
              <a:rPr lang="nb-NO" sz="2000" dirty="0" smtClean="0"/>
              <a:t>Lokalt</a:t>
            </a:r>
          </a:p>
          <a:p>
            <a:endParaRPr lang="nb-NO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239713"/>
            <a:ext cx="8045450" cy="1045623"/>
          </a:xfrm>
        </p:spPr>
        <p:txBody>
          <a:bodyPr/>
          <a:lstStyle/>
          <a:p>
            <a:r>
              <a:rPr lang="nb-NO" sz="3200" dirty="0" smtClean="0"/>
              <a:t>Nyttige lenker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6275" y="1285336"/>
            <a:ext cx="8045450" cy="4810663"/>
          </a:xfrm>
        </p:spPr>
        <p:txBody>
          <a:bodyPr/>
          <a:lstStyle/>
          <a:p>
            <a:r>
              <a:rPr lang="nb-NO" sz="2000" dirty="0"/>
              <a:t>N</a:t>
            </a:r>
            <a:r>
              <a:rPr lang="nb-NO" sz="2000" dirty="0" smtClean="0"/>
              <a:t>ettsteder med nyttig informasjon:</a:t>
            </a:r>
            <a:endParaRPr lang="nb-NO" sz="2000" dirty="0" smtClean="0">
              <a:hlinkClick r:id="rId5"/>
            </a:endParaRPr>
          </a:p>
          <a:p>
            <a:pPr lvl="1"/>
            <a:r>
              <a:rPr lang="nb-NO" sz="2000" dirty="0" smtClean="0">
                <a:hlinkClick r:id="rId5"/>
              </a:rPr>
              <a:t>www.sunnaas.no/trs</a:t>
            </a:r>
            <a:endParaRPr lang="nb-NO" sz="2000" dirty="0"/>
          </a:p>
          <a:p>
            <a:pPr lvl="1"/>
            <a:r>
              <a:rPr lang="nb-NO" sz="2000" dirty="0">
                <a:hlinkClick r:id="rId6"/>
              </a:rPr>
              <a:t>https://</a:t>
            </a:r>
            <a:r>
              <a:rPr lang="nb-NO" sz="2000" dirty="0" smtClean="0">
                <a:hlinkClick r:id="rId6"/>
              </a:rPr>
              <a:t>helsenorge.no</a:t>
            </a:r>
            <a:r>
              <a:rPr lang="nb-NO" sz="2000" dirty="0" smtClean="0"/>
              <a:t> </a:t>
            </a:r>
          </a:p>
          <a:p>
            <a:pPr lvl="1"/>
            <a:r>
              <a:rPr lang="nb-NO" sz="2000" dirty="0" smtClean="0">
                <a:hlinkClick r:id="rId7"/>
              </a:rPr>
              <a:t>www.nav.no</a:t>
            </a:r>
            <a:r>
              <a:rPr lang="nb-NO" sz="2000" dirty="0" smtClean="0"/>
              <a:t>	</a:t>
            </a:r>
          </a:p>
          <a:p>
            <a:pPr lvl="1"/>
            <a:r>
              <a:rPr lang="nb-NO" sz="2000" dirty="0" err="1" smtClean="0">
                <a:hlinkClick r:id="rId8"/>
              </a:rPr>
              <a:t>www.helfo.no</a:t>
            </a:r>
            <a:r>
              <a:rPr lang="nb-NO" sz="2000" dirty="0" smtClean="0"/>
              <a:t>	</a:t>
            </a:r>
          </a:p>
          <a:p>
            <a:pPr lvl="1"/>
            <a:r>
              <a:rPr lang="nb-NO" sz="2000" dirty="0">
                <a:hlinkClick r:id="rId9"/>
              </a:rPr>
              <a:t>www.frambu.no</a:t>
            </a:r>
            <a:r>
              <a:rPr lang="nb-NO" sz="2000" dirty="0"/>
              <a:t> (Tema – rettigheter og tiltak)</a:t>
            </a:r>
          </a:p>
          <a:p>
            <a:pPr lvl="1"/>
            <a:r>
              <a:rPr lang="nb-NO" sz="2000" dirty="0">
                <a:hlinkClick r:id="rId10"/>
              </a:rPr>
              <a:t>www.nhf.no</a:t>
            </a:r>
            <a:r>
              <a:rPr lang="nb-NO" sz="2000" dirty="0"/>
              <a:t> (publikasjoner – bruk dine rettigheter)</a:t>
            </a:r>
          </a:p>
          <a:p>
            <a:pPr lvl="1"/>
            <a:r>
              <a:rPr lang="nb-NO" sz="2000" dirty="0">
                <a:hlinkClick r:id="rId11"/>
              </a:rPr>
              <a:t>www.ffo.no</a:t>
            </a:r>
            <a:r>
              <a:rPr lang="nb-NO" sz="2000" dirty="0"/>
              <a:t> (rettighetssenteret – ”jungelhåndboken</a:t>
            </a:r>
            <a:r>
              <a:rPr lang="nb-NO" sz="2000" dirty="0" smtClean="0"/>
              <a:t>”)</a:t>
            </a:r>
          </a:p>
          <a:p>
            <a:pPr lvl="1"/>
            <a:r>
              <a:rPr lang="nb-NO" sz="2000" dirty="0" smtClean="0">
                <a:hlinkClick r:id="rId12"/>
              </a:rPr>
              <a:t>www.pasientreiser.no</a:t>
            </a:r>
            <a:endParaRPr lang="nb-NO" sz="2000" dirty="0" smtClean="0"/>
          </a:p>
          <a:p>
            <a:pPr lvl="1"/>
            <a:r>
              <a:rPr lang="nb-NO" sz="2000" dirty="0" err="1" smtClean="0">
                <a:hlinkClick r:id="rId13"/>
              </a:rPr>
              <a:t>www.husbanken.no</a:t>
            </a:r>
            <a:endParaRPr lang="nb-NO" sz="2000" dirty="0" smtClean="0"/>
          </a:p>
          <a:p>
            <a:pPr lvl="1"/>
            <a:r>
              <a:rPr lang="nb-NO" sz="2000" dirty="0" err="1" smtClean="0">
                <a:hlinkClick r:id="rId14"/>
              </a:rPr>
              <a:t>www.helsetilsynet.no</a:t>
            </a:r>
            <a:endParaRPr lang="nb-NO" sz="2000" dirty="0" smtClean="0"/>
          </a:p>
          <a:p>
            <a:pPr lvl="1"/>
            <a:r>
              <a:rPr lang="nb-NO" sz="2000" dirty="0">
                <a:hlinkClick r:id="rId15"/>
              </a:rPr>
              <a:t>https://www.hbf.no/tilbud-til-familien</a:t>
            </a:r>
            <a:r>
              <a:rPr lang="nb-NO" sz="2000" dirty="0" smtClean="0">
                <a:hlinkClick r:id="rId15"/>
              </a:rPr>
              <a:t>/</a:t>
            </a:r>
            <a:endParaRPr lang="nb-NO" sz="2000" dirty="0" smtClean="0"/>
          </a:p>
          <a:p>
            <a:pPr lvl="1"/>
            <a:r>
              <a:rPr lang="nb-NO" sz="2000" dirty="0">
                <a:hlinkClick r:id="rId16"/>
              </a:rPr>
              <a:t>https://helsenorge.no/pasient-og-brukerombudet</a:t>
            </a:r>
            <a:r>
              <a:rPr lang="nb-NO" sz="2000" dirty="0" smtClean="0"/>
              <a:t>  </a:t>
            </a:r>
          </a:p>
          <a:p>
            <a:pPr marL="190500" lvl="1" indent="0">
              <a:buNone/>
            </a:pPr>
            <a:r>
              <a:rPr lang="nb-NO" sz="2000" dirty="0" smtClean="0"/>
              <a:t>		</a:t>
            </a:r>
          </a:p>
          <a:p>
            <a:endParaRPr lang="nb-NO" sz="2000" dirty="0" smtClean="0">
              <a:solidFill>
                <a:schemeClr val="tx1"/>
              </a:solidFill>
            </a:endParaRP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Livet tar nye veier med en sjelden diagnose</a:t>
            </a:r>
            <a:endParaRPr lang="nb-NO" dirty="0"/>
          </a:p>
        </p:txBody>
      </p:sp>
      <p:graphicFrame>
        <p:nvGraphicFramePr>
          <p:cNvPr id="6" name="Plassholder for innhold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5392831"/>
              </p:ext>
            </p:extLst>
          </p:nvPr>
        </p:nvGraphicFramePr>
        <p:xfrm>
          <a:off x="676275" y="1509713"/>
          <a:ext cx="3946525" cy="446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Plassholder for innhold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7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2091" y="239713"/>
            <a:ext cx="8169634" cy="1270000"/>
          </a:xfrm>
        </p:spPr>
        <p:txBody>
          <a:bodyPr/>
          <a:lstStyle/>
          <a:p>
            <a:pPr algn="ctr"/>
            <a:r>
              <a:rPr lang="nb-NO" sz="3200" dirty="0" smtClean="0"/>
              <a:t>Livet tar nye veier med en sjelden diagnose</a:t>
            </a:r>
            <a:endParaRPr lang="nb-NO" sz="3200" dirty="0"/>
          </a:p>
        </p:txBody>
      </p:sp>
      <p:graphicFrame>
        <p:nvGraphicFramePr>
          <p:cNvPr id="6" name="Plassholder for innhold 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76275" y="1509713"/>
          <a:ext cx="3946525" cy="446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Plassholder for innhold 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775200" y="1509713"/>
          <a:ext cx="3946525" cy="4462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97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b-NO" sz="3200" dirty="0"/>
              <a:t>Diagnose eller </a:t>
            </a:r>
            <a:r>
              <a:rPr lang="nb-NO" sz="3200" dirty="0" smtClean="0"/>
              <a:t>Funksjon - ulike fokus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nb-NO" sz="2000" dirty="0" smtClean="0"/>
              <a:t>Helsevesenet</a:t>
            </a:r>
          </a:p>
          <a:p>
            <a:pPr lvl="1"/>
            <a:r>
              <a:rPr lang="nb-NO" sz="2000" u="sng" dirty="0" smtClean="0"/>
              <a:t>Diagnose</a:t>
            </a:r>
            <a:r>
              <a:rPr lang="nb-NO" sz="2000" dirty="0" smtClean="0"/>
              <a:t> sentralt for: </a:t>
            </a:r>
          </a:p>
          <a:p>
            <a:pPr lvl="2"/>
            <a:r>
              <a:rPr lang="nb-NO" sz="2000" dirty="0" smtClean="0"/>
              <a:t>Rett behandling</a:t>
            </a:r>
          </a:p>
          <a:p>
            <a:pPr lvl="2"/>
            <a:r>
              <a:rPr lang="nb-NO" sz="2000" dirty="0"/>
              <a:t>Å kunne forutse hva som kan </a:t>
            </a:r>
            <a:r>
              <a:rPr lang="nb-NO" sz="2000" dirty="0" smtClean="0"/>
              <a:t>skje/Prognose.</a:t>
            </a:r>
          </a:p>
          <a:p>
            <a:pPr lvl="2"/>
            <a:r>
              <a:rPr lang="nb-NO" sz="2000" dirty="0" smtClean="0"/>
              <a:t>Avdekke behov for utredninger</a:t>
            </a:r>
          </a:p>
          <a:p>
            <a:r>
              <a:rPr lang="nb-NO" sz="2000" dirty="0" smtClean="0"/>
              <a:t>NAV og øvrige tjenesteapparat</a:t>
            </a:r>
          </a:p>
          <a:p>
            <a:pPr lvl="1"/>
            <a:r>
              <a:rPr lang="nb-NO" sz="2000" u="sng" dirty="0" smtClean="0"/>
              <a:t>Funksjon- og behovsbeskrivelser</a:t>
            </a:r>
            <a:r>
              <a:rPr lang="nb-NO" sz="2000" dirty="0" smtClean="0"/>
              <a:t> viktig for:</a:t>
            </a:r>
          </a:p>
          <a:p>
            <a:pPr lvl="2"/>
            <a:r>
              <a:rPr lang="nb-NO" sz="2000" dirty="0" smtClean="0"/>
              <a:t>Valg av tiltak</a:t>
            </a:r>
          </a:p>
          <a:p>
            <a:pPr lvl="2"/>
            <a:r>
              <a:rPr lang="nb-NO" sz="2000" dirty="0" smtClean="0"/>
              <a:t>Lokale forhold og løsninger for ”å leve med” </a:t>
            </a:r>
          </a:p>
          <a:p>
            <a:pPr lvl="2"/>
            <a:r>
              <a:rPr lang="nb-NO" sz="2000" dirty="0" smtClean="0"/>
              <a:t>Individuelle forhold</a:t>
            </a:r>
          </a:p>
          <a:p>
            <a:pPr lvl="2"/>
            <a:r>
              <a:rPr lang="nb-NO" sz="2000" dirty="0" smtClean="0"/>
              <a:t>Omkringliggende forhold (familie, nettverk,…)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b-NO" sz="3200" dirty="0" smtClean="0"/>
              <a:t>”Spilleregler”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6275" y="1746737"/>
            <a:ext cx="8045450" cy="4225437"/>
          </a:xfrm>
        </p:spPr>
        <p:txBody>
          <a:bodyPr/>
          <a:lstStyle/>
          <a:p>
            <a:endParaRPr lang="nb-NO" sz="2000" dirty="0" smtClean="0"/>
          </a:p>
          <a:p>
            <a:r>
              <a:rPr lang="nb-NO" sz="2000" dirty="0" smtClean="0"/>
              <a:t>Gjennomgående regler</a:t>
            </a:r>
          </a:p>
          <a:p>
            <a:pPr lvl="1"/>
            <a:r>
              <a:rPr lang="nb-NO" sz="2000" dirty="0" smtClean="0"/>
              <a:t>Brukermedvirkning  - slås fast i alle lover</a:t>
            </a:r>
          </a:p>
          <a:p>
            <a:pPr lvl="1"/>
            <a:r>
              <a:rPr lang="nb-NO" sz="2000" dirty="0" smtClean="0"/>
              <a:t>Forvaltningsloven -  gjelder hele tjenesteapparatet</a:t>
            </a:r>
          </a:p>
          <a:p>
            <a:pPr lvl="2"/>
            <a:r>
              <a:rPr lang="nb-NO" sz="2000" b="0" dirty="0" smtClean="0"/>
              <a:t>Veiledningsplikt §11	</a:t>
            </a:r>
          </a:p>
          <a:p>
            <a:pPr lvl="2"/>
            <a:r>
              <a:rPr lang="nb-NO" sz="2000" b="0" dirty="0" smtClean="0"/>
              <a:t>Taushetsplikt §13</a:t>
            </a:r>
          </a:p>
          <a:p>
            <a:pPr lvl="2"/>
            <a:r>
              <a:rPr lang="nb-NO" sz="2000" b="0" dirty="0" smtClean="0"/>
              <a:t>Utredningsplikt (saken skal belyses før vedtak) §17</a:t>
            </a:r>
          </a:p>
          <a:p>
            <a:pPr lvl="2"/>
            <a:endParaRPr lang="nb-NO" sz="2000" b="0" dirty="0" smtClean="0"/>
          </a:p>
          <a:p>
            <a:pPr lvl="2"/>
            <a:endParaRPr lang="nb-NO" b="0" dirty="0" smtClean="0"/>
          </a:p>
          <a:p>
            <a:endParaRPr lang="nb-NO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404813"/>
            <a:ext cx="7596187" cy="792162"/>
          </a:xfrm>
        </p:spPr>
        <p:txBody>
          <a:bodyPr/>
          <a:lstStyle/>
          <a:p>
            <a:r>
              <a:rPr lang="nb-NO" sz="3200" dirty="0" smtClean="0"/>
              <a:t>”Spilleregler”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3263" y="1699846"/>
            <a:ext cx="7596187" cy="4321542"/>
          </a:xfrm>
        </p:spPr>
        <p:txBody>
          <a:bodyPr/>
          <a:lstStyle/>
          <a:p>
            <a:pPr>
              <a:lnSpc>
                <a:spcPct val="79000"/>
              </a:lnSpc>
            </a:pPr>
            <a:endParaRPr lang="nb-NO" sz="2000" dirty="0" smtClean="0"/>
          </a:p>
          <a:p>
            <a:pPr>
              <a:lnSpc>
                <a:spcPct val="79000"/>
              </a:lnSpc>
            </a:pPr>
            <a:r>
              <a:rPr lang="nb-NO" sz="2000" dirty="0" smtClean="0"/>
              <a:t>Pasient- og brukerrettighetsloven</a:t>
            </a:r>
          </a:p>
          <a:p>
            <a:pPr lvl="1">
              <a:lnSpc>
                <a:spcPct val="79000"/>
              </a:lnSpc>
            </a:pPr>
            <a:r>
              <a:rPr lang="nb-NO" sz="2000" b="0" dirty="0" smtClean="0"/>
              <a:t>§2-3 Rett til fornyet vurdering </a:t>
            </a:r>
          </a:p>
          <a:p>
            <a:pPr lvl="1">
              <a:lnSpc>
                <a:spcPct val="79000"/>
              </a:lnSpc>
            </a:pPr>
            <a:r>
              <a:rPr lang="nb-NO" sz="2000" b="0" dirty="0" smtClean="0"/>
              <a:t>§2-4 Rett til valg av sykehus</a:t>
            </a:r>
          </a:p>
          <a:p>
            <a:pPr lvl="1">
              <a:lnSpc>
                <a:spcPct val="79000"/>
              </a:lnSpc>
            </a:pPr>
            <a:r>
              <a:rPr lang="nb-NO" sz="2000" dirty="0" smtClean="0"/>
              <a:t>§2-5 Kontaktlege </a:t>
            </a:r>
            <a:r>
              <a:rPr lang="nb-NO" sz="2000" dirty="0"/>
              <a:t>i </a:t>
            </a:r>
            <a:r>
              <a:rPr lang="nb-NO" sz="2000" dirty="0" smtClean="0"/>
              <a:t>spesialisthelsetjenesten</a:t>
            </a:r>
            <a:endParaRPr lang="nb-NO" sz="2000" dirty="0"/>
          </a:p>
          <a:p>
            <a:pPr marL="190500" lvl="1" indent="0">
              <a:lnSpc>
                <a:spcPct val="79000"/>
              </a:lnSpc>
              <a:buNone/>
            </a:pPr>
            <a:endParaRPr lang="nb-NO" sz="2000" b="0" dirty="0" smtClean="0"/>
          </a:p>
          <a:p>
            <a:pPr>
              <a:lnSpc>
                <a:spcPct val="79000"/>
              </a:lnSpc>
            </a:pPr>
            <a:r>
              <a:rPr lang="nb-NO" sz="2000" dirty="0"/>
              <a:t>Lov om kommunale helse- og omsorgstjenester </a:t>
            </a:r>
            <a:endParaRPr lang="nb-NO" sz="2000" dirty="0" smtClean="0"/>
          </a:p>
          <a:p>
            <a:pPr marL="342900" indent="-160338"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sz="2000" b="0" dirty="0" smtClean="0"/>
              <a:t> Lokal forankring også ved behov for spesialiserte tjenester</a:t>
            </a:r>
          </a:p>
          <a:p>
            <a:pPr marL="571500" lvl="2" indent="0">
              <a:lnSpc>
                <a:spcPct val="79000"/>
              </a:lnSpc>
              <a:buNone/>
            </a:pPr>
            <a:endParaRPr lang="nb-NO" sz="2000" dirty="0"/>
          </a:p>
          <a:p>
            <a:pPr indent="-192088">
              <a:lnSpc>
                <a:spcPct val="79000"/>
              </a:lnSpc>
            </a:pPr>
            <a:r>
              <a:rPr lang="nb-NO" sz="2000" b="0" dirty="0" smtClean="0"/>
              <a:t>Spesialisthelsetjenesteloven </a:t>
            </a:r>
          </a:p>
          <a:p>
            <a:pPr marL="531812" lvl="1" indent="-342900"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sz="2000" dirty="0" smtClean="0">
                <a:cs typeface="+mn-cs"/>
              </a:rPr>
              <a:t>§2-5 Individuell plan, koordinator og koordinerende enhet</a:t>
            </a:r>
          </a:p>
          <a:p>
            <a:pPr marL="188912" lvl="1" indent="0">
              <a:lnSpc>
                <a:spcPct val="79000"/>
              </a:lnSpc>
              <a:buNone/>
            </a:pPr>
            <a:endParaRPr lang="nb-NO" sz="2000" b="0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b-NO" sz="3200" dirty="0" smtClean="0"/>
              <a:t>Aktuelle </a:t>
            </a:r>
            <a:r>
              <a:rPr lang="nb-NO" sz="3200" u="sng" dirty="0" smtClean="0"/>
              <a:t>tjenester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628775"/>
            <a:ext cx="7596187" cy="4248150"/>
          </a:xfrm>
        </p:spPr>
        <p:txBody>
          <a:bodyPr/>
          <a:lstStyle/>
          <a:p>
            <a:pPr>
              <a:lnSpc>
                <a:spcPct val="79000"/>
              </a:lnSpc>
            </a:pPr>
            <a:r>
              <a:rPr lang="nb-NO" sz="2000" dirty="0" smtClean="0"/>
              <a:t>Koordinator (kommunal)</a:t>
            </a:r>
          </a:p>
          <a:p>
            <a:pPr lvl="1">
              <a:lnSpc>
                <a:spcPct val="90000"/>
              </a:lnSpc>
            </a:pPr>
            <a:r>
              <a:rPr lang="nb-NO" sz="2000" dirty="0" smtClean="0"/>
              <a:t>Bindeledd til det offentlige</a:t>
            </a:r>
          </a:p>
          <a:p>
            <a:pPr lvl="1">
              <a:lnSpc>
                <a:spcPct val="90000"/>
              </a:lnSpc>
            </a:pPr>
            <a:r>
              <a:rPr lang="nb-NO" sz="2000" dirty="0" smtClean="0"/>
              <a:t>Samle løse tråder</a:t>
            </a:r>
          </a:p>
          <a:p>
            <a:pPr marL="190500" lvl="1" indent="0">
              <a:lnSpc>
                <a:spcPct val="90000"/>
              </a:lnSpc>
              <a:buNone/>
            </a:pPr>
            <a:endParaRPr lang="nb-NO" sz="2000" dirty="0" smtClean="0"/>
          </a:p>
          <a:p>
            <a:pPr>
              <a:lnSpc>
                <a:spcPct val="90000"/>
              </a:lnSpc>
            </a:pPr>
            <a:r>
              <a:rPr lang="nb-NO" sz="2000" dirty="0" smtClean="0"/>
              <a:t>Ansvarsgruppe</a:t>
            </a:r>
          </a:p>
          <a:p>
            <a:pPr lvl="1">
              <a:lnSpc>
                <a:spcPct val="90000"/>
              </a:lnSpc>
            </a:pPr>
            <a:r>
              <a:rPr lang="nb-NO" sz="2000" dirty="0" smtClean="0"/>
              <a:t>Formalisering av oppfølging</a:t>
            </a:r>
          </a:p>
          <a:p>
            <a:pPr lvl="1">
              <a:lnSpc>
                <a:spcPct val="90000"/>
              </a:lnSpc>
            </a:pPr>
            <a:r>
              <a:rPr lang="nb-NO" sz="2000" dirty="0" smtClean="0"/>
              <a:t>Konkretisere tiltak og tidsfrister</a:t>
            </a:r>
          </a:p>
          <a:p>
            <a:pPr marL="190500" lvl="1" indent="0">
              <a:lnSpc>
                <a:spcPct val="90000"/>
              </a:lnSpc>
              <a:buNone/>
            </a:pPr>
            <a:endParaRPr lang="nb-NO" sz="2000" dirty="0" smtClean="0"/>
          </a:p>
          <a:p>
            <a:pPr>
              <a:lnSpc>
                <a:spcPct val="79000"/>
              </a:lnSpc>
            </a:pPr>
            <a:r>
              <a:rPr lang="nb-NO" sz="2000" dirty="0" smtClean="0"/>
              <a:t>Individuell plan</a:t>
            </a:r>
          </a:p>
          <a:p>
            <a:pPr lvl="1">
              <a:lnSpc>
                <a:spcPct val="90000"/>
              </a:lnSpc>
            </a:pPr>
            <a:r>
              <a:rPr lang="nb-NO" sz="2000" dirty="0" smtClean="0"/>
              <a:t>Behov for koordinering</a:t>
            </a:r>
          </a:p>
          <a:p>
            <a:pPr lvl="1">
              <a:lnSpc>
                <a:spcPct val="90000"/>
              </a:lnSpc>
            </a:pPr>
            <a:r>
              <a:rPr lang="nb-NO" sz="2000" dirty="0" smtClean="0"/>
              <a:t>Varige og sammensatte problemstillinger</a:t>
            </a:r>
          </a:p>
          <a:p>
            <a:pPr lvl="1">
              <a:lnSpc>
                <a:spcPct val="90000"/>
              </a:lnSpc>
            </a:pPr>
            <a:r>
              <a:rPr lang="nb-NO" sz="2000" dirty="0" smtClean="0"/>
              <a:t>Samordning av forvaltningsnivå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290946"/>
            <a:ext cx="7596187" cy="761677"/>
          </a:xfrm>
        </p:spPr>
        <p:txBody>
          <a:bodyPr/>
          <a:lstStyle/>
          <a:p>
            <a:r>
              <a:rPr lang="nb-NO" sz="3200" dirty="0" smtClean="0"/>
              <a:t>Hvem kan dere spille på lokalt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052623"/>
            <a:ext cx="7596187" cy="5112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 dirty="0" smtClean="0"/>
              <a:t>Fastlege</a:t>
            </a:r>
          </a:p>
          <a:p>
            <a:pPr lvl="1">
              <a:lnSpc>
                <a:spcPct val="90000"/>
              </a:lnSpc>
            </a:pPr>
            <a:r>
              <a:rPr lang="nb-NO" sz="1800" dirty="0" smtClean="0"/>
              <a:t>Bistå ved søknader og beskrivelse av grunntilstand.</a:t>
            </a:r>
          </a:p>
          <a:p>
            <a:pPr lvl="2">
              <a:lnSpc>
                <a:spcPct val="90000"/>
              </a:lnSpc>
            </a:pPr>
            <a:r>
              <a:rPr lang="nb-NO" sz="1800" dirty="0" smtClean="0"/>
              <a:t>Beskrive sykehistorie</a:t>
            </a:r>
          </a:p>
          <a:p>
            <a:pPr lvl="2">
              <a:lnSpc>
                <a:spcPct val="90000"/>
              </a:lnSpc>
            </a:pPr>
            <a:r>
              <a:rPr lang="nb-NO" sz="1800" dirty="0" smtClean="0"/>
              <a:t>Ikke alltid vant til å beskrive funksjon</a:t>
            </a:r>
          </a:p>
          <a:p>
            <a:pPr lvl="2">
              <a:lnSpc>
                <a:spcPct val="90000"/>
              </a:lnSpc>
            </a:pPr>
            <a:r>
              <a:rPr lang="nb-NO" sz="1800" dirty="0" smtClean="0"/>
              <a:t>Henvise videre ved behov</a:t>
            </a:r>
          </a:p>
          <a:p>
            <a:pPr lvl="2">
              <a:lnSpc>
                <a:spcPct val="90000"/>
              </a:lnSpc>
            </a:pPr>
            <a:endParaRPr lang="nb-NO" sz="1800" dirty="0"/>
          </a:p>
          <a:p>
            <a:r>
              <a:rPr lang="nb-NO" sz="1800" dirty="0"/>
              <a:t>Helsestasjon: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 smtClean="0"/>
              <a:t>Helsesykepleier</a:t>
            </a:r>
            <a:endParaRPr lang="nb-NO" sz="1800" dirty="0"/>
          </a:p>
          <a:p>
            <a:endParaRPr lang="nb-NO" sz="1800" dirty="0" smtClean="0"/>
          </a:p>
          <a:p>
            <a:r>
              <a:rPr lang="nb-NO" sz="1800" dirty="0"/>
              <a:t>PPT (Pedagogisk-Psykologisk-tjeneste</a:t>
            </a:r>
            <a:r>
              <a:rPr lang="nb-NO" sz="1800" dirty="0" smtClean="0"/>
              <a:t>)</a:t>
            </a:r>
          </a:p>
          <a:p>
            <a:pPr>
              <a:lnSpc>
                <a:spcPct val="90000"/>
              </a:lnSpc>
            </a:pPr>
            <a:endParaRPr lang="nb-NO" sz="1800" dirty="0"/>
          </a:p>
          <a:p>
            <a:pPr>
              <a:lnSpc>
                <a:spcPct val="90000"/>
              </a:lnSpc>
            </a:pPr>
            <a:r>
              <a:rPr lang="nb-NO" sz="1800" dirty="0" smtClean="0"/>
              <a:t>Fysioterapeut og/eller Ergoterapeut</a:t>
            </a:r>
          </a:p>
          <a:p>
            <a:pPr lvl="1">
              <a:lnSpc>
                <a:spcPct val="90000"/>
              </a:lnSpc>
            </a:pPr>
            <a:r>
              <a:rPr lang="nb-NO" sz="1800" dirty="0" smtClean="0"/>
              <a:t>Hjelpemidler</a:t>
            </a:r>
          </a:p>
          <a:p>
            <a:pPr lvl="1">
              <a:lnSpc>
                <a:spcPct val="90000"/>
              </a:lnSpc>
            </a:pPr>
            <a:r>
              <a:rPr lang="nb-NO" sz="1800" dirty="0" smtClean="0"/>
              <a:t>Aktiviteter – treningsopplegg</a:t>
            </a:r>
          </a:p>
          <a:p>
            <a:pPr lvl="1">
              <a:lnSpc>
                <a:spcPct val="90000"/>
              </a:lnSpc>
            </a:pPr>
            <a:r>
              <a:rPr lang="nb-NO" sz="1800" dirty="0" smtClean="0"/>
              <a:t>Funksjonsvurdering og funksjonsbeskrivelse</a:t>
            </a:r>
          </a:p>
          <a:p>
            <a:pPr>
              <a:lnSpc>
                <a:spcPct val="90000"/>
              </a:lnSpc>
            </a:pPr>
            <a:r>
              <a:rPr lang="nb-NO" sz="2000" dirty="0" smtClean="0"/>
              <a:t> </a:t>
            </a:r>
          </a:p>
          <a:p>
            <a:endParaRPr lang="nb-NO" sz="2000" dirty="0" smtClean="0"/>
          </a:p>
          <a:p>
            <a:pPr>
              <a:lnSpc>
                <a:spcPct val="90000"/>
              </a:lnSpc>
            </a:pPr>
            <a:endParaRPr lang="nb-NO" sz="2000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nnaasMal-norsk 2012">
  <a:themeElements>
    <a:clrScheme name="Sunnaas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unnaasMal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lnDef>
  </a:objectDefaults>
  <a:extraClrSchemeLst>
    <a:extraClrScheme>
      <a:clrScheme name="Sunnaas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aas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aas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aas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aas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aas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aas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aas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aas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aas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aas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aas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9BA192-64FD-46B2-8175-3E683BD88C66}"/>
</file>

<file path=customXml/itemProps2.xml><?xml version="1.0" encoding="utf-8"?>
<ds:datastoreItem xmlns:ds="http://schemas.openxmlformats.org/officeDocument/2006/customXml" ds:itemID="{A08FA4F8-4B8D-4BD8-9D38-1503BC030EC0}"/>
</file>

<file path=customXml/itemProps3.xml><?xml version="1.0" encoding="utf-8"?>
<ds:datastoreItem xmlns:ds="http://schemas.openxmlformats.org/officeDocument/2006/customXml" ds:itemID="{F12798D3-7A83-43CA-A052-6E6DA82A3FC2}"/>
</file>

<file path=docProps/app.xml><?xml version="1.0" encoding="utf-8"?>
<Properties xmlns="http://schemas.openxmlformats.org/officeDocument/2006/extended-properties" xmlns:vt="http://schemas.openxmlformats.org/officeDocument/2006/docPropsVTypes">
  <Template>SunnaasMal-norsk 2012</Template>
  <TotalTime>6465</TotalTime>
  <Words>1097</Words>
  <Application>Microsoft Office PowerPoint</Application>
  <PresentationFormat>Skjermfremvisning (4:3)</PresentationFormat>
  <Paragraphs>296</Paragraphs>
  <Slides>25</Slides>
  <Notes>25</Notes>
  <HiddenSlides>0</HiddenSlides>
  <MMClips>23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Times</vt:lpstr>
      <vt:lpstr>ヒラギノ角ゴ Pro W3</vt:lpstr>
      <vt:lpstr>SunnaasMal-norsk 2012</vt:lpstr>
      <vt:lpstr>Tjenesteapparatet – rettigheter og muligheter</vt:lpstr>
      <vt:lpstr>Min vei til arbeidslivet</vt:lpstr>
      <vt:lpstr>Livet tar nye veier med en sjelden diagnose</vt:lpstr>
      <vt:lpstr>Livet tar nye veier med en sjelden diagnose</vt:lpstr>
      <vt:lpstr>Diagnose eller Funksjon - ulike fokus</vt:lpstr>
      <vt:lpstr>”Spilleregler” </vt:lpstr>
      <vt:lpstr>”Spilleregler” </vt:lpstr>
      <vt:lpstr>Aktuelle tjenester</vt:lpstr>
      <vt:lpstr>Hvem kan dere spille på lokalt</vt:lpstr>
      <vt:lpstr>Hvem kan dere spille på lokalt</vt:lpstr>
      <vt:lpstr>Be om hjelp ved behov - Ikke vent til strikken ryker</vt:lpstr>
      <vt:lpstr>Hvem kan dere spille på lokalt</vt:lpstr>
      <vt:lpstr>Hvem kan man ellers spille på</vt:lpstr>
      <vt:lpstr>Aktuelle ytelser</vt:lpstr>
      <vt:lpstr>Aktuelle ytelser</vt:lpstr>
      <vt:lpstr>Aktuelle ytelser</vt:lpstr>
      <vt:lpstr>Aktuelle ytelser - Pasientreiser</vt:lpstr>
      <vt:lpstr>Bil og kjøreopplæring</vt:lpstr>
      <vt:lpstr>Bolig</vt:lpstr>
      <vt:lpstr>Hvorfor dokumentere og synliggjøre</vt:lpstr>
      <vt:lpstr>Formidling er vanskelig</vt:lpstr>
      <vt:lpstr>Hvordan synliggjøre</vt:lpstr>
      <vt:lpstr>Momenter til planer og søknader</vt:lpstr>
      <vt:lpstr>Hva kan TRS gjøre</vt:lpstr>
      <vt:lpstr>Nyttige lenker</vt:lpstr>
    </vt:vector>
  </TitlesOfParts>
  <Company>Helse Sør-Øst RHF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thaleh</dc:creator>
  <cp:keywords/>
  <dc:description>Dev by addpoint.no</dc:description>
  <cp:lastModifiedBy>Bendik Fjeldstad</cp:lastModifiedBy>
  <cp:revision>237</cp:revision>
  <cp:lastPrinted>2017-03-27T11:15:40Z</cp:lastPrinted>
  <dcterms:created xsi:type="dcterms:W3CDTF">2013-05-23T12:53:52Z</dcterms:created>
  <dcterms:modified xsi:type="dcterms:W3CDTF">2020-06-02T11:48:21Z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v by">
    <vt:lpwstr>addpoint.no</vt:lpwstr>
  </property>
  <property fmtid="{D5CDD505-2E9C-101B-9397-08002B2CF9AE}" pid="3" name="ContentTypeId">
    <vt:lpwstr>0x010100DACDDB7A7904F645A62A71BDDD1D2C9B</vt:lpwstr>
  </property>
  <property fmtid="{D5CDD505-2E9C-101B-9397-08002B2CF9AE}" pid="4" name="TaxKeyword">
    <vt:lpwstr/>
  </property>
</Properties>
</file>