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59" r:id="rId4"/>
    <p:sldId id="260" r:id="rId5"/>
    <p:sldId id="263" r:id="rId6"/>
    <p:sldId id="264" r:id="rId7"/>
    <p:sldId id="262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25954" autoAdjust="0"/>
  </p:normalViewPr>
  <p:slideViewPr>
    <p:cSldViewPr snapToGrid="0">
      <p:cViewPr varScale="1">
        <p:scale>
          <a:sx n="22" d="100"/>
          <a:sy n="22" d="100"/>
        </p:scale>
        <p:origin x="2885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86A3FE-02C1-439D-9971-07BC1AC81546}" type="doc">
      <dgm:prSet loTypeId="urn:microsoft.com/office/officeart/2005/8/layout/venn1" loCatId="relationship" qsTypeId="urn:microsoft.com/office/officeart/2005/8/quickstyle/3d3" qsCatId="3D" csTypeId="urn:microsoft.com/office/officeart/2005/8/colors/colorful4" csCatId="colorful" phldr="1"/>
      <dgm:spPr/>
    </dgm:pt>
    <dgm:pt modelId="{E9A62CBB-DC5A-42A8-87D0-F2C74396B909}">
      <dgm:prSet phldrT="[Tekst]" custT="1"/>
      <dgm:spPr/>
      <dgm:t>
        <a:bodyPr/>
        <a:lstStyle/>
        <a:p>
          <a:r>
            <a:rPr lang="nb-NO" sz="2000" dirty="0" smtClean="0"/>
            <a:t>Barnet  </a:t>
          </a:r>
          <a:endParaRPr lang="nb-NO" sz="2000" dirty="0"/>
        </a:p>
      </dgm:t>
    </dgm:pt>
    <dgm:pt modelId="{66B271D0-67A6-444C-A9C4-FBDF1DDE63A4}" type="parTrans" cxnId="{662A8B65-2231-48B5-AD79-0A908D4B5AFC}">
      <dgm:prSet/>
      <dgm:spPr/>
      <dgm:t>
        <a:bodyPr/>
        <a:lstStyle/>
        <a:p>
          <a:endParaRPr lang="nb-NO"/>
        </a:p>
      </dgm:t>
    </dgm:pt>
    <dgm:pt modelId="{733A2C95-F952-4D1D-9CA9-69596A5E614B}" type="sibTrans" cxnId="{662A8B65-2231-48B5-AD79-0A908D4B5AFC}">
      <dgm:prSet/>
      <dgm:spPr/>
      <dgm:t>
        <a:bodyPr/>
        <a:lstStyle/>
        <a:p>
          <a:endParaRPr lang="nb-NO"/>
        </a:p>
      </dgm:t>
    </dgm:pt>
    <dgm:pt modelId="{D96B2A34-0C92-48B6-A330-AC9E0A9DFC44}">
      <dgm:prSet phldrT="[Tekst]" custT="1"/>
      <dgm:spPr/>
      <dgm:t>
        <a:bodyPr/>
        <a:lstStyle/>
        <a:p>
          <a:r>
            <a:rPr lang="nb-NO" sz="2000" dirty="0" smtClean="0"/>
            <a:t>Oppgaven </a:t>
          </a:r>
          <a:endParaRPr lang="nb-NO" sz="2000" dirty="0"/>
        </a:p>
      </dgm:t>
    </dgm:pt>
    <dgm:pt modelId="{46E04426-A418-46AE-81BD-E7C5F26B3218}" type="parTrans" cxnId="{CA083E25-41DE-48CD-BE68-4F7BD2E05478}">
      <dgm:prSet/>
      <dgm:spPr/>
      <dgm:t>
        <a:bodyPr/>
        <a:lstStyle/>
        <a:p>
          <a:endParaRPr lang="nb-NO"/>
        </a:p>
      </dgm:t>
    </dgm:pt>
    <dgm:pt modelId="{4C46FD02-F277-4804-ADC9-282D1E3B09FF}" type="sibTrans" cxnId="{CA083E25-41DE-48CD-BE68-4F7BD2E05478}">
      <dgm:prSet/>
      <dgm:spPr/>
      <dgm:t>
        <a:bodyPr/>
        <a:lstStyle/>
        <a:p>
          <a:endParaRPr lang="nb-NO"/>
        </a:p>
      </dgm:t>
    </dgm:pt>
    <dgm:pt modelId="{F3B108D1-94C9-4A8A-B2B8-C0048DA687A2}">
      <dgm:prSet phldrT="[Tekst]" custT="1"/>
      <dgm:spPr/>
      <dgm:t>
        <a:bodyPr/>
        <a:lstStyle/>
        <a:p>
          <a:r>
            <a:rPr lang="nb-NO" sz="2000" dirty="0" smtClean="0"/>
            <a:t>Omgivelsen   </a:t>
          </a:r>
          <a:endParaRPr lang="nb-NO" sz="2000" dirty="0"/>
        </a:p>
      </dgm:t>
    </dgm:pt>
    <dgm:pt modelId="{9D82EAC1-6631-4AA2-AE75-9AD5012E1161}" type="parTrans" cxnId="{7625A9E7-DA21-4AC7-93B7-F215B16410BA}">
      <dgm:prSet/>
      <dgm:spPr/>
      <dgm:t>
        <a:bodyPr/>
        <a:lstStyle/>
        <a:p>
          <a:endParaRPr lang="nb-NO"/>
        </a:p>
      </dgm:t>
    </dgm:pt>
    <dgm:pt modelId="{3AE27156-FEC3-451F-B78A-4E81A9D900A2}" type="sibTrans" cxnId="{7625A9E7-DA21-4AC7-93B7-F215B16410BA}">
      <dgm:prSet/>
      <dgm:spPr/>
      <dgm:t>
        <a:bodyPr/>
        <a:lstStyle/>
        <a:p>
          <a:endParaRPr lang="nb-NO"/>
        </a:p>
      </dgm:t>
    </dgm:pt>
    <dgm:pt modelId="{C823408D-2144-4CF6-B274-D8BC19E9CA62}" type="pres">
      <dgm:prSet presAssocID="{3986A3FE-02C1-439D-9971-07BC1AC81546}" presName="compositeShape" presStyleCnt="0">
        <dgm:presLayoutVars>
          <dgm:chMax val="7"/>
          <dgm:dir/>
          <dgm:resizeHandles val="exact"/>
        </dgm:presLayoutVars>
      </dgm:prSet>
      <dgm:spPr/>
    </dgm:pt>
    <dgm:pt modelId="{C37E4698-3B41-4FD8-AB2B-54E07EABAE3B}" type="pres">
      <dgm:prSet presAssocID="{E9A62CBB-DC5A-42A8-87D0-F2C74396B909}" presName="circ1" presStyleLbl="vennNode1" presStyleIdx="0" presStyleCnt="3" custScaleX="110477" custScaleY="109945" custLinFactNeighborX="2270" custLinFactNeighborY="-40805"/>
      <dgm:spPr/>
      <dgm:t>
        <a:bodyPr/>
        <a:lstStyle/>
        <a:p>
          <a:endParaRPr lang="nb-NO"/>
        </a:p>
      </dgm:t>
    </dgm:pt>
    <dgm:pt modelId="{09662AF3-07A4-464C-8E67-45233FA16F5C}" type="pres">
      <dgm:prSet presAssocID="{E9A62CBB-DC5A-42A8-87D0-F2C74396B90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D4D93859-69D5-4FE0-9FC3-EF9EE15480E2}" type="pres">
      <dgm:prSet presAssocID="{D96B2A34-0C92-48B6-A330-AC9E0A9DFC44}" presName="circ2" presStyleLbl="vennNode1" presStyleIdx="1" presStyleCnt="3" custScaleX="104423" custScaleY="110656" custLinFactNeighborX="8613" custLinFactNeighborY="-18452"/>
      <dgm:spPr/>
      <dgm:t>
        <a:bodyPr/>
        <a:lstStyle/>
        <a:p>
          <a:endParaRPr lang="nb-NO"/>
        </a:p>
      </dgm:t>
    </dgm:pt>
    <dgm:pt modelId="{1A405289-2E2F-4EBA-899F-C2FCDDDA285F}" type="pres">
      <dgm:prSet presAssocID="{D96B2A34-0C92-48B6-A330-AC9E0A9DFC4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841C118-8E2C-48A0-9B63-BF2673042967}" type="pres">
      <dgm:prSet presAssocID="{F3B108D1-94C9-4A8A-B2B8-C0048DA687A2}" presName="circ3" presStyleLbl="vennNode1" presStyleIdx="2" presStyleCnt="3" custScaleX="110408" custScaleY="110499" custLinFactNeighborX="-5467" custLinFactNeighborY="-25809"/>
      <dgm:spPr/>
      <dgm:t>
        <a:bodyPr/>
        <a:lstStyle/>
        <a:p>
          <a:endParaRPr lang="nb-NO"/>
        </a:p>
      </dgm:t>
    </dgm:pt>
    <dgm:pt modelId="{9DFEAF9F-038D-4733-9BB0-E190E6FA446F}" type="pres">
      <dgm:prSet presAssocID="{F3B108D1-94C9-4A8A-B2B8-C0048DA687A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7625A9E7-DA21-4AC7-93B7-F215B16410BA}" srcId="{3986A3FE-02C1-439D-9971-07BC1AC81546}" destId="{F3B108D1-94C9-4A8A-B2B8-C0048DA687A2}" srcOrd="2" destOrd="0" parTransId="{9D82EAC1-6631-4AA2-AE75-9AD5012E1161}" sibTransId="{3AE27156-FEC3-451F-B78A-4E81A9D900A2}"/>
    <dgm:cxn modelId="{69C86850-11DC-463C-A162-B336C5C3FA68}" type="presOf" srcId="{D96B2A34-0C92-48B6-A330-AC9E0A9DFC44}" destId="{1A405289-2E2F-4EBA-899F-C2FCDDDA285F}" srcOrd="1" destOrd="0" presId="urn:microsoft.com/office/officeart/2005/8/layout/venn1"/>
    <dgm:cxn modelId="{CA083E25-41DE-48CD-BE68-4F7BD2E05478}" srcId="{3986A3FE-02C1-439D-9971-07BC1AC81546}" destId="{D96B2A34-0C92-48B6-A330-AC9E0A9DFC44}" srcOrd="1" destOrd="0" parTransId="{46E04426-A418-46AE-81BD-E7C5F26B3218}" sibTransId="{4C46FD02-F277-4804-ADC9-282D1E3B09FF}"/>
    <dgm:cxn modelId="{A9C706F3-47A4-4FBA-B980-EE8698C84FE1}" type="presOf" srcId="{F3B108D1-94C9-4A8A-B2B8-C0048DA687A2}" destId="{C841C118-8E2C-48A0-9B63-BF2673042967}" srcOrd="0" destOrd="0" presId="urn:microsoft.com/office/officeart/2005/8/layout/venn1"/>
    <dgm:cxn modelId="{554D1761-F4D1-4AF8-AFB1-26F2F0FCDFC5}" type="presOf" srcId="{F3B108D1-94C9-4A8A-B2B8-C0048DA687A2}" destId="{9DFEAF9F-038D-4733-9BB0-E190E6FA446F}" srcOrd="1" destOrd="0" presId="urn:microsoft.com/office/officeart/2005/8/layout/venn1"/>
    <dgm:cxn modelId="{C62C0195-3A1B-489D-B2CE-0A43A9F01127}" type="presOf" srcId="{D96B2A34-0C92-48B6-A330-AC9E0A9DFC44}" destId="{D4D93859-69D5-4FE0-9FC3-EF9EE15480E2}" srcOrd="0" destOrd="0" presId="urn:microsoft.com/office/officeart/2005/8/layout/venn1"/>
    <dgm:cxn modelId="{CC48E721-86A1-4A0F-8DF2-8F5D7F484886}" type="presOf" srcId="{3986A3FE-02C1-439D-9971-07BC1AC81546}" destId="{C823408D-2144-4CF6-B274-D8BC19E9CA62}" srcOrd="0" destOrd="0" presId="urn:microsoft.com/office/officeart/2005/8/layout/venn1"/>
    <dgm:cxn modelId="{662A8B65-2231-48B5-AD79-0A908D4B5AFC}" srcId="{3986A3FE-02C1-439D-9971-07BC1AC81546}" destId="{E9A62CBB-DC5A-42A8-87D0-F2C74396B909}" srcOrd="0" destOrd="0" parTransId="{66B271D0-67A6-444C-A9C4-FBDF1DDE63A4}" sibTransId="{733A2C95-F952-4D1D-9CA9-69596A5E614B}"/>
    <dgm:cxn modelId="{FB816CC6-698C-4EC6-ACE3-BCAC836E049E}" type="presOf" srcId="{E9A62CBB-DC5A-42A8-87D0-F2C74396B909}" destId="{C37E4698-3B41-4FD8-AB2B-54E07EABAE3B}" srcOrd="0" destOrd="0" presId="urn:microsoft.com/office/officeart/2005/8/layout/venn1"/>
    <dgm:cxn modelId="{C355E0CB-C21F-4F8C-AAEA-0B9D248919CA}" type="presOf" srcId="{E9A62CBB-DC5A-42A8-87D0-F2C74396B909}" destId="{09662AF3-07A4-464C-8E67-45233FA16F5C}" srcOrd="1" destOrd="0" presId="urn:microsoft.com/office/officeart/2005/8/layout/venn1"/>
    <dgm:cxn modelId="{A612CE09-8FE5-4D2D-A1DB-601B7E6928EC}" type="presParOf" srcId="{C823408D-2144-4CF6-B274-D8BC19E9CA62}" destId="{C37E4698-3B41-4FD8-AB2B-54E07EABAE3B}" srcOrd="0" destOrd="0" presId="urn:microsoft.com/office/officeart/2005/8/layout/venn1"/>
    <dgm:cxn modelId="{AC869494-FDEB-41E2-9375-B474BA608356}" type="presParOf" srcId="{C823408D-2144-4CF6-B274-D8BC19E9CA62}" destId="{09662AF3-07A4-464C-8E67-45233FA16F5C}" srcOrd="1" destOrd="0" presId="urn:microsoft.com/office/officeart/2005/8/layout/venn1"/>
    <dgm:cxn modelId="{39A3D6C3-C0C4-4F96-A2F2-01AC340916E1}" type="presParOf" srcId="{C823408D-2144-4CF6-B274-D8BC19E9CA62}" destId="{D4D93859-69D5-4FE0-9FC3-EF9EE15480E2}" srcOrd="2" destOrd="0" presId="urn:microsoft.com/office/officeart/2005/8/layout/venn1"/>
    <dgm:cxn modelId="{BA278E75-7FC2-4EE8-8934-C72A5DE5173F}" type="presParOf" srcId="{C823408D-2144-4CF6-B274-D8BC19E9CA62}" destId="{1A405289-2E2F-4EBA-899F-C2FCDDDA285F}" srcOrd="3" destOrd="0" presId="urn:microsoft.com/office/officeart/2005/8/layout/venn1"/>
    <dgm:cxn modelId="{A1DB0EAC-1F67-473B-85A9-CC401758E565}" type="presParOf" srcId="{C823408D-2144-4CF6-B274-D8BC19E9CA62}" destId="{C841C118-8E2C-48A0-9B63-BF2673042967}" srcOrd="4" destOrd="0" presId="urn:microsoft.com/office/officeart/2005/8/layout/venn1"/>
    <dgm:cxn modelId="{C033495E-B739-4BFE-B1D2-0DE745D32118}" type="presParOf" srcId="{C823408D-2144-4CF6-B274-D8BC19E9CA62}" destId="{9DFEAF9F-038D-4733-9BB0-E190E6FA446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7E4698-3B41-4FD8-AB2B-54E07EABAE3B}">
      <dsp:nvSpPr>
        <dsp:cNvPr id="0" name=""/>
        <dsp:cNvSpPr/>
      </dsp:nvSpPr>
      <dsp:spPr>
        <a:xfrm>
          <a:off x="1477552" y="-81547"/>
          <a:ext cx="2937535" cy="292338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000" kern="1200" dirty="0" smtClean="0"/>
            <a:t>Barnet  </a:t>
          </a:r>
          <a:endParaRPr lang="nb-NO" sz="2000" kern="1200" dirty="0"/>
        </a:p>
      </dsp:txBody>
      <dsp:txXfrm>
        <a:off x="1869223" y="430045"/>
        <a:ext cx="2154192" cy="1315525"/>
      </dsp:txXfrm>
    </dsp:sp>
    <dsp:sp modelId="{D4D93859-69D5-4FE0-9FC3-EF9EE15480E2}">
      <dsp:nvSpPr>
        <dsp:cNvPr id="0" name=""/>
        <dsp:cNvSpPr/>
      </dsp:nvSpPr>
      <dsp:spPr>
        <a:xfrm>
          <a:off x="2686136" y="1080216"/>
          <a:ext cx="2776562" cy="2942294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000" kern="1200" dirty="0" smtClean="0"/>
            <a:t>Oppgaven </a:t>
          </a:r>
          <a:endParaRPr lang="nb-NO" sz="2000" kern="1200" dirty="0"/>
        </a:p>
      </dsp:txBody>
      <dsp:txXfrm>
        <a:off x="3535301" y="1840309"/>
        <a:ext cx="1665937" cy="1618262"/>
      </dsp:txXfrm>
    </dsp:sp>
    <dsp:sp modelId="{C841C118-8E2C-48A0-9B63-BF2673042967}">
      <dsp:nvSpPr>
        <dsp:cNvPr id="0" name=""/>
        <dsp:cNvSpPr/>
      </dsp:nvSpPr>
      <dsp:spPr>
        <a:xfrm>
          <a:off x="313306" y="886684"/>
          <a:ext cx="2935700" cy="2938120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000" kern="1200" dirty="0" smtClean="0"/>
            <a:t>Omgivelsen   </a:t>
          </a:r>
          <a:endParaRPr lang="nb-NO" sz="2000" kern="1200" dirty="0"/>
        </a:p>
      </dsp:txBody>
      <dsp:txXfrm>
        <a:off x="589751" y="1645698"/>
        <a:ext cx="1761420" cy="1615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54D16-C742-4F2D-97F1-1674813AAB84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60588-2F71-4576-A4B3-3879881A7AF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5161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60588-2F71-4576-A4B3-3879881A7AF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9142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60588-2F71-4576-A4B3-3879881A7AF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1009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3395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60588-2F71-4576-A4B3-3879881A7AF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4924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60588-2F71-4576-A4B3-3879881A7AF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9164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60588-2F71-4576-A4B3-3879881A7AF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3349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60588-2F71-4576-A4B3-3879881A7AF6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479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3235B-0D6F-43D9-AA0D-9EA984E87762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BEBA-4EB1-46D0-A4C4-1C346A78F3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488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3235B-0D6F-43D9-AA0D-9EA984E87762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BEBA-4EB1-46D0-A4C4-1C346A78F3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737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3235B-0D6F-43D9-AA0D-9EA984E87762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BEBA-4EB1-46D0-A4C4-1C346A78F3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0270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2020.06.02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3"/>
          </p:nvPr>
        </p:nvSpPr>
        <p:spPr>
          <a:xfrm>
            <a:off x="914400" y="2425701"/>
            <a:ext cx="10363200" cy="20923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866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rkfi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35360" y="1556793"/>
            <a:ext cx="11521280" cy="456937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Plassholder for tittel 1"/>
          <p:cNvSpPr>
            <a:spLocks noGrp="1"/>
          </p:cNvSpPr>
          <p:nvPr>
            <p:ph type="title"/>
          </p:nvPr>
        </p:nvSpPr>
        <p:spPr>
          <a:xfrm>
            <a:off x="335360" y="692696"/>
            <a:ext cx="115212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2" name="Plassholder for dato 2"/>
          <p:cNvSpPr>
            <a:spLocks noGrp="1"/>
          </p:cNvSpPr>
          <p:nvPr>
            <p:ph type="dt" sz="half" idx="2"/>
          </p:nvPr>
        </p:nvSpPr>
        <p:spPr>
          <a:xfrm>
            <a:off x="326263" y="6305433"/>
            <a:ext cx="1338765" cy="331658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47837F12-30DD-4ED5-9308-F0FC799BCF97}" type="datetime1">
              <a:rPr lang="nb-NO" smtClean="0">
                <a:solidFill>
                  <a:srgbClr val="003283"/>
                </a:solidFill>
              </a:rPr>
              <a:pPr/>
              <a:t>02.06.2020</a:t>
            </a:fld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13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825061" y="6305433"/>
            <a:ext cx="9237497" cy="32537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dirty="0" smtClean="0">
                <a:solidFill>
                  <a:srgbClr val="003283"/>
                </a:solidFill>
              </a:rPr>
              <a:t>bunntekst</a:t>
            </a:r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11257031" y="6311043"/>
            <a:ext cx="580791" cy="31976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‹#›</a:t>
            </a:fld>
            <a:endParaRPr lang="nb-NO" dirty="0">
              <a:solidFill>
                <a:srgbClr val="003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36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3235B-0D6F-43D9-AA0D-9EA984E87762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BEBA-4EB1-46D0-A4C4-1C346A78F3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6484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3235B-0D6F-43D9-AA0D-9EA984E87762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BEBA-4EB1-46D0-A4C4-1C346A78F3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8609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3235B-0D6F-43D9-AA0D-9EA984E87762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BEBA-4EB1-46D0-A4C4-1C346A78F3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596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3235B-0D6F-43D9-AA0D-9EA984E87762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BEBA-4EB1-46D0-A4C4-1C346A78F3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1870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3235B-0D6F-43D9-AA0D-9EA984E87762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BEBA-4EB1-46D0-A4C4-1C346A78F3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4209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3235B-0D6F-43D9-AA0D-9EA984E87762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BEBA-4EB1-46D0-A4C4-1C346A78F3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650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3235B-0D6F-43D9-AA0D-9EA984E87762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BEBA-4EB1-46D0-A4C4-1C346A78F3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496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3235B-0D6F-43D9-AA0D-9EA984E87762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BEBA-4EB1-46D0-A4C4-1C346A78F3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2293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3235B-0D6F-43D9-AA0D-9EA984E87762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BEBA-4EB1-46D0-A4C4-1C346A78F3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233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xTbDqH4KBYE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7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914400" y="2648710"/>
            <a:ext cx="10363200" cy="866588"/>
          </a:xfrm>
        </p:spPr>
        <p:txBody>
          <a:bodyPr>
            <a:normAutofit fontScale="90000"/>
          </a:bodyPr>
          <a:lstStyle/>
          <a:p>
            <a:pPr algn="ctr"/>
            <a:r>
              <a:rPr lang="nb-NO" sz="3200" dirty="0" smtClean="0"/>
              <a:t/>
            </a:r>
            <a:br>
              <a:rPr lang="nb-NO" sz="3200" dirty="0" smtClean="0"/>
            </a:br>
            <a:r>
              <a:rPr lang="nb-NO" sz="3200" dirty="0" smtClean="0"/>
              <a:t/>
            </a:r>
            <a:br>
              <a:rPr lang="nb-NO" sz="3200" dirty="0" smtClean="0"/>
            </a:br>
            <a:r>
              <a:rPr lang="nb-NO" sz="3200" dirty="0" smtClean="0"/>
              <a:t>Stimulering til lek og aktivitet</a:t>
            </a:r>
            <a:br>
              <a:rPr lang="nb-NO" sz="3200" dirty="0" smtClean="0"/>
            </a:br>
            <a:endParaRPr lang="nb-NO" sz="3200" dirty="0"/>
          </a:p>
        </p:txBody>
      </p:sp>
      <p:sp>
        <p:nvSpPr>
          <p:cNvPr id="2" name="Undertittel 1"/>
          <p:cNvSpPr>
            <a:spLocks noGrp="1"/>
          </p:cNvSpPr>
          <p:nvPr>
            <p:ph type="body" sz="quarter" idx="13"/>
          </p:nvPr>
        </p:nvSpPr>
        <p:spPr>
          <a:xfrm>
            <a:off x="914400" y="3471863"/>
            <a:ext cx="10363200" cy="2092325"/>
          </a:xfrm>
        </p:spPr>
        <p:txBody>
          <a:bodyPr>
            <a:normAutofit/>
          </a:bodyPr>
          <a:lstStyle/>
          <a:p>
            <a:pPr algn="ctr"/>
            <a:endParaRPr lang="nb-NO" sz="2000" dirty="0" smtClean="0"/>
          </a:p>
          <a:p>
            <a:pPr marL="0" indent="0" algn="ctr">
              <a:buNone/>
            </a:pPr>
            <a:r>
              <a:rPr lang="nb-NO" dirty="0" smtClean="0"/>
              <a:t>Olga de Vries </a:t>
            </a:r>
          </a:p>
          <a:p>
            <a:pPr marL="0" indent="0" algn="ctr">
              <a:buNone/>
            </a:pPr>
            <a:r>
              <a:rPr lang="nb-NO" i="1" dirty="0" smtClean="0"/>
              <a:t>Fysioterapeut</a:t>
            </a:r>
          </a:p>
          <a:p>
            <a:pPr marL="0" indent="0" algn="ctr">
              <a:buNone/>
            </a:pPr>
            <a:r>
              <a:rPr lang="nb-NO" dirty="0" smtClean="0"/>
              <a:t>2020</a:t>
            </a:r>
          </a:p>
        </p:txBody>
      </p:sp>
      <p:pic>
        <p:nvPicPr>
          <p:cNvPr id="4" name="Bilde 3" descr="http://www.fasanveien.barnehage.no/Bilde/RenderResizedImage/359bb559-52c2-4a93-a2dd-eab90d75bc6f?size=f600x40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26567" y="600913"/>
            <a:ext cx="3880917" cy="201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Lyd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6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2020.06.02</a:t>
            </a:fld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2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914400" y="825705"/>
            <a:ext cx="10363200" cy="866588"/>
          </a:xfrm>
        </p:spPr>
        <p:txBody>
          <a:bodyPr/>
          <a:lstStyle/>
          <a:p>
            <a:r>
              <a:rPr lang="nb-NO" dirty="0" smtClean="0"/>
              <a:t>Utgangspunktet vårt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914400" y="1991592"/>
            <a:ext cx="10363200" cy="3411681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B</a:t>
            </a:r>
            <a:r>
              <a:rPr lang="nb-NO" dirty="0" smtClean="0"/>
              <a:t>arn er forskjellige</a:t>
            </a:r>
          </a:p>
          <a:p>
            <a:r>
              <a:rPr lang="nb-NO" dirty="0" smtClean="0"/>
              <a:t>Ulike forutsetninger</a:t>
            </a:r>
          </a:p>
          <a:p>
            <a:r>
              <a:rPr lang="nb-NO" dirty="0" smtClean="0"/>
              <a:t>Utvikler seg forskjellig</a:t>
            </a:r>
          </a:p>
          <a:p>
            <a:r>
              <a:rPr lang="nb-NO" dirty="0" smtClean="0"/>
              <a:t>Har forskjellige diagnoser</a:t>
            </a:r>
          </a:p>
          <a:p>
            <a:r>
              <a:rPr lang="nb-NO" dirty="0" smtClean="0"/>
              <a:t>Diagnose innvirker ofte utvikling, funksjon, behov for tilrettelegging med mer.</a:t>
            </a:r>
          </a:p>
          <a:p>
            <a:endParaRPr lang="nb-NO" dirty="0"/>
          </a:p>
          <a:p>
            <a:r>
              <a:rPr lang="nb-NO" dirty="0" smtClean="0"/>
              <a:t>Barn er unike   </a:t>
            </a:r>
            <a:r>
              <a:rPr lang="nb-NO" dirty="0" smtClean="0">
                <a:sym typeface="Wingdings" panose="05000000000000000000" pitchFamily="2" charset="2"/>
              </a:rPr>
              <a:t></a:t>
            </a:r>
            <a:endParaRPr lang="nb-NO" dirty="0" smtClean="0"/>
          </a:p>
          <a:p>
            <a:endParaRPr lang="nb-NO" dirty="0"/>
          </a:p>
        </p:txBody>
      </p:sp>
      <p:pic>
        <p:nvPicPr>
          <p:cNvPr id="9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4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2020.06.02</a:t>
            </a:fld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3</a:t>
            </a:fld>
            <a:endParaRPr lang="nb-NO" dirty="0"/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914400" y="526472"/>
            <a:ext cx="10363200" cy="962620"/>
          </a:xfrm>
        </p:spPr>
        <p:txBody>
          <a:bodyPr/>
          <a:lstStyle/>
          <a:p>
            <a:r>
              <a:rPr lang="nb-NO" dirty="0" smtClean="0"/>
              <a:t>Motorisk kontroll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988291" y="1853046"/>
            <a:ext cx="10363200" cy="4503304"/>
          </a:xfrm>
        </p:spPr>
        <p:txBody>
          <a:bodyPr>
            <a:noAutofit/>
          </a:bodyPr>
          <a:lstStyle/>
          <a:p>
            <a:r>
              <a:rPr lang="nb-NO" sz="2000" b="1" dirty="0"/>
              <a:t>Motorisk utvikling</a:t>
            </a:r>
            <a:r>
              <a:rPr lang="nb-NO" sz="2000" dirty="0"/>
              <a:t> er evnen vi har til å få kontroll over våre bevegelser. </a:t>
            </a:r>
            <a:endParaRPr lang="nb-NO" sz="2000" dirty="0" smtClean="0"/>
          </a:p>
          <a:p>
            <a:pPr lvl="1"/>
            <a:r>
              <a:rPr lang="nb-NO" sz="1600" dirty="0" smtClean="0"/>
              <a:t>finmotorikk </a:t>
            </a:r>
          </a:p>
          <a:p>
            <a:pPr lvl="1"/>
            <a:r>
              <a:rPr lang="nb-NO" sz="1600" dirty="0" smtClean="0"/>
              <a:t>grovmotorikk</a:t>
            </a:r>
          </a:p>
          <a:p>
            <a:r>
              <a:rPr lang="nb-NO" sz="2000" b="1" dirty="0" smtClean="0"/>
              <a:t>Motoriske utvikling</a:t>
            </a:r>
            <a:r>
              <a:rPr lang="nb-NO" sz="2000" dirty="0" smtClean="0"/>
              <a:t> </a:t>
            </a:r>
            <a:r>
              <a:rPr lang="nb-NO" sz="2000" dirty="0"/>
              <a:t>styres av hjernen og påvirkes av </a:t>
            </a:r>
            <a:r>
              <a:rPr lang="nb-NO" sz="2000" dirty="0" smtClean="0"/>
              <a:t>lek og fysisk </a:t>
            </a:r>
            <a:r>
              <a:rPr lang="nb-NO" sz="2000" dirty="0"/>
              <a:t>aktivitet som stimulerer nervesystemet </a:t>
            </a:r>
            <a:r>
              <a:rPr lang="nb-NO" sz="2000" dirty="0" smtClean="0"/>
              <a:t>som videre styrer kroppens </a:t>
            </a:r>
            <a:r>
              <a:rPr lang="nb-NO" sz="2000" dirty="0"/>
              <a:t>muskler</a:t>
            </a:r>
            <a:r>
              <a:rPr lang="nb-NO" sz="2000" dirty="0" smtClean="0"/>
              <a:t>.</a:t>
            </a:r>
          </a:p>
          <a:p>
            <a:endParaRPr lang="nb-NO" sz="2000" dirty="0"/>
          </a:p>
          <a:p>
            <a:r>
              <a:rPr lang="nb-NO" sz="2000" dirty="0" smtClean="0"/>
              <a:t>Motoriske ferdigheter er </a:t>
            </a:r>
            <a:r>
              <a:rPr lang="nb-NO" sz="2000" dirty="0"/>
              <a:t>viktig for </a:t>
            </a:r>
            <a:r>
              <a:rPr lang="nb-NO" sz="2000" dirty="0" smtClean="0"/>
              <a:t>barns </a:t>
            </a:r>
            <a:r>
              <a:rPr lang="nb-NO" sz="2000" dirty="0"/>
              <a:t>deltakelse i aktiviteter, praktiske </a:t>
            </a:r>
            <a:r>
              <a:rPr lang="nb-NO" sz="2000" dirty="0" smtClean="0"/>
              <a:t>oppgaver </a:t>
            </a:r>
            <a:r>
              <a:rPr lang="nb-NO" sz="2000" dirty="0"/>
              <a:t>og </a:t>
            </a:r>
            <a:r>
              <a:rPr lang="nb-NO" sz="2000" dirty="0" smtClean="0"/>
              <a:t>for selvbildet.</a:t>
            </a:r>
          </a:p>
          <a:p>
            <a:r>
              <a:rPr lang="nb-NO" sz="2000" dirty="0"/>
              <a:t>Barnets utvikling går </a:t>
            </a:r>
            <a:r>
              <a:rPr lang="nb-NO" sz="2000" dirty="0" smtClean="0"/>
              <a:t>i </a:t>
            </a:r>
            <a:r>
              <a:rPr lang="nb-NO" sz="2000" dirty="0"/>
              <a:t>faser hvor </a:t>
            </a:r>
            <a:r>
              <a:rPr lang="nb-NO" sz="2000" dirty="0" smtClean="0"/>
              <a:t>ferdighetene gjerne </a:t>
            </a:r>
            <a:r>
              <a:rPr lang="nb-NO" sz="2000" dirty="0"/>
              <a:t>erverves i kronologisk rekkefølge. </a:t>
            </a:r>
            <a:endParaRPr lang="nb-NO" sz="2000" dirty="0" smtClean="0"/>
          </a:p>
          <a:p>
            <a:r>
              <a:rPr lang="nb-NO" sz="2000" dirty="0" smtClean="0"/>
              <a:t>Ferdighetene </a:t>
            </a:r>
            <a:r>
              <a:rPr lang="nb-NO" sz="2000" dirty="0"/>
              <a:t>utvikles i et kontinuerlig samspill med miljøet, og at det er store, normale variasjoner når ferdighetene </a:t>
            </a:r>
            <a:r>
              <a:rPr lang="nb-NO" sz="2000" dirty="0" smtClean="0"/>
              <a:t>oppnås.</a:t>
            </a:r>
          </a:p>
          <a:p>
            <a:r>
              <a:rPr lang="nb-NO" sz="2000" u="sng" dirty="0">
                <a:hlinkClick r:id="rId5"/>
              </a:rPr>
              <a:t>https://</a:t>
            </a:r>
            <a:r>
              <a:rPr lang="nb-NO" sz="2000" u="sng" dirty="0" smtClean="0">
                <a:hlinkClick r:id="rId5"/>
              </a:rPr>
              <a:t>www.youtube.com/watch?v=xTbDqH4KBYE</a:t>
            </a:r>
            <a:endParaRPr lang="nb-NO" sz="2000" u="sng" dirty="0" smtClean="0"/>
          </a:p>
          <a:p>
            <a:pPr marL="0" indent="0">
              <a:buNone/>
            </a:pPr>
            <a:endParaRPr lang="nb-NO" sz="2000" u="sng" dirty="0" smtClean="0"/>
          </a:p>
          <a:p>
            <a:endParaRPr lang="nb-NO" sz="2000" dirty="0" smtClean="0"/>
          </a:p>
          <a:p>
            <a:endParaRPr lang="nb-NO" sz="2000" dirty="0"/>
          </a:p>
          <a:p>
            <a:endParaRPr lang="nb-NO" sz="2000" dirty="0"/>
          </a:p>
        </p:txBody>
      </p:sp>
      <p:sp>
        <p:nvSpPr>
          <p:cNvPr id="6" name="Stjerne med 6 tagger 5"/>
          <p:cNvSpPr/>
          <p:nvPr/>
        </p:nvSpPr>
        <p:spPr>
          <a:xfrm>
            <a:off x="9296400" y="526472"/>
            <a:ext cx="1485900" cy="1473778"/>
          </a:xfrm>
          <a:prstGeom prst="star6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7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 smtClean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påvirker motorisk utvikling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6344106"/>
              </p:ext>
            </p:extLst>
          </p:nvPr>
        </p:nvGraphicFramePr>
        <p:xfrm>
          <a:off x="2688430" y="1838589"/>
          <a:ext cx="5692354" cy="4431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Stjerne med 6 tagger 5"/>
          <p:cNvSpPr/>
          <p:nvPr/>
        </p:nvSpPr>
        <p:spPr>
          <a:xfrm>
            <a:off x="4887439" y="3251005"/>
            <a:ext cx="1541794" cy="1759323"/>
          </a:xfrm>
          <a:prstGeom prst="star6">
            <a:avLst>
              <a:gd name="adj" fmla="val 25122"/>
              <a:gd name="hf" fmla="val 115470"/>
            </a:avLst>
          </a:prstGeom>
          <a:solidFill>
            <a:srgbClr val="437B7A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4887440" y="3943350"/>
            <a:ext cx="15417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b-NO" b="1" dirty="0" smtClean="0">
                <a:solidFill>
                  <a:srgbClr val="000000"/>
                </a:solidFill>
              </a:rPr>
              <a:t>Motorisk kontroll </a:t>
            </a:r>
            <a:endParaRPr lang="nb-NO" b="1" dirty="0">
              <a:solidFill>
                <a:srgbClr val="000000"/>
              </a:solidFill>
            </a:endParaRPr>
          </a:p>
        </p:txBody>
      </p:sp>
      <p:pic>
        <p:nvPicPr>
          <p:cNvPr id="9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6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pPr marL="0" indent="0">
              <a:buNone/>
            </a:pPr>
            <a:r>
              <a:rPr lang="nb-NO" dirty="0"/>
              <a:t>Barnet</a:t>
            </a:r>
          </a:p>
          <a:p>
            <a:pPr marL="400050" lvl="1" indent="0">
              <a:buNone/>
            </a:pPr>
            <a:r>
              <a:rPr lang="nb-NO" dirty="0"/>
              <a:t>Kroppslige forutsetninger</a:t>
            </a:r>
          </a:p>
          <a:p>
            <a:pPr marL="400050" lvl="1" indent="0">
              <a:buNone/>
            </a:pPr>
            <a:r>
              <a:rPr lang="nb-NO" dirty="0"/>
              <a:t>Personlig stil og ”driv”</a:t>
            </a:r>
          </a:p>
          <a:p>
            <a:endParaRPr lang="nb-NO" dirty="0" smtClean="0"/>
          </a:p>
          <a:p>
            <a:r>
              <a:rPr lang="nb-NO" dirty="0" smtClean="0"/>
              <a:t>Muskelstyrke</a:t>
            </a:r>
          </a:p>
          <a:p>
            <a:r>
              <a:rPr lang="nb-NO" dirty="0" smtClean="0"/>
              <a:t>Leddbevegelighet</a:t>
            </a:r>
          </a:p>
          <a:p>
            <a:pPr marL="0" indent="0">
              <a:buNone/>
            </a:pPr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Barnets forutsetninger</a:t>
            </a:r>
            <a:endParaRPr lang="nb-NO" dirty="0"/>
          </a:p>
        </p:txBody>
      </p:sp>
      <p:pic>
        <p:nvPicPr>
          <p:cNvPr id="6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Bindepunkt 3"/>
          <p:cNvSpPr/>
          <p:nvPr/>
        </p:nvSpPr>
        <p:spPr>
          <a:xfrm>
            <a:off x="5353050" y="692696"/>
            <a:ext cx="5029200" cy="4572000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7" name="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8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335360" y="2366682"/>
            <a:ext cx="11521280" cy="3759484"/>
          </a:xfrm>
        </p:spPr>
        <p:txBody>
          <a:bodyPr>
            <a:normAutofit/>
          </a:bodyPr>
          <a:lstStyle/>
          <a:p>
            <a:r>
              <a:rPr lang="nb-NO" dirty="0"/>
              <a:t>Tilrettelegging av </a:t>
            </a:r>
            <a:r>
              <a:rPr lang="nb-NO" dirty="0" smtClean="0"/>
              <a:t>miljøet</a:t>
            </a:r>
          </a:p>
          <a:p>
            <a:r>
              <a:rPr lang="nb-NO" dirty="0" smtClean="0"/>
              <a:t>Utfordringer og tilpasninger</a:t>
            </a:r>
          </a:p>
          <a:p>
            <a:r>
              <a:rPr lang="nb-NO" dirty="0" smtClean="0"/>
              <a:t>Variasjon</a:t>
            </a:r>
          </a:p>
          <a:p>
            <a:pPr lvl="1"/>
            <a:r>
              <a:rPr lang="nb-NO" dirty="0" smtClean="0"/>
              <a:t>Underlag</a:t>
            </a:r>
          </a:p>
          <a:p>
            <a:pPr lvl="1"/>
            <a:r>
              <a:rPr lang="nb-NO" dirty="0" smtClean="0"/>
              <a:t>Ulendt </a:t>
            </a:r>
          </a:p>
          <a:p>
            <a:pPr lvl="1"/>
            <a:r>
              <a:rPr lang="nb-NO" dirty="0" smtClean="0"/>
              <a:t>Mykt  eller fast</a:t>
            </a:r>
          </a:p>
          <a:p>
            <a:pPr marL="457200" lvl="1" indent="0">
              <a:buNone/>
            </a:pPr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335360" y="692696"/>
            <a:ext cx="11521280" cy="101508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Tilrettelegging av omgivelsen for å fremme motorisk utvikling</a:t>
            </a:r>
            <a:endParaRPr lang="nb-NO" dirty="0"/>
          </a:p>
        </p:txBody>
      </p:sp>
      <p:sp>
        <p:nvSpPr>
          <p:cNvPr id="4" name="Bindepunkt 3"/>
          <p:cNvSpPr/>
          <p:nvPr/>
        </p:nvSpPr>
        <p:spPr>
          <a:xfrm>
            <a:off x="6934200" y="1707776"/>
            <a:ext cx="4400550" cy="4693024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5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335360" y="2939970"/>
            <a:ext cx="11521280" cy="3186196"/>
          </a:xfrm>
        </p:spPr>
        <p:txBody>
          <a:bodyPr/>
          <a:lstStyle/>
          <a:p>
            <a:r>
              <a:rPr lang="nb-NO" dirty="0" smtClean="0"/>
              <a:t>Alder </a:t>
            </a:r>
            <a:r>
              <a:rPr lang="nb-NO" dirty="0"/>
              <a:t>tilsier hva de er interessert i </a:t>
            </a:r>
          </a:p>
          <a:p>
            <a:r>
              <a:rPr lang="nb-NO" dirty="0"/>
              <a:t>Hva er mulig og hva er </a:t>
            </a:r>
            <a:r>
              <a:rPr lang="nb-NO" dirty="0" smtClean="0"/>
              <a:t>morsomt?</a:t>
            </a:r>
            <a:endParaRPr lang="nb-NO" dirty="0"/>
          </a:p>
          <a:p>
            <a:r>
              <a:rPr lang="nb-NO" dirty="0" smtClean="0"/>
              <a:t>Stimulere (mage, rygg, side, se variasjon)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335360" y="876026"/>
            <a:ext cx="11521280" cy="72008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dirty="0"/>
              <a:t>V</a:t>
            </a:r>
            <a:r>
              <a:rPr lang="nb-NO" dirty="0" smtClean="0"/>
              <a:t>alg av oppgaver for å fremme motorisk utvikling?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7837F12-30DD-4ED5-9308-F0FC799BCF97}" type="datetime1">
              <a:rPr lang="nb-NO" smtClean="0">
                <a:solidFill>
                  <a:srgbClr val="003283"/>
                </a:solidFill>
              </a:rPr>
              <a:pPr/>
              <a:t>02.06.2020</a:t>
            </a:fld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7</a:t>
            </a:fld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7" name="Bindepunkt 6"/>
          <p:cNvSpPr/>
          <p:nvPr/>
        </p:nvSpPr>
        <p:spPr>
          <a:xfrm>
            <a:off x="7372350" y="1866900"/>
            <a:ext cx="4152900" cy="4133850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8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CDDB7A7904F645A62A71BDDD1D2C9B" ma:contentTypeVersion="24" ma:contentTypeDescription="Opprett et nytt dokument." ma:contentTypeScope="" ma:versionID="e9fc676e4d99b93114254e3b969e4524">
  <xsd:schema xmlns:xsd="http://www.w3.org/2001/XMLSchema" xmlns:xs="http://www.w3.org/2001/XMLSchema" xmlns:p="http://schemas.microsoft.com/office/2006/metadata/properties" xmlns:ns1="http://schemas.microsoft.com/sharepoint/v3" xmlns:ns2="85f3dd6f-221c-4130-9170-df4a98a78b91" targetNamespace="http://schemas.microsoft.com/office/2006/metadata/properties" ma:root="true" ma:fieldsID="d3d9474ba5828f912af964568487a423" ns1:_="" ns2:_="">
    <xsd:import namespace="http://schemas.microsoft.com/sharepoint/v3"/>
    <xsd:import namespace="85f3dd6f-221c-4130-9170-df4a98a78b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3dd6f-221c-4130-9170-df4a98a78b9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description="" ma:hidden="true" ma:list="{77077b9d-e81d-413e-9d78-31b00ed7d438}" ma:internalName="TaxCatchAll" ma:showField="CatchAllData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77077b9d-e81d-413e-9d78-31b00ed7d438}" ma:internalName="TaxCatchAllLabel" ma:readOnly="true" ma:showField="CatchAllDataLabel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85f3dd6f-221c-4130-9170-df4a98a78b91">
      <Terms xmlns="http://schemas.microsoft.com/office/infopath/2007/PartnerControls"/>
    </TaxKeywordTaxHTField>
    <TaxCatchAll xmlns="85f3dd6f-221c-4130-9170-df4a98a78b91"/>
    <PublishingExpirationDate xmlns="http://schemas.microsoft.com/sharepoint/v3" xsi:nil="true"/>
    <PublishingStartDate xmlns="http://schemas.microsoft.com/sharepoint/v3" xsi:nil="true"/>
    <FNSPRollUpIngress xmlns="85f3dd6f-221c-4130-9170-df4a98a78b91" xsi:nil="true"/>
  </documentManagement>
</p:properties>
</file>

<file path=customXml/itemProps1.xml><?xml version="1.0" encoding="utf-8"?>
<ds:datastoreItem xmlns:ds="http://schemas.openxmlformats.org/officeDocument/2006/customXml" ds:itemID="{623E542F-42B4-4CB3-992F-FD3B745D6350}"/>
</file>

<file path=customXml/itemProps2.xml><?xml version="1.0" encoding="utf-8"?>
<ds:datastoreItem xmlns:ds="http://schemas.openxmlformats.org/officeDocument/2006/customXml" ds:itemID="{9B0B3FC1-F1B3-466A-BC53-503CE794E759}"/>
</file>

<file path=customXml/itemProps3.xml><?xml version="1.0" encoding="utf-8"?>
<ds:datastoreItem xmlns:ds="http://schemas.openxmlformats.org/officeDocument/2006/customXml" ds:itemID="{913AEE5E-07CC-47A5-A45E-D194B504204F}"/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227</Words>
  <Application>Microsoft Office PowerPoint</Application>
  <PresentationFormat>Widescreen</PresentationFormat>
  <Paragraphs>64</Paragraphs>
  <Slides>7</Slides>
  <Notes>7</Notes>
  <HiddenSlides>0</HiddenSlides>
  <MMClips>9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Office-tema</vt:lpstr>
      <vt:lpstr>  Stimulering til lek og aktivitet </vt:lpstr>
      <vt:lpstr>Utgangspunktet vårt</vt:lpstr>
      <vt:lpstr>Motorisk kontroll</vt:lpstr>
      <vt:lpstr>Hva påvirker motorisk utvikling</vt:lpstr>
      <vt:lpstr>Barnets forutsetninger</vt:lpstr>
      <vt:lpstr>Tilrettelegging av omgivelsen for å fremme motorisk utvikling</vt:lpstr>
      <vt:lpstr> Valg av oppgaver for å fremme motorisk utvikling? </vt:lpstr>
    </vt:vector>
  </TitlesOfParts>
  <Company>Helse Sør-Øst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Olga de Vries</dc:creator>
  <cp:keywords/>
  <cp:lastModifiedBy>Bendik Fjeldstad</cp:lastModifiedBy>
  <cp:revision>57</cp:revision>
  <dcterms:created xsi:type="dcterms:W3CDTF">2020-05-15T13:44:33Z</dcterms:created>
  <dcterms:modified xsi:type="dcterms:W3CDTF">2020-06-02T11:49:34Z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0x010100DACDDB7A7904F645A62A71BDDD1D2C9B</vt:lpwstr>
  </property>
  <property fmtid="{D5CDD505-2E9C-101B-9397-08002B2CF9AE}" pid="3" name="TaxKeyword">
    <vt:lpwstr/>
  </property>
</Properties>
</file>