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6.xml" ContentType="application/vnd.openxmlformats-officedocument.presentationml.slide+xml"/>
  <Override PartName="/ppt/slides/slide27.xml" ContentType="application/vnd.openxmlformats-officedocument.presentationml.slide+xml"/>
  <Override PartName="/ppt/slides/slide25.xml" ContentType="application/vnd.openxmlformats-officedocument.presentationml.slide+xml"/>
  <Override PartName="/ppt/slides/slide28.xml" ContentType="application/vnd.openxmlformats-officedocument.presentationml.slide+xml"/>
  <Override PartName="/ppt/slides/slide26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1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</p:sldMasterIdLst>
  <p:notesMasterIdLst>
    <p:notesMasterId r:id="rId33"/>
  </p:notesMasterIdLst>
  <p:handoutMasterIdLst>
    <p:handoutMasterId r:id="rId34"/>
  </p:handoutMasterIdLst>
  <p:sldIdLst>
    <p:sldId id="293" r:id="rId2"/>
    <p:sldId id="294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8" r:id="rId12"/>
    <p:sldId id="304" r:id="rId13"/>
    <p:sldId id="305" r:id="rId14"/>
    <p:sldId id="278" r:id="rId15"/>
    <p:sldId id="281" r:id="rId16"/>
    <p:sldId id="288" r:id="rId17"/>
    <p:sldId id="289" r:id="rId18"/>
    <p:sldId id="280" r:id="rId19"/>
    <p:sldId id="286" r:id="rId20"/>
    <p:sldId id="287" r:id="rId21"/>
    <p:sldId id="282" r:id="rId22"/>
    <p:sldId id="283" r:id="rId23"/>
    <p:sldId id="279" r:id="rId24"/>
    <p:sldId id="285" r:id="rId25"/>
    <p:sldId id="284" r:id="rId26"/>
    <p:sldId id="307" r:id="rId27"/>
    <p:sldId id="291" r:id="rId28"/>
    <p:sldId id="290" r:id="rId29"/>
    <p:sldId id="292" r:id="rId30"/>
    <p:sldId id="303" r:id="rId31"/>
    <p:sldId id="309" r:id="rId32"/>
  </p:sldIdLst>
  <p:sldSz cx="12192000" cy="6858000"/>
  <p:notesSz cx="9774238" cy="672465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83"/>
    <a:srgbClr val="0066FF"/>
    <a:srgbClr val="003200"/>
    <a:srgbClr val="81A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0686" autoAdjust="0"/>
  </p:normalViewPr>
  <p:slideViewPr>
    <p:cSldViewPr snapToGrid="0" snapToObjects="1">
      <p:cViewPr varScale="1">
        <p:scale>
          <a:sx n="62" d="100"/>
          <a:sy n="62" d="100"/>
        </p:scale>
        <p:origin x="1488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6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35503" cy="336232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5536475" y="0"/>
            <a:ext cx="4235503" cy="336232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r">
              <a:defRPr sz="1200"/>
            </a:lvl1pPr>
          </a:lstStyle>
          <a:p>
            <a:fld id="{476C5D9E-391C-3242-AB1F-01CBE8B1DD11}" type="datetimeFigureOut">
              <a:rPr lang="nb-NO" smtClean="0"/>
              <a:t>02.06.2020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1" y="6387250"/>
            <a:ext cx="4235503" cy="336232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5536475" y="6387250"/>
            <a:ext cx="4235503" cy="336232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r">
              <a:defRPr sz="1200"/>
            </a:lvl1pPr>
          </a:lstStyle>
          <a:p>
            <a:fld id="{252D9764-F638-C64C-BCA7-F78AA2BB98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96485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35503" cy="336232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5536475" y="0"/>
            <a:ext cx="4235503" cy="336232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r">
              <a:defRPr sz="1200"/>
            </a:lvl1pPr>
          </a:lstStyle>
          <a:p>
            <a:fld id="{A9AB86AC-8CE6-094E-904C-3932631199F2}" type="datetimeFigureOut">
              <a:rPr lang="nb-NO" smtClean="0"/>
              <a:t>02.06.2020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2646363" y="504825"/>
            <a:ext cx="4481512" cy="2522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61" tIns="45930" rIns="91861" bIns="4593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977426" y="3194209"/>
            <a:ext cx="7819389" cy="3026093"/>
          </a:xfrm>
          <a:prstGeom prst="rect">
            <a:avLst/>
          </a:prstGeom>
        </p:spPr>
        <p:txBody>
          <a:bodyPr vert="horz" lIns="91861" tIns="45930" rIns="91861" bIns="4593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6387250"/>
            <a:ext cx="4235503" cy="336232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5536475" y="6387250"/>
            <a:ext cx="4235503" cy="336232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r">
              <a:defRPr sz="1200"/>
            </a:lvl1pPr>
          </a:lstStyle>
          <a:p>
            <a:fld id="{763BFA0A-6C03-0B45-A5C2-0AAC9740D3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51829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7518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3603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363788" y="538163"/>
            <a:ext cx="4778375" cy="2689225"/>
          </a:xfrm>
          <a:ln/>
        </p:spPr>
      </p:sp>
      <p:sp>
        <p:nvSpPr>
          <p:cNvPr id="39939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 sz="1400" dirty="0">
              <a:latin typeface="Arial" pitchFamily="34" charset="0"/>
              <a:ea typeface="ヒラギノ角ゴ Pro W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9303">
              <a:defRPr/>
            </a:pPr>
            <a:fld id="{D85F0E72-DE12-4794-9712-266EA303A7BE}" type="slidenum">
              <a:rPr lang="nb-NO">
                <a:solidFill>
                  <a:prstClr val="black"/>
                </a:solidFill>
                <a:latin typeface="Calibri"/>
              </a:rPr>
              <a:pPr defTabSz="459303">
                <a:defRPr/>
              </a:pPr>
              <a:t>11</a:t>
            </a:fld>
            <a:endParaRPr lang="nb-NO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2458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419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5275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8550" y="538163"/>
            <a:ext cx="4778375" cy="2689225"/>
          </a:xfrm>
          <a:noFill/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7485" y="3408106"/>
            <a:ext cx="6970032" cy="3228004"/>
          </a:xfrm>
          <a:noFill/>
          <a:ln/>
        </p:spPr>
        <p:txBody>
          <a:bodyPr lIns="94831" tIns="47415" rIns="94831" bIns="47415"/>
          <a:lstStyle/>
          <a:p>
            <a:pPr eaLnBrk="1" hangingPunct="1"/>
            <a:endParaRPr lang="nb-NO" dirty="0" smtClean="0">
              <a:latin typeface="Arial" pitchFamily="34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212628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7668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16922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99698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98817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363788" y="538163"/>
            <a:ext cx="4778375" cy="2689225"/>
          </a:xfrm>
          <a:ln/>
        </p:spPr>
      </p:sp>
      <p:sp>
        <p:nvSpPr>
          <p:cNvPr id="66563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 sz="1400" dirty="0">
              <a:latin typeface="Arial" pitchFamily="34" charset="0"/>
              <a:ea typeface="ヒラギノ角ゴ Pro W3"/>
            </a:endParaRPr>
          </a:p>
        </p:txBody>
      </p:sp>
      <p:sp>
        <p:nvSpPr>
          <p:cNvPr id="66564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459303">
              <a:defRPr/>
            </a:pPr>
            <a:fld id="{B0FD0CC9-89D2-44F6-9FB8-87A9035CC41A}" type="slidenum">
              <a:rPr lang="nb-NO">
                <a:solidFill>
                  <a:prstClr val="black"/>
                </a:solidFill>
                <a:latin typeface="Arial" pitchFamily="34" charset="0"/>
                <a:ea typeface="ヒラギノ角ゴ Pro W3"/>
                <a:cs typeface="ヒラギノ角ゴ Pro W3"/>
              </a:rPr>
              <a:pPr defTabSz="459303">
                <a:defRPr/>
              </a:pPr>
              <a:t>19</a:t>
            </a:fld>
            <a:endParaRPr lang="nb-NO">
              <a:solidFill>
                <a:prstClr val="black"/>
              </a:solidFill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899263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17891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44259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363788" y="538163"/>
            <a:ext cx="4778375" cy="2689225"/>
          </a:xfrm>
          <a:ln/>
        </p:spPr>
      </p:sp>
      <p:sp>
        <p:nvSpPr>
          <p:cNvPr id="57347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9303">
              <a:defRPr/>
            </a:pPr>
            <a:fld id="{4D5FFC4C-B8C7-4BE0-9FCD-693887B92A50}" type="slidenum">
              <a:rPr lang="nb-NO">
                <a:solidFill>
                  <a:prstClr val="black"/>
                </a:solidFill>
                <a:latin typeface="Calibri"/>
              </a:rPr>
              <a:pPr defTabSz="459303">
                <a:defRPr/>
              </a:pPr>
              <a:t>21</a:t>
            </a:fld>
            <a:endParaRPr lang="nb-NO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60352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05185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459303">
              <a:defRPr/>
            </a:pPr>
            <a:fld id="{BC94814C-8CB1-407E-8CB4-190A5E645706}" type="slidenum">
              <a:rPr lang="nb-NO">
                <a:solidFill>
                  <a:prstClr val="black"/>
                </a:solidFill>
                <a:latin typeface="Arial" pitchFamily="34" charset="0"/>
                <a:ea typeface="ヒラギノ角ゴ Pro W3"/>
                <a:cs typeface="ヒラギノ角ゴ Pro W3"/>
              </a:rPr>
              <a:pPr defTabSz="459303">
                <a:defRPr/>
              </a:pPr>
              <a:t>23</a:t>
            </a:fld>
            <a:endParaRPr lang="nb-NO">
              <a:solidFill>
                <a:prstClr val="black"/>
              </a:solidFill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3788" y="538163"/>
            <a:ext cx="4778375" cy="2689225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 dirty="0" smtClean="0">
              <a:latin typeface="Arial" pitchFamily="34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7119183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15543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13366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43746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459303">
              <a:defRPr/>
            </a:pPr>
            <a:fld id="{2A5D6E51-3ACD-42F0-8082-FD2AB82CD464}" type="slidenum">
              <a:rPr lang="nb-NO">
                <a:solidFill>
                  <a:prstClr val="black"/>
                </a:solidFill>
                <a:latin typeface="Calibri"/>
              </a:rPr>
              <a:pPr defTabSz="459303">
                <a:defRPr/>
              </a:pPr>
              <a:t>27</a:t>
            </a:fld>
            <a:endParaRPr lang="nb-NO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3788" y="538163"/>
            <a:ext cx="4778375" cy="2689225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8077" y="3407617"/>
            <a:ext cx="6968849" cy="3227603"/>
          </a:xfrm>
          <a:noFill/>
          <a:ln/>
        </p:spPr>
        <p:txBody>
          <a:bodyPr/>
          <a:lstStyle/>
          <a:p>
            <a:pPr eaLnBrk="1" hangingPunct="1"/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9974076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6368" indent="-28706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8258" indent="-22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7561" indent="-22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66864" indent="-22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26167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85470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44773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904077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defTabSz="459303">
              <a:spcBef>
                <a:spcPct val="0"/>
              </a:spcBef>
              <a:defRPr/>
            </a:pPr>
            <a:fld id="{39B42F9B-BEFA-4873-908D-B199D8C18C5F}" type="slidenum">
              <a:rPr lang="nb-NO" altLang="nb-NO">
                <a:solidFill>
                  <a:prstClr val="black"/>
                </a:solidFill>
              </a:rPr>
              <a:pPr defTabSz="459303">
                <a:spcBef>
                  <a:spcPct val="0"/>
                </a:spcBef>
                <a:defRPr/>
              </a:pPr>
              <a:t>28</a:t>
            </a:fld>
            <a:endParaRPr lang="nb-NO" altLang="nb-NO">
              <a:solidFill>
                <a:prstClr val="black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3788" y="538163"/>
            <a:ext cx="4778375" cy="2689225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 sz="1400" dirty="0">
              <a:latin typeface="Arial" pitchFamily="34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7424941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363788" y="538163"/>
            <a:ext cx="4778375" cy="26892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9303">
              <a:defRPr/>
            </a:pPr>
            <a:fld id="{4C1EE793-C490-48CF-A195-A8982C6FB6FB}" type="slidenum">
              <a:rPr lang="nb-NO">
                <a:solidFill>
                  <a:prstClr val="black"/>
                </a:solidFill>
                <a:latin typeface="Calibri"/>
              </a:rPr>
              <a:pPr defTabSz="459303">
                <a:defRPr/>
              </a:pPr>
              <a:t>29</a:t>
            </a:fld>
            <a:endParaRPr lang="nb-NO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1183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1" i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79028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14987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5835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9355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2019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0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7746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6582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8528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1536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hyperlink" Target="https://helsenorge.no/sjeldnediagnoser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14400" y="2614711"/>
            <a:ext cx="10363200" cy="418353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Foredragsholder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3AA0-F2AB-A848-AB56-B89BD6065690}" type="datetime3">
              <a:rPr lang="nb-NO" smtClean="0"/>
              <a:t>2020.06.02</a:t>
            </a:fld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033059"/>
            <a:ext cx="10363200" cy="455706"/>
          </a:xfrm>
        </p:spPr>
        <p:txBody>
          <a:bodyPr>
            <a:normAutofit/>
          </a:bodyPr>
          <a:lstStyle>
            <a:lvl1pPr marL="0" indent="0">
              <a:buNone/>
              <a:defRPr sz="2000" b="0" i="1"/>
            </a:lvl1pPr>
          </a:lstStyle>
          <a:p>
            <a:pPr lvl="0"/>
            <a:r>
              <a:rPr lang="nb-NO" dirty="0" smtClean="0"/>
              <a:t>Stilling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3" y="978647"/>
            <a:ext cx="4364567" cy="373530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1600"/>
            </a:lvl1pPr>
            <a:lvl2pPr marL="457200" indent="0">
              <a:buFont typeface="Arial"/>
              <a:buNone/>
              <a:defRPr sz="1600"/>
            </a:lvl2pPr>
            <a:lvl3pPr marL="914400" indent="0">
              <a:buFont typeface="Arial"/>
              <a:buNone/>
              <a:defRPr sz="1600"/>
            </a:lvl3pPr>
            <a:lvl4pPr marL="1371600" indent="0">
              <a:buFont typeface="Arial"/>
              <a:buNone/>
              <a:defRPr sz="1600"/>
            </a:lvl4pPr>
            <a:lvl5pPr marL="1828800" indent="0">
              <a:buFont typeface="Arial"/>
              <a:buNone/>
              <a:defRPr sz="1600"/>
            </a:lvl5pPr>
          </a:lstStyle>
          <a:p>
            <a:pPr lvl="0"/>
            <a:r>
              <a:rPr lang="nb-NO" dirty="0" smtClean="0"/>
              <a:t>Sted/dato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24804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del av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3E00-066B-0F47-B293-5667A3FE45A4}" type="datetime3">
              <a:rPr lang="nb-NO" smtClean="0"/>
              <a:t>2020.06.02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‹#›</a:t>
            </a:fld>
            <a:endParaRPr lang="nb-NO"/>
          </a:p>
        </p:txBody>
      </p:sp>
      <p:sp>
        <p:nvSpPr>
          <p:cNvPr id="23" name="TekstSylinder 22"/>
          <p:cNvSpPr txBox="1"/>
          <p:nvPr userDrawn="1"/>
        </p:nvSpPr>
        <p:spPr>
          <a:xfrm>
            <a:off x="12493207" y="37938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sz="1800" dirty="0"/>
          </a:p>
        </p:txBody>
      </p:sp>
      <p:sp>
        <p:nvSpPr>
          <p:cNvPr id="25" name="Tittel 1"/>
          <p:cNvSpPr txBox="1">
            <a:spLocks/>
          </p:cNvSpPr>
          <p:nvPr userDrawn="1"/>
        </p:nvSpPr>
        <p:spPr>
          <a:xfrm>
            <a:off x="4168148" y="2760172"/>
            <a:ext cx="7486853" cy="3329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 smtClean="0"/>
              <a:t>Frambu</a:t>
            </a:r>
            <a:r>
              <a:rPr lang="nb-NO" sz="1600" b="0" dirty="0" smtClean="0"/>
              <a:t> kompetansesenter for sjeldne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/>
              <a:t>Nasjonalt kompetansesenter for </a:t>
            </a:r>
            <a:r>
              <a:rPr lang="nb-NO" sz="1600" b="0" dirty="0" err="1" smtClean="0"/>
              <a:t>porfyrisykdommer</a:t>
            </a:r>
            <a:endParaRPr lang="nb-NO" sz="1600" b="0" dirty="0" smtClean="0"/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/>
              <a:t>Nasjonalt kompetansesenter for sjeldne epilepsirelaterte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 smtClean="0"/>
              <a:t>NevSom</a:t>
            </a:r>
            <a:r>
              <a:rPr lang="nb-NO" sz="1600" b="0" dirty="0" smtClean="0"/>
              <a:t> - Nasjonalt kompetansesenter for </a:t>
            </a:r>
            <a:r>
              <a:rPr lang="nb-NO" sz="1600" b="0" dirty="0" err="1" smtClean="0"/>
              <a:t>nevroutviklingsforstyrrelser</a:t>
            </a:r>
            <a:r>
              <a:rPr lang="nb-NO" sz="1600" b="0" dirty="0" smtClean="0"/>
              <a:t> og </a:t>
            </a:r>
            <a:r>
              <a:rPr lang="nb-NO" sz="1600" b="0" dirty="0" err="1" smtClean="0"/>
              <a:t>hypersomnier</a:t>
            </a:r>
            <a:endParaRPr lang="nb-NO" sz="1600" b="0" dirty="0" smtClean="0"/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 smtClean="0"/>
              <a:t>Nevromuskulært</a:t>
            </a:r>
            <a:r>
              <a:rPr lang="nb-NO" sz="1600" b="0" dirty="0" smtClean="0"/>
              <a:t> kompetansesenter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/>
              <a:t>Norsk senter for cystisk fibrose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/>
              <a:t>Senter for sjeldne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/>
              <a:t>TAKO-senteret - Nasjonalt kompetansesenter for oral helse ved sjeldne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1" dirty="0" smtClean="0"/>
              <a:t>TRS kompetansesenter for sjeldne diagnoser</a:t>
            </a:r>
          </a:p>
        </p:txBody>
      </p:sp>
      <p:sp>
        <p:nvSpPr>
          <p:cNvPr id="15" name="Tittel 1"/>
          <p:cNvSpPr txBox="1">
            <a:spLocks/>
          </p:cNvSpPr>
          <p:nvPr userDrawn="1"/>
        </p:nvSpPr>
        <p:spPr>
          <a:xfrm>
            <a:off x="4019721" y="604460"/>
            <a:ext cx="7174179" cy="398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1800" dirty="0" smtClean="0"/>
              <a:t>TRS kompetansesenter for sjeldne diagnoser er en del av</a:t>
            </a:r>
            <a:endParaRPr lang="nb-NO" sz="1800" b="0" dirty="0"/>
          </a:p>
        </p:txBody>
      </p:sp>
      <p:sp>
        <p:nvSpPr>
          <p:cNvPr id="18" name="Tittel 1"/>
          <p:cNvSpPr txBox="1">
            <a:spLocks/>
          </p:cNvSpPr>
          <p:nvPr userDrawn="1"/>
        </p:nvSpPr>
        <p:spPr>
          <a:xfrm>
            <a:off x="4168145" y="2260757"/>
            <a:ext cx="7174179" cy="342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1800" b="0" dirty="0" smtClean="0">
                <a:solidFill>
                  <a:srgbClr val="003279"/>
                </a:solidFill>
                <a:hlinkClick r:id="rId2"/>
              </a:rPr>
              <a:t>https://helsenorge.no/sjeldnediagnoser</a:t>
            </a:r>
            <a:endParaRPr lang="nb-NO" sz="1800" b="0" dirty="0">
              <a:solidFill>
                <a:srgbClr val="003279"/>
              </a:solidFill>
            </a:endParaRPr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8004">
            <a:off x="359691" y="1518637"/>
            <a:ext cx="2295711" cy="4199473"/>
          </a:xfrm>
          <a:prstGeom prst="rect">
            <a:avLst/>
          </a:prstGeom>
        </p:spPr>
      </p:pic>
      <p:grpSp>
        <p:nvGrpSpPr>
          <p:cNvPr id="2" name="Gruppe 1"/>
          <p:cNvGrpSpPr/>
          <p:nvPr userDrawn="1"/>
        </p:nvGrpSpPr>
        <p:grpSpPr>
          <a:xfrm>
            <a:off x="1646906" y="700149"/>
            <a:ext cx="1463679" cy="278348"/>
            <a:chOff x="457200" y="700149"/>
            <a:chExt cx="1463679" cy="278348"/>
          </a:xfrm>
        </p:grpSpPr>
        <p:pic>
          <p:nvPicPr>
            <p:cNvPr id="19" name="Bilde 18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700149"/>
              <a:ext cx="278348" cy="278348"/>
            </a:xfrm>
            <a:prstGeom prst="rect">
              <a:avLst/>
            </a:prstGeom>
          </p:spPr>
        </p:pic>
        <p:pic>
          <p:nvPicPr>
            <p:cNvPr id="20" name="Bilde 19" descr="Social icons-02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310" y="700149"/>
              <a:ext cx="278348" cy="278348"/>
            </a:xfrm>
            <a:prstGeom prst="rect">
              <a:avLst/>
            </a:prstGeom>
          </p:spPr>
        </p:pic>
        <p:pic>
          <p:nvPicPr>
            <p:cNvPr id="21" name="Bilde 20" descr="Social icons-04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2531" y="700149"/>
              <a:ext cx="278348" cy="278348"/>
            </a:xfrm>
            <a:prstGeom prst="rect">
              <a:avLst/>
            </a:prstGeom>
          </p:spPr>
        </p:pic>
        <p:pic>
          <p:nvPicPr>
            <p:cNvPr id="22" name="Bilde 21" descr="Social icons-03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420" y="700149"/>
              <a:ext cx="278348" cy="278348"/>
            </a:xfrm>
            <a:prstGeom prst="rect">
              <a:avLst/>
            </a:prstGeom>
          </p:spPr>
        </p:pic>
      </p:grpSp>
      <p:pic>
        <p:nvPicPr>
          <p:cNvPr id="24" name="Bild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47" y="1231290"/>
            <a:ext cx="4785340" cy="83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1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+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09E8-6576-CD4C-956B-4AE3FEB1B954}" type="datetime3">
              <a:rPr lang="nb-NO" smtClean="0"/>
              <a:t>2020.06.02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3"/>
          </p:nvPr>
        </p:nvSpPr>
        <p:spPr>
          <a:xfrm>
            <a:off x="914400" y="2425701"/>
            <a:ext cx="10363200" cy="209232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4608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AA515-227B-A841-8C87-8843287118FC}" type="datetime3">
              <a:rPr lang="nb-NO" smtClean="0"/>
              <a:t>2020.06.02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nb-NO" dirty="0" smtClean="0"/>
              <a:t>Kontakt</a:t>
            </a:r>
            <a:endParaRPr lang="nb-NO" dirty="0"/>
          </a:p>
        </p:txBody>
      </p:sp>
      <p:sp>
        <p:nvSpPr>
          <p:cNvPr id="9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14400" y="2218766"/>
            <a:ext cx="10363200" cy="516700"/>
          </a:xfrm>
        </p:spPr>
        <p:txBody>
          <a:bodyPr>
            <a:normAutofit/>
          </a:bodyPr>
          <a:lstStyle>
            <a:lvl1pPr marL="0" indent="0" algn="l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Navn </a:t>
            </a:r>
            <a:r>
              <a:rPr lang="nb-NO" dirty="0" err="1" smtClean="0"/>
              <a:t>Navnesen</a:t>
            </a:r>
            <a:endParaRPr lang="nb-NO" dirty="0"/>
          </a:p>
        </p:txBody>
      </p:sp>
      <p:sp>
        <p:nvSpPr>
          <p:cNvPr id="10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033064"/>
            <a:ext cx="10363200" cy="304861"/>
          </a:xfrm>
        </p:spPr>
        <p:txBody>
          <a:bodyPr>
            <a:normAutofit/>
          </a:bodyPr>
          <a:lstStyle>
            <a:lvl1pPr marL="0" indent="0">
              <a:buNone/>
              <a:defRPr sz="1600" b="1" i="0"/>
            </a:lvl1pPr>
          </a:lstStyle>
          <a:p>
            <a:pPr lvl="0"/>
            <a:r>
              <a:rPr lang="nb-NO" dirty="0" smtClean="0"/>
              <a:t>Telefon:</a:t>
            </a:r>
            <a:endParaRPr lang="nb-NO" dirty="0"/>
          </a:p>
        </p:txBody>
      </p:sp>
      <p:sp>
        <p:nvSpPr>
          <p:cNvPr id="11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3337921"/>
            <a:ext cx="10363200" cy="309368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1600" b="1" i="0"/>
            </a:lvl1pPr>
            <a:lvl2pPr marL="457200" indent="0">
              <a:buFont typeface="Arial"/>
              <a:buNone/>
              <a:defRPr sz="1600"/>
            </a:lvl2pPr>
            <a:lvl3pPr marL="914400" indent="0">
              <a:buFont typeface="Arial"/>
              <a:buNone/>
              <a:defRPr sz="1600"/>
            </a:lvl3pPr>
            <a:lvl4pPr marL="1371600" indent="0">
              <a:buFont typeface="Arial"/>
              <a:buNone/>
              <a:defRPr sz="1600"/>
            </a:lvl4pPr>
            <a:lvl5pPr marL="1828800" indent="0">
              <a:buFont typeface="Arial"/>
              <a:buNone/>
              <a:defRPr sz="1600"/>
            </a:lvl5pPr>
          </a:lstStyle>
          <a:p>
            <a:pPr lvl="0"/>
            <a:r>
              <a:rPr lang="nb-NO" dirty="0" smtClean="0"/>
              <a:t>Epost: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37732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3599723" y="2468895"/>
            <a:ext cx="8256917" cy="1344149"/>
          </a:xfrm>
        </p:spPr>
        <p:txBody>
          <a:bodyPr lIns="0">
            <a:normAutofit/>
          </a:bodyPr>
          <a:lstStyle>
            <a:lvl1pPr algn="l"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nb-NO" dirty="0" smtClean="0"/>
              <a:t>Forside</a:t>
            </a:r>
            <a:endParaRPr lang="nb-NO" dirty="0"/>
          </a:p>
        </p:txBody>
      </p:sp>
      <p:sp>
        <p:nvSpPr>
          <p:cNvPr id="6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3599723" y="3813044"/>
            <a:ext cx="8256917" cy="1536171"/>
          </a:xfrm>
        </p:spPr>
        <p:txBody>
          <a:bodyPr lIns="0">
            <a:normAutofit/>
          </a:bodyPr>
          <a:lstStyle>
            <a:lvl1pPr marL="0" indent="0" algn="l">
              <a:buNone/>
              <a:defRPr sz="2800" b="1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Tittel</a:t>
            </a:r>
            <a:endParaRPr lang="nb-NO" dirty="0"/>
          </a:p>
        </p:txBody>
      </p:sp>
      <p:sp>
        <p:nvSpPr>
          <p:cNvPr id="9" name="Plassholder for dato 2"/>
          <p:cNvSpPr>
            <a:spLocks noGrp="1"/>
          </p:cNvSpPr>
          <p:nvPr>
            <p:ph type="dt" sz="half" idx="2"/>
          </p:nvPr>
        </p:nvSpPr>
        <p:spPr>
          <a:xfrm>
            <a:off x="326263" y="6305433"/>
            <a:ext cx="1338765" cy="331658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47837F12-30DD-4ED5-9308-F0FC799BCF97}" type="datetime1">
              <a:rPr lang="nb-NO" smtClean="0">
                <a:solidFill>
                  <a:srgbClr val="003283"/>
                </a:solidFill>
              </a:rPr>
              <a:pPr/>
              <a:t>02.06.2020</a:t>
            </a:fld>
            <a:endParaRPr lang="nb-NO" dirty="0">
              <a:solidFill>
                <a:srgbClr val="003283"/>
              </a:solidFill>
            </a:endParaRPr>
          </a:p>
        </p:txBody>
      </p:sp>
      <p:sp>
        <p:nvSpPr>
          <p:cNvPr id="10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825061" y="6305433"/>
            <a:ext cx="9237497" cy="32537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dirty="0" smtClean="0">
                <a:solidFill>
                  <a:srgbClr val="003283"/>
                </a:solidFill>
              </a:rPr>
              <a:t>bunntekst</a:t>
            </a:r>
            <a:endParaRPr lang="nb-NO" dirty="0">
              <a:solidFill>
                <a:srgbClr val="003283"/>
              </a:solidFill>
            </a:endParaRPr>
          </a:p>
        </p:txBody>
      </p:sp>
      <p:sp>
        <p:nvSpPr>
          <p:cNvPr id="11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11257031" y="6311043"/>
            <a:ext cx="580791" cy="31976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A67513C0-5F9E-431D-A218-42A3D8B9E734}" type="slidenum">
              <a:rPr lang="nb-NO" smtClean="0">
                <a:solidFill>
                  <a:srgbClr val="003283"/>
                </a:solidFill>
              </a:rPr>
              <a:pPr/>
              <a:t>‹#›</a:t>
            </a:fld>
            <a:endParaRPr lang="nb-NO" dirty="0">
              <a:solidFill>
                <a:srgbClr val="0032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59419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srkfi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335360" y="1556793"/>
            <a:ext cx="11521280" cy="456937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8" name="Plassholder for tittel 1"/>
          <p:cNvSpPr>
            <a:spLocks noGrp="1"/>
          </p:cNvSpPr>
          <p:nvPr>
            <p:ph type="title"/>
          </p:nvPr>
        </p:nvSpPr>
        <p:spPr>
          <a:xfrm>
            <a:off x="335360" y="692696"/>
            <a:ext cx="1152128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2" name="Plassholder for dato 2"/>
          <p:cNvSpPr>
            <a:spLocks noGrp="1"/>
          </p:cNvSpPr>
          <p:nvPr>
            <p:ph type="dt" sz="half" idx="2"/>
          </p:nvPr>
        </p:nvSpPr>
        <p:spPr>
          <a:xfrm>
            <a:off x="326263" y="6305433"/>
            <a:ext cx="1338765" cy="331658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47837F12-30DD-4ED5-9308-F0FC799BCF97}" type="datetime1">
              <a:rPr lang="nb-NO" smtClean="0">
                <a:solidFill>
                  <a:srgbClr val="003283"/>
                </a:solidFill>
              </a:rPr>
              <a:pPr/>
              <a:t>02.06.2020</a:t>
            </a:fld>
            <a:endParaRPr lang="nb-NO" dirty="0">
              <a:solidFill>
                <a:srgbClr val="003283"/>
              </a:solidFill>
            </a:endParaRPr>
          </a:p>
        </p:txBody>
      </p:sp>
      <p:sp>
        <p:nvSpPr>
          <p:cNvPr id="13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825061" y="6305433"/>
            <a:ext cx="9237497" cy="32537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dirty="0" smtClean="0">
                <a:solidFill>
                  <a:srgbClr val="003283"/>
                </a:solidFill>
              </a:rPr>
              <a:t>bunntekst</a:t>
            </a:r>
            <a:endParaRPr lang="nb-NO" dirty="0">
              <a:solidFill>
                <a:srgbClr val="003283"/>
              </a:solidFill>
            </a:endParaRPr>
          </a:p>
        </p:txBody>
      </p:sp>
      <p:sp>
        <p:nvSpPr>
          <p:cNvPr id="14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11257031" y="6311043"/>
            <a:ext cx="580791" cy="31976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A67513C0-5F9E-431D-A218-42A3D8B9E734}" type="slidenum">
              <a:rPr lang="nb-NO" smtClean="0">
                <a:solidFill>
                  <a:srgbClr val="003283"/>
                </a:solidFill>
              </a:rPr>
              <a:pPr/>
              <a:t>‹#›</a:t>
            </a:fld>
            <a:endParaRPr lang="nb-NO" dirty="0">
              <a:solidFill>
                <a:srgbClr val="0032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719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01700" y="239713"/>
            <a:ext cx="10727267" cy="1270000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01700" y="6228001"/>
            <a:ext cx="5280000" cy="32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nb-NO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508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508000"/>
            <a:ext cx="10972800" cy="90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53885"/>
            <a:ext cx="10972800" cy="457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165916" y="5"/>
            <a:ext cx="17112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EA44D-E16B-664C-82EF-96EB396DCB14}" type="datetime3">
              <a:rPr lang="nb-NO" smtClean="0"/>
              <a:t>2020.06.02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056471" y="5"/>
            <a:ext cx="1135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1469C-BD0C-4E46-BD86-DC5BD552B195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9" y="6357138"/>
            <a:ext cx="1756175" cy="306879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923" y="6370075"/>
            <a:ext cx="2362479" cy="417138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1974"/>
            <a:ext cx="12192000" cy="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4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2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6.xml"/><Relationship Id="rId7" Type="http://schemas.openxmlformats.org/officeDocument/2006/relationships/hyperlink" Target="http://www.google.no/url?sa=i&amp;rct=j&amp;q=&amp;esrc=s&amp;source=images&amp;cd=&amp;cad=rja&amp;uact=8&amp;ved=0CAcQjRw&amp;url=http://www.pamperedtot.ca/Stokke_Tripp_Trapp_Chair_p/stokketripptrapp.htm&amp;ei=1TzwVJ_JKeHVygOHh4CIBw&amp;psig=AFQjCNEy2S4wdWI_D6LzCK4KtJVuRkKjHg&amp;ust=1425116519595986" TargetMode="External"/><Relationship Id="rId12" Type="http://schemas.openxmlformats.org/officeDocument/2006/relationships/image" Target="../media/image25.emf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1.jpeg"/><Relationship Id="rId11" Type="http://schemas.openxmlformats.org/officeDocument/2006/relationships/image" Target="../media/image24.jpeg"/><Relationship Id="rId5" Type="http://schemas.openxmlformats.org/officeDocument/2006/relationships/hyperlink" Target="http://www.google.no/url?sa=i&amp;rct=j&amp;q=&amp;esrc=s&amp;source=images&amp;cd=&amp;cad=rja&amp;uact=8&amp;ved=0CAcQjRw&amp;url=http://www.bedbathandbeyond.com/1/1/168577-stokke-tripp-trapp-high-chair-complete-bundle-aqua.html&amp;ei=JjzwVJC7FebOyQO0oIKwBA&amp;psig=AFQjCNEy2S4wdWI_D6LzCK4KtJVuRkKjHg&amp;ust=1425116519595986" TargetMode="External"/><Relationship Id="rId10" Type="http://schemas.openxmlformats.org/officeDocument/2006/relationships/image" Target="../media/image23.jpeg"/><Relationship Id="rId4" Type="http://schemas.openxmlformats.org/officeDocument/2006/relationships/notesSlide" Target="../notesSlides/notesSlide17.xml"/><Relationship Id="rId9" Type="http://schemas.openxmlformats.org/officeDocument/2006/relationships/hyperlink" Target="http://www.google.no/url?sa=i&amp;rct=j&amp;q=&amp;esrc=s&amp;source=images&amp;cd=&amp;cad=rja&amp;uact=8&amp;ved=0CAcQjRw&amp;url=http://www.barnashus.no/stokke-tripp-trapp-newborn-seat-beige.html&amp;ei=6uD2VIS6MuHQygPvk4HwDQ&amp;bvm=bv.87519884,d.bGQ&amp;psig=AFQjCNGYL13gd-0EhQkQ8MqQh3R7lg4tKQ&amp;ust=1425551973009382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8.jpeg"/><Relationship Id="rId12" Type="http://schemas.openxmlformats.org/officeDocument/2006/relationships/image" Target="../media/image1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7.gif"/><Relationship Id="rId11" Type="http://schemas.openxmlformats.org/officeDocument/2006/relationships/image" Target="../media/image32.png"/><Relationship Id="rId5" Type="http://schemas.openxmlformats.org/officeDocument/2006/relationships/image" Target="../media/image26.emf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6.xml"/><Relationship Id="rId7" Type="http://schemas.openxmlformats.org/officeDocument/2006/relationships/hyperlink" Target="http://www.google.no/url?sa=i&amp;rct=j&amp;q=&amp;esrc=s&amp;source=images&amp;cd=&amp;cad=rja&amp;uact=8&amp;ved=0CAcQjRw&amp;url=http://helsedirektoratet.no/helse-og-omsorgstjenester/habilitering-rehabilitering/barn-og-unge&amp;ei=nYrLVLuGC8bGPeeUgagJ&amp;bvm=bv.84607526,d.ZWU&amp;psig=AFQjCNEXETGaZrnNKDq0tUnbVlBaK9vJTQ&amp;ust=1422711753441302" TargetMode="External"/><Relationship Id="rId12" Type="http://schemas.openxmlformats.org/officeDocument/2006/relationships/image" Target="../media/image1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3.jpeg"/><Relationship Id="rId11" Type="http://schemas.openxmlformats.org/officeDocument/2006/relationships/image" Target="../media/image36.jpeg"/><Relationship Id="rId5" Type="http://schemas.openxmlformats.org/officeDocument/2006/relationships/hyperlink" Target="http://www.google.no/url?sa=i&amp;rct=j&amp;q=&amp;esrc=s&amp;source=images&amp;cd=&amp;cad=rja&amp;uact=8&amp;ved=0CAcQjRw&amp;url=http://www.norskdesign.no/2005/designutmerkelse-til-oppland-norges-kuleste-rullestol-article2227-241.html&amp;ei=NIrLVNvRNoyqOuC_gaAE&amp;bvm=bv.84607526,d.ZWU&amp;psig=AFQjCNEjz5PZh1Ugdm60r0snBgvgeENvrw&amp;ust=1422711708420209" TargetMode="External"/><Relationship Id="rId10" Type="http://schemas.openxmlformats.org/officeDocument/2006/relationships/image" Target="../media/image35.jpeg"/><Relationship Id="rId4" Type="http://schemas.openxmlformats.org/officeDocument/2006/relationships/notesSlide" Target="../notesSlides/notesSlide19.xml"/><Relationship Id="rId9" Type="http://schemas.openxmlformats.org/officeDocument/2006/relationships/hyperlink" Target="http://www.google.no/url?sa=i&amp;rct=j&amp;q=&amp;esrc=s&amp;source=images&amp;cd=&amp;cad=rja&amp;uact=8&amp;ved=0CAcQjRw&amp;url=http://livetfranjennyssida.blogspot.com/2010/07/permobil.html&amp;ei=Bo7LVIeUMY3vOdGmgbgD&amp;bvm=bv.84607526,d.ZWU&amp;psig=AFQjCNEZ-AKQDY3jKdyLU46dRqJHuV_-Hg&amp;ust=1422712690021216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iktigeleker.no/produkter/sykler/trehjulssykler/trehjulssykkel--rod_p6594/" TargetMode="Externa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9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8.jpeg"/><Relationship Id="rId11" Type="http://schemas.openxmlformats.org/officeDocument/2006/relationships/image" Target="../media/image12.png"/><Relationship Id="rId5" Type="http://schemas.openxmlformats.org/officeDocument/2006/relationships/image" Target="../media/image37.jpe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4.emf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2.pn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8.wmf"/><Relationship Id="rId5" Type="http://schemas.openxmlformats.org/officeDocument/2006/relationships/hyperlink" Target="https://www.bufdir.no/global/Lekeplassen_for_alle_2004.pdf" TargetMode="External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milienettet.no/A-ha-barn-med-funksjonsvansker/" TargetMode="External"/><Relationship Id="rId13" Type="http://schemas.openxmlformats.org/officeDocument/2006/relationships/hyperlink" Target="https://www.geberit-aquaclean.no/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amc-foreningen.no/" TargetMode="External"/><Relationship Id="rId12" Type="http://schemas.openxmlformats.org/officeDocument/2006/relationships/hyperlink" Target="http://www.funksjonsutstyr.no/aquaclean-toaletter" TargetMode="External"/><Relationship Id="rId2" Type="http://schemas.openxmlformats.org/officeDocument/2006/relationships/audio" Target="../media/media29.m4a"/><Relationship Id="rId16" Type="http://schemas.openxmlformats.org/officeDocument/2006/relationships/image" Target="../media/image12.png"/><Relationship Id="rId1" Type="http://schemas.microsoft.com/office/2007/relationships/media" Target="../media/media29.m4a"/><Relationship Id="rId6" Type="http://schemas.openxmlformats.org/officeDocument/2006/relationships/hyperlink" Target="http://www.nfoi.no/" TargetMode="External"/><Relationship Id="rId11" Type="http://schemas.openxmlformats.org/officeDocument/2006/relationships/hyperlink" Target="http://www.hepro.no/" TargetMode="External"/><Relationship Id="rId5" Type="http://schemas.openxmlformats.org/officeDocument/2006/relationships/hyperlink" Target="http://www.kortvokste.no/" TargetMode="External"/><Relationship Id="rId15" Type="http://schemas.openxmlformats.org/officeDocument/2006/relationships/hyperlink" Target="https://www.nav.no/no/Person/Hjelpemidler/Hva+har+du+vansker+med" TargetMode="External"/><Relationship Id="rId10" Type="http://schemas.openxmlformats.org/officeDocument/2006/relationships/hyperlink" Target="http://www.amajo.no/" TargetMode="External"/><Relationship Id="rId4" Type="http://schemas.openxmlformats.org/officeDocument/2006/relationships/notesSlide" Target="../notesSlides/notesSlide29.xml"/><Relationship Id="rId9" Type="http://schemas.openxmlformats.org/officeDocument/2006/relationships/hyperlink" Target="http://www.aqueduck.com/products/handle-extender" TargetMode="External"/><Relationship Id="rId14" Type="http://schemas.openxmlformats.org/officeDocument/2006/relationships/hyperlink" Target="http://www.hjelpemiddeldatabasen.no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regjeringen.no/globalassets/upload/kd/vedlegg/barnehager/temahefte/om_barn_med_nedsatt_funksjonsevne_i_barnehagen.pdf" TargetMode="Externa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hyperlink" Target="https://www.udir.no/laring-og-trivsel/rammeplan/" TargetMode="External"/><Relationship Id="rId5" Type="http://schemas.openxmlformats.org/officeDocument/2006/relationships/hyperlink" Target="https://lovdata.no/dokument/NL/lov/2005-06-17-64" TargetMode="External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nb-NO" sz="4000" dirty="0">
                <a:solidFill>
                  <a:srgbClr val="44546A"/>
                </a:solidFill>
                <a:latin typeface="Calibri Light" panose="020F0302020204030204"/>
              </a:rPr>
              <a:t>Inkluderende barnehage </a:t>
            </a:r>
            <a:br>
              <a:rPr lang="nb-NO" sz="4000" dirty="0">
                <a:solidFill>
                  <a:srgbClr val="44546A"/>
                </a:solidFill>
                <a:latin typeface="Calibri Light" panose="020F0302020204030204"/>
              </a:rPr>
            </a:br>
            <a:r>
              <a:rPr lang="nb-NO" sz="4000" dirty="0">
                <a:solidFill>
                  <a:srgbClr val="44546A"/>
                </a:solidFill>
                <a:latin typeface="Calibri Light" panose="020F0302020204030204"/>
              </a:rPr>
              <a:t>med vekt på samarbeid, åpenhet og tilrettelegging</a:t>
            </a:r>
            <a:endParaRPr lang="nb-NO" sz="400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7837F12-30DD-4ED5-9308-F0FC799BCF97}" type="datetime1">
              <a:rPr lang="nb-NO" smtClean="0">
                <a:solidFill>
                  <a:srgbClr val="003283"/>
                </a:solidFill>
              </a:rPr>
              <a:pPr/>
              <a:t>02.06.2020</a:t>
            </a:fld>
            <a:endParaRPr lang="nb-NO" dirty="0">
              <a:solidFill>
                <a:srgbClr val="003283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7513C0-5F9E-431D-A218-42A3D8B9E734}" type="slidenum">
              <a:rPr lang="nb-NO" smtClean="0">
                <a:solidFill>
                  <a:srgbClr val="003283"/>
                </a:solidFill>
              </a:rPr>
              <a:pPr/>
              <a:t>1</a:t>
            </a:fld>
            <a:endParaRPr lang="nb-NO" dirty="0">
              <a:solidFill>
                <a:srgbClr val="003283"/>
              </a:solidFill>
            </a:endParaRPr>
          </a:p>
        </p:txBody>
      </p:sp>
      <p:pic>
        <p:nvPicPr>
          <p:cNvPr id="6" name="Picture 5" descr="Bilderesultat for collaboration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261" y="2122381"/>
            <a:ext cx="2652765" cy="242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537" y="2083953"/>
            <a:ext cx="2437013" cy="249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061" y="2028448"/>
            <a:ext cx="2545808" cy="251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Sylinder 8"/>
          <p:cNvSpPr txBox="1"/>
          <p:nvPr/>
        </p:nvSpPr>
        <p:spPr>
          <a:xfrm>
            <a:off x="2685327" y="5176518"/>
            <a:ext cx="91713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/>
              <a:t>Ellen Berg, </a:t>
            </a:r>
            <a:r>
              <a:rPr lang="nb-NO" sz="3200" dirty="0" smtClean="0"/>
              <a:t>spesialpedagog/idrettspedagog</a:t>
            </a:r>
            <a:endParaRPr lang="nb-NO" sz="3200" dirty="0"/>
          </a:p>
          <a:p>
            <a:r>
              <a:rPr lang="nb-NO" sz="3200" dirty="0"/>
              <a:t>Unni Steen, </a:t>
            </a:r>
            <a:r>
              <a:rPr lang="nb-NO" sz="3200" dirty="0" smtClean="0"/>
              <a:t>spesialergoterapeut</a:t>
            </a:r>
            <a:endParaRPr lang="nb-NO" sz="3200" dirty="0"/>
          </a:p>
        </p:txBody>
      </p:sp>
      <p:pic>
        <p:nvPicPr>
          <p:cNvPr id="2" name="Ell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1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Ikke overfokusere på diagnosen – barn med sjeldne diagnoser kan også ha andre utfordringer som skyldes helt andre ting</a:t>
            </a:r>
          </a:p>
          <a:p>
            <a:pPr marL="0" indent="0">
              <a:buNone/>
            </a:pPr>
            <a:endParaRPr lang="nb-NO" dirty="0"/>
          </a:p>
          <a:p>
            <a:endParaRPr lang="nb-NO" sz="600" dirty="0"/>
          </a:p>
          <a:p>
            <a:r>
              <a:rPr lang="nb-NO" dirty="0"/>
              <a:t>Viktig å ha bevissthet om at diagnosen i seg selv ikke alltid er årsak til at barnet er sint, lei seg, ikke vil </a:t>
            </a:r>
            <a:r>
              <a:rPr lang="nb-NO" dirty="0" smtClean="0"/>
              <a:t>delta </a:t>
            </a:r>
            <a:r>
              <a:rPr lang="nb-NO" dirty="0"/>
              <a:t>m.m.</a:t>
            </a:r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Helhetlig tenkning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7837F12-30DD-4ED5-9308-F0FC799BCF97}" type="datetime1">
              <a:rPr lang="nb-NO" smtClean="0">
                <a:solidFill>
                  <a:srgbClr val="003283"/>
                </a:solidFill>
              </a:rPr>
              <a:pPr/>
              <a:t>02.06.2020</a:t>
            </a:fld>
            <a:endParaRPr lang="nb-NO" dirty="0">
              <a:solidFill>
                <a:srgbClr val="003283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7513C0-5F9E-431D-A218-42A3D8B9E734}" type="slidenum">
              <a:rPr lang="nb-NO" smtClean="0">
                <a:solidFill>
                  <a:srgbClr val="003283"/>
                </a:solidFill>
              </a:rPr>
              <a:pPr/>
              <a:t>10</a:t>
            </a:fld>
            <a:endParaRPr lang="nb-NO" dirty="0">
              <a:solidFill>
                <a:srgbClr val="003283"/>
              </a:solidFill>
            </a:endParaRPr>
          </a:p>
        </p:txBody>
      </p:sp>
      <p:pic>
        <p:nvPicPr>
          <p:cNvPr id="6" name="Ell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1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335360" y="1457324"/>
            <a:ext cx="11651853" cy="5257801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b-NO" altLang="nb-NO" sz="2600" dirty="0" smtClean="0"/>
              <a:t>Vanlige aktiviteter kan kreve mer tid og krefter</a:t>
            </a:r>
          </a:p>
          <a:p>
            <a:pPr>
              <a:buFontTx/>
              <a:buChar char="•"/>
            </a:pPr>
            <a:r>
              <a:rPr lang="nb-NO" altLang="nb-NO" sz="2600" dirty="0"/>
              <a:t>Utfordrende å holde tritt med jevnaldrende</a:t>
            </a:r>
          </a:p>
          <a:p>
            <a:pPr eaLnBrk="1" hangingPunct="1">
              <a:buFontTx/>
              <a:buChar char="•"/>
            </a:pPr>
            <a:r>
              <a:rPr lang="nb-NO" altLang="nb-NO" sz="2600" dirty="0" smtClean="0"/>
              <a:t>Noen trenger å hvile og ha pauser i barnehagen</a:t>
            </a:r>
          </a:p>
          <a:p>
            <a:pPr eaLnBrk="1" hangingPunct="1">
              <a:buFontTx/>
              <a:buChar char="•"/>
            </a:pPr>
            <a:endParaRPr lang="nb-NO" altLang="nb-NO" sz="2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nb-NO" altLang="nb-NO" sz="2600" dirty="0" smtClean="0"/>
              <a:t>Kan </a:t>
            </a:r>
            <a:r>
              <a:rPr lang="nb-NO" altLang="nb-NO" sz="2600" dirty="0"/>
              <a:t>trenge tilrettelegging 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nb-NO" altLang="nb-NO" sz="2600" dirty="0" smtClean="0"/>
              <a:t>Kan trenge noe mere hjelp, men viktig å få tid til å trene på selvhjulpenhet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altLang="nb-NO" sz="2600" dirty="0" smtClean="0"/>
              <a:t>Finner </a:t>
            </a:r>
            <a:r>
              <a:rPr lang="nb-NO" altLang="nb-NO" sz="2600" dirty="0"/>
              <a:t>ofte egne måter å utføre aktiviteter på</a:t>
            </a:r>
          </a:p>
          <a:p>
            <a:pPr marL="0" indent="0">
              <a:buNone/>
            </a:pPr>
            <a:endParaRPr lang="nb-NO" altLang="nb-NO" sz="2600" dirty="0" smtClean="0"/>
          </a:p>
          <a:p>
            <a:pPr lvl="0">
              <a:buFontTx/>
              <a:buChar char="•"/>
            </a:pPr>
            <a:r>
              <a:rPr lang="nb-NO" altLang="nb-NO" sz="2600" dirty="0" smtClean="0"/>
              <a:t> Blir stilt spørsmål</a:t>
            </a:r>
          </a:p>
          <a:p>
            <a:pPr>
              <a:buFontTx/>
              <a:buChar char="•"/>
            </a:pPr>
            <a:r>
              <a:rPr lang="nb-NO" altLang="nb-NO" sz="2600" dirty="0" smtClean="0"/>
              <a:t> Å </a:t>
            </a:r>
            <a:r>
              <a:rPr lang="nb-NO" altLang="nb-NO" sz="2600" dirty="0"/>
              <a:t>være spesiell  –  kan også bli en styrke</a:t>
            </a:r>
          </a:p>
          <a:p>
            <a:pPr marL="0" lvl="0" indent="0">
              <a:buNone/>
            </a:pPr>
            <a:endParaRPr lang="nb-NO" altLang="nb-NO" dirty="0"/>
          </a:p>
          <a:p>
            <a:pPr algn="ctr">
              <a:buFont typeface="Wingdings" panose="05000000000000000000" pitchFamily="2" charset="2"/>
              <a:buChar char="Ø"/>
            </a:pPr>
            <a:r>
              <a:rPr lang="nb-NO" altLang="nb-NO" sz="3000" dirty="0" smtClean="0"/>
              <a:t> Er ellers et helt vanlig barn!</a:t>
            </a:r>
          </a:p>
          <a:p>
            <a:pPr eaLnBrk="1" hangingPunct="1"/>
            <a:endParaRPr lang="nb-NO" altLang="nb-NO" sz="2400" dirty="0" smtClean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28600"/>
            <a:ext cx="11521280" cy="828675"/>
          </a:xfrm>
        </p:spPr>
        <p:txBody>
          <a:bodyPr>
            <a:normAutofit/>
          </a:bodyPr>
          <a:lstStyle/>
          <a:p>
            <a:pPr eaLnBrk="1" hangingPunct="1"/>
            <a:r>
              <a:rPr lang="nb-NO" altLang="nb-NO" dirty="0" smtClean="0"/>
              <a:t>Barna deres har mye felles: </a:t>
            </a:r>
          </a:p>
        </p:txBody>
      </p:sp>
      <p:pic>
        <p:nvPicPr>
          <p:cNvPr id="6" name="Unn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smtClean="0"/>
              <a:t> Selvstendighet </a:t>
            </a:r>
            <a:r>
              <a:rPr lang="nb-NO" dirty="0"/>
              <a:t>er viktig – men </a:t>
            </a:r>
            <a:r>
              <a:rPr lang="nb-NO" dirty="0" smtClean="0"/>
              <a:t>må barnet greie </a:t>
            </a:r>
            <a:r>
              <a:rPr lang="nb-NO" dirty="0"/>
              <a:t>alt selv for enhver pris?</a:t>
            </a:r>
          </a:p>
          <a:p>
            <a:pPr marL="400050" lvl="1" indent="0">
              <a:buNone/>
            </a:pPr>
            <a:r>
              <a:rPr lang="nb-NO" dirty="0" smtClean="0"/>
              <a:t> -  </a:t>
            </a:r>
            <a:r>
              <a:rPr lang="nb-NO" sz="2400" dirty="0"/>
              <a:t>Hva er viktigst for barnet å greie selv? </a:t>
            </a:r>
            <a:endParaRPr lang="nb-NO" sz="2400" dirty="0" smtClean="0"/>
          </a:p>
          <a:p>
            <a:pPr marL="400050" lvl="1" indent="0">
              <a:buNone/>
            </a:pPr>
            <a:r>
              <a:rPr lang="nb-NO" sz="2400" dirty="0"/>
              <a:t> </a:t>
            </a:r>
            <a:r>
              <a:rPr lang="nb-NO" sz="2400" dirty="0" smtClean="0"/>
              <a:t>-  </a:t>
            </a:r>
            <a:r>
              <a:rPr lang="nb-NO" sz="2400" dirty="0"/>
              <a:t>Variasjon fra dag til </a:t>
            </a:r>
            <a:r>
              <a:rPr lang="nb-NO" sz="2400" dirty="0" smtClean="0"/>
              <a:t>dag  - og etter årstider?  </a:t>
            </a:r>
            <a:endParaRPr lang="nb-NO" sz="2400" dirty="0"/>
          </a:p>
          <a:p>
            <a:pPr marL="400050" lvl="1" indent="0">
              <a:buNone/>
            </a:pPr>
            <a:r>
              <a:rPr lang="nb-NO" sz="2400" dirty="0" smtClean="0"/>
              <a:t> -  </a:t>
            </a:r>
            <a:r>
              <a:rPr lang="nb-NO" sz="2400" dirty="0"/>
              <a:t>Endringer med </a:t>
            </a:r>
            <a:r>
              <a:rPr lang="nb-NO" sz="2400" dirty="0" smtClean="0"/>
              <a:t>alder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Selvstendig uten å være selvhjulpen</a:t>
            </a:r>
            <a:r>
              <a:rPr lang="nb-NO" dirty="0" smtClean="0"/>
              <a:t>?</a:t>
            </a:r>
          </a:p>
          <a:p>
            <a:pPr marL="0" indent="0">
              <a:buNone/>
            </a:pPr>
            <a:r>
              <a:rPr lang="nb-NO" dirty="0"/>
              <a:t>	- Trene på å be om hjelp og på å ta imot hjelp</a:t>
            </a:r>
          </a:p>
          <a:p>
            <a:pPr marL="0" indent="0">
              <a:buNone/>
            </a:pPr>
            <a:r>
              <a:rPr lang="nb-NO" dirty="0"/>
              <a:t>	- Bli vant til å instruere selv er en del av det å bli selvstendig</a:t>
            </a:r>
          </a:p>
          <a:p>
            <a:pPr marL="0" indent="0">
              <a:buNone/>
            </a:pPr>
            <a:r>
              <a:rPr lang="nb-NO" dirty="0" smtClean="0"/>
              <a:t>       - </a:t>
            </a:r>
            <a:r>
              <a:rPr lang="nb-NO" dirty="0"/>
              <a:t>Bli hjulpet på den måten en ønsker selv</a:t>
            </a:r>
          </a:p>
          <a:p>
            <a:pPr marL="0" indent="0">
              <a:buNone/>
            </a:pPr>
            <a:r>
              <a:rPr lang="nb-NO" dirty="0" smtClean="0"/>
              <a:t>	- </a:t>
            </a:r>
            <a:r>
              <a:rPr lang="nb-NO" dirty="0"/>
              <a:t>Hvem kan være hjelper?</a:t>
            </a:r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Hjelp - selvstendighet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7837F12-30DD-4ED5-9308-F0FC799BCF97}" type="datetime1">
              <a:rPr lang="nb-NO" smtClean="0">
                <a:solidFill>
                  <a:srgbClr val="003283"/>
                </a:solidFill>
              </a:rPr>
              <a:pPr/>
              <a:t>02.06.2020</a:t>
            </a:fld>
            <a:endParaRPr lang="nb-NO" dirty="0">
              <a:solidFill>
                <a:srgbClr val="003283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7513C0-5F9E-431D-A218-42A3D8B9E734}" type="slidenum">
              <a:rPr lang="nb-NO" smtClean="0">
                <a:solidFill>
                  <a:srgbClr val="003283"/>
                </a:solidFill>
              </a:rPr>
              <a:pPr/>
              <a:t>12</a:t>
            </a:fld>
            <a:endParaRPr lang="nb-NO" dirty="0">
              <a:solidFill>
                <a:srgbClr val="003283"/>
              </a:solidFill>
            </a:endParaRPr>
          </a:p>
        </p:txBody>
      </p:sp>
      <p:pic>
        <p:nvPicPr>
          <p:cNvPr id="6" name="Unn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9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Hva trenger barnet hjelp til? (kartlegge, være så konkret som mulig)</a:t>
            </a:r>
          </a:p>
          <a:p>
            <a:r>
              <a:rPr lang="nb-NO" dirty="0" smtClean="0"/>
              <a:t>Hvordan </a:t>
            </a:r>
            <a:r>
              <a:rPr lang="nb-NO" dirty="0"/>
              <a:t>skal hjelpen gis?</a:t>
            </a:r>
          </a:p>
          <a:p>
            <a:pPr lvl="1"/>
            <a:r>
              <a:rPr lang="nb-NO" sz="2400" dirty="0" smtClean="0"/>
              <a:t>Assistent </a:t>
            </a:r>
            <a:r>
              <a:rPr lang="nb-NO" sz="2400" dirty="0"/>
              <a:t>/ annen løsning?</a:t>
            </a:r>
          </a:p>
          <a:p>
            <a:pPr lvl="1"/>
            <a:r>
              <a:rPr lang="nb-NO" sz="2400" dirty="0" smtClean="0"/>
              <a:t>Foreldrene</a:t>
            </a:r>
            <a:r>
              <a:rPr lang="nb-NO" sz="2400" dirty="0"/>
              <a:t>, og etter hvert barnet må være med å bestemme </a:t>
            </a:r>
            <a:r>
              <a:rPr lang="nb-NO" sz="2400" dirty="0" smtClean="0"/>
              <a:t>dette</a:t>
            </a:r>
          </a:p>
          <a:p>
            <a:pPr marL="457200" lvl="1" indent="0">
              <a:buNone/>
            </a:pPr>
            <a:endParaRPr lang="nb-NO" sz="2600" dirty="0"/>
          </a:p>
          <a:p>
            <a:r>
              <a:rPr lang="nb-NO" dirty="0"/>
              <a:t>Drøfte assistentens/medhjelperens funksjon og rolle</a:t>
            </a:r>
          </a:p>
          <a:p>
            <a:r>
              <a:rPr lang="nb-NO" dirty="0"/>
              <a:t>Drøfte tema selvstendighet i relasjon til bruk av </a:t>
            </a:r>
            <a:r>
              <a:rPr lang="nb-NO" dirty="0" smtClean="0"/>
              <a:t>tid og krefter, </a:t>
            </a:r>
            <a:r>
              <a:rPr lang="nb-NO" dirty="0"/>
              <a:t>og målet med aktiviteten og hjelpen</a:t>
            </a:r>
          </a:p>
          <a:p>
            <a:endParaRPr lang="nb-NO" dirty="0"/>
          </a:p>
          <a:p>
            <a:r>
              <a:rPr lang="nb-NO" dirty="0" smtClean="0"/>
              <a:t>Assistenten bør være med på møter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Behov for hjelp/assistanse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7837F12-30DD-4ED5-9308-F0FC799BCF97}" type="datetime1">
              <a:rPr lang="nb-NO" smtClean="0">
                <a:solidFill>
                  <a:srgbClr val="003283"/>
                </a:solidFill>
              </a:rPr>
              <a:pPr/>
              <a:t>02.06.2020</a:t>
            </a:fld>
            <a:endParaRPr lang="nb-NO" dirty="0">
              <a:solidFill>
                <a:srgbClr val="003283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7513C0-5F9E-431D-A218-42A3D8B9E734}" type="slidenum">
              <a:rPr lang="nb-NO" smtClean="0">
                <a:solidFill>
                  <a:srgbClr val="003283"/>
                </a:solidFill>
              </a:rPr>
              <a:pPr/>
              <a:t>13</a:t>
            </a:fld>
            <a:endParaRPr lang="nb-NO" dirty="0">
              <a:solidFill>
                <a:srgbClr val="003283"/>
              </a:solidFill>
            </a:endParaRPr>
          </a:p>
        </p:txBody>
      </p:sp>
      <p:pic>
        <p:nvPicPr>
          <p:cNvPr id="11" name="Unn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6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335360" y="1412777"/>
            <a:ext cx="11521280" cy="4713390"/>
          </a:xfrm>
        </p:spPr>
        <p:txBody>
          <a:bodyPr>
            <a:normAutofit/>
          </a:bodyPr>
          <a:lstStyle/>
          <a:p>
            <a:pPr eaLnBrk="1" hangingPunct="1">
              <a:lnSpc>
                <a:spcPct val="79000"/>
              </a:lnSpc>
            </a:pPr>
            <a:endParaRPr lang="nb-NO" sz="900" dirty="0" smtClean="0"/>
          </a:p>
          <a:p>
            <a:pPr eaLnBrk="1" hangingPunct="1">
              <a:lnSpc>
                <a:spcPct val="79000"/>
              </a:lnSpc>
            </a:pPr>
            <a:endParaRPr lang="nb-NO" sz="900" dirty="0" smtClean="0"/>
          </a:p>
          <a:p>
            <a:pPr eaLnBrk="1" hangingPunct="1">
              <a:lnSpc>
                <a:spcPct val="79000"/>
              </a:lnSpc>
              <a:buFont typeface="Wingdings" panose="05000000000000000000" pitchFamily="2" charset="2"/>
              <a:buChar char="Ø"/>
            </a:pPr>
            <a:r>
              <a:rPr lang="nb-NO" sz="2400" i="1" dirty="0" smtClean="0"/>
              <a:t>Sikre størst mulig deltakelse på lik linje med de andre, inne og ute</a:t>
            </a:r>
          </a:p>
          <a:p>
            <a:pPr eaLnBrk="1" hangingPunct="1">
              <a:lnSpc>
                <a:spcPct val="79000"/>
              </a:lnSpc>
            </a:pPr>
            <a:endParaRPr lang="nb-NO" sz="900" i="1" dirty="0" smtClean="0"/>
          </a:p>
          <a:p>
            <a:pPr eaLnBrk="1" hangingPunct="1">
              <a:lnSpc>
                <a:spcPct val="79000"/>
              </a:lnSpc>
              <a:buFont typeface="Wingdings" panose="05000000000000000000" pitchFamily="2" charset="2"/>
              <a:buChar char="Ø"/>
            </a:pPr>
            <a:r>
              <a:rPr lang="nb-NO" sz="2400" i="1" dirty="0" smtClean="0"/>
              <a:t>Muliggjøre utvikling av selvstendighet</a:t>
            </a:r>
          </a:p>
          <a:p>
            <a:pPr eaLnBrk="1" hangingPunct="1">
              <a:lnSpc>
                <a:spcPct val="79000"/>
              </a:lnSpc>
            </a:pPr>
            <a:endParaRPr lang="nb-NO" sz="900" i="1" dirty="0" smtClean="0"/>
          </a:p>
          <a:p>
            <a:pPr eaLnBrk="1" hangingPunct="1">
              <a:lnSpc>
                <a:spcPct val="79000"/>
              </a:lnSpc>
              <a:buFont typeface="Wingdings" panose="05000000000000000000" pitchFamily="2" charset="2"/>
              <a:buChar char="Ø"/>
            </a:pPr>
            <a:r>
              <a:rPr lang="nb-NO" sz="2400" i="1" dirty="0" smtClean="0"/>
              <a:t>Trygge omgivelser, avverge farer ved fall</a:t>
            </a:r>
          </a:p>
          <a:p>
            <a:pPr eaLnBrk="1" hangingPunct="1">
              <a:lnSpc>
                <a:spcPct val="79000"/>
              </a:lnSpc>
              <a:buFont typeface="Wingdings" panose="05000000000000000000" pitchFamily="2" charset="2"/>
              <a:buChar char="Ø"/>
            </a:pPr>
            <a:endParaRPr lang="nb-NO" sz="2400" i="1" dirty="0" smtClean="0"/>
          </a:p>
          <a:p>
            <a:pPr eaLnBrk="1" hangingPunct="1">
              <a:lnSpc>
                <a:spcPct val="79000"/>
              </a:lnSpc>
            </a:pPr>
            <a:endParaRPr lang="nb-NO" sz="2400" i="1" dirty="0" smtClean="0"/>
          </a:p>
          <a:p>
            <a:pPr eaLnBrk="1" hangingPunct="1">
              <a:lnSpc>
                <a:spcPct val="79000"/>
              </a:lnSpc>
            </a:pPr>
            <a:r>
              <a:rPr lang="nb-NO" i="1" dirty="0" smtClean="0"/>
              <a:t>Hensyn og tiltak ved leking</a:t>
            </a:r>
          </a:p>
          <a:p>
            <a:pPr lvl="1">
              <a:lnSpc>
                <a:spcPct val="79000"/>
              </a:lnSpc>
            </a:pPr>
            <a:r>
              <a:rPr lang="nb-NO" sz="2400" i="1" dirty="0" smtClean="0"/>
              <a:t>Lære å leke sammen på en god måte </a:t>
            </a:r>
          </a:p>
          <a:p>
            <a:pPr lvl="1">
              <a:lnSpc>
                <a:spcPct val="79000"/>
              </a:lnSpc>
            </a:pPr>
            <a:r>
              <a:rPr lang="nb-NO" sz="2400" i="1" dirty="0" smtClean="0"/>
              <a:t>Regler i lek</a:t>
            </a:r>
          </a:p>
          <a:p>
            <a:pPr lvl="1">
              <a:lnSpc>
                <a:spcPct val="79000"/>
              </a:lnSpc>
            </a:pPr>
            <a:r>
              <a:rPr lang="nb-NO" sz="2400" i="1" dirty="0" smtClean="0"/>
              <a:t>Roller i lek</a:t>
            </a:r>
          </a:p>
          <a:p>
            <a:pPr marL="0" indent="0" eaLnBrk="1" hangingPunct="1">
              <a:lnSpc>
                <a:spcPct val="79000"/>
              </a:lnSpc>
              <a:buNone/>
            </a:pPr>
            <a:r>
              <a:rPr lang="nb-NO" i="1" dirty="0" smtClean="0"/>
              <a:t>	</a:t>
            </a:r>
            <a:endParaRPr lang="nb-NO" sz="2400" i="1" dirty="0" smtClean="0"/>
          </a:p>
          <a:p>
            <a:pPr marL="0" indent="0">
              <a:lnSpc>
                <a:spcPct val="79000"/>
              </a:lnSpc>
              <a:buNone/>
            </a:pPr>
            <a:r>
              <a:rPr lang="nb-NO" dirty="0"/>
              <a:t> </a:t>
            </a:r>
            <a:endParaRPr lang="nb-NO" sz="2400" dirty="0" smtClean="0"/>
          </a:p>
          <a:p>
            <a:pPr eaLnBrk="1" hangingPunct="1">
              <a:lnSpc>
                <a:spcPct val="79000"/>
              </a:lnSpc>
            </a:pPr>
            <a:endParaRPr lang="nb-NO" sz="2400" dirty="0" smtClean="0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b-NO" sz="3200" b="1" dirty="0" smtClean="0"/>
              <a:t>Tilrettelegging i barnehagen </a:t>
            </a:r>
          </a:p>
        </p:txBody>
      </p:sp>
      <p:sp>
        <p:nvSpPr>
          <p:cNvPr id="23556" name="Plassholder for lysbildenummer 4"/>
          <p:cNvSpPr>
            <a:spLocks noGrp="1"/>
          </p:cNvSpPr>
          <p:nvPr>
            <p:ph type="sldNum" sz="quarter" idx="4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654915-EB10-41E7-ABCD-F2DFC6FC5465}" type="slidenum"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557" name="il_fi" descr="http://morgenbladet.no/sites/default/files/imagecache/artikkel_hovedbilde/03KUL_Dialekt_144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82816" y="2751920"/>
            <a:ext cx="3674215" cy="2408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Unn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3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94310" y="1316052"/>
            <a:ext cx="11662330" cy="4867578"/>
          </a:xfrm>
        </p:spPr>
        <p:txBody>
          <a:bodyPr>
            <a:normAutofit lnSpcReduction="10000"/>
          </a:bodyPr>
          <a:lstStyle/>
          <a:p>
            <a:pPr lvl="1">
              <a:lnSpc>
                <a:spcPct val="110000"/>
              </a:lnSpc>
              <a:buFont typeface="Arial" pitchFamily="34" charset="0"/>
              <a:buChar char="•"/>
            </a:pPr>
            <a:r>
              <a:rPr lang="nb-NO" sz="2400" dirty="0" smtClean="0"/>
              <a:t>Gå en runde i barnehagen sammen med barnehagens ledelse og lokal ergoterapeut/ fysioterapeut</a:t>
            </a:r>
          </a:p>
          <a:p>
            <a:pPr lvl="1">
              <a:lnSpc>
                <a:spcPct val="110000"/>
              </a:lnSpc>
              <a:buFont typeface="Arial" pitchFamily="34" charset="0"/>
              <a:buChar char="•"/>
            </a:pPr>
            <a:r>
              <a:rPr lang="nb-NO" sz="2400" dirty="0"/>
              <a:t>Omgivelsene må ikke hindre utvikling av selvstendighet</a:t>
            </a:r>
          </a:p>
          <a:p>
            <a:pPr marL="457200" lvl="1" indent="0">
              <a:buNone/>
            </a:pPr>
            <a:endParaRPr lang="nb-NO" sz="1000" dirty="0" smtClean="0"/>
          </a:p>
          <a:p>
            <a:pPr marL="57150" indent="0">
              <a:buNone/>
            </a:pPr>
            <a:r>
              <a:rPr lang="nb-NO" sz="2400" b="1" dirty="0" smtClean="0"/>
              <a:t>Se etter</a:t>
            </a:r>
            <a:r>
              <a:rPr lang="nb-NO" sz="2400" dirty="0" smtClean="0"/>
              <a:t>:</a:t>
            </a:r>
          </a:p>
          <a:p>
            <a:pPr lvl="1">
              <a:buFont typeface="Arial" pitchFamily="34" charset="0"/>
              <a:buChar char="•"/>
            </a:pPr>
            <a:r>
              <a:rPr lang="nb-NO" sz="2400" dirty="0" smtClean="0"/>
              <a:t>Får barnet åpnet de dørene barna skal kunne åpne? </a:t>
            </a:r>
          </a:p>
          <a:p>
            <a:pPr lvl="1">
              <a:buFont typeface="Arial" pitchFamily="34" charset="0"/>
              <a:buChar char="•"/>
            </a:pPr>
            <a:r>
              <a:rPr lang="nb-NO" sz="2400" dirty="0" smtClean="0"/>
              <a:t>Trapper; er gelenderet i passe høyde?</a:t>
            </a:r>
          </a:p>
          <a:p>
            <a:pPr lvl="1">
              <a:buFont typeface="Arial" pitchFamily="34" charset="0"/>
              <a:buChar char="•"/>
            </a:pPr>
            <a:r>
              <a:rPr lang="nb-NO" sz="2400" dirty="0" smtClean="0"/>
              <a:t>Garderoben; er knagg og kurv/hylle i riktig høyde? </a:t>
            </a:r>
            <a:r>
              <a:rPr lang="nb-NO" sz="2400" dirty="0"/>
              <a:t>B</a:t>
            </a:r>
            <a:r>
              <a:rPr lang="nb-NO" sz="2400" dirty="0" smtClean="0"/>
              <a:t>enk å sitte på?</a:t>
            </a:r>
          </a:p>
          <a:p>
            <a:pPr lvl="1">
              <a:buFont typeface="Arial" pitchFamily="34" charset="0"/>
              <a:buChar char="•"/>
            </a:pPr>
            <a:r>
              <a:rPr lang="nb-NO" sz="2400" dirty="0" smtClean="0"/>
              <a:t>Toalettet; kan barnet bruke det?</a:t>
            </a:r>
          </a:p>
          <a:p>
            <a:pPr lvl="1">
              <a:buFont typeface="Arial" pitchFamily="34" charset="0"/>
              <a:buChar char="•"/>
            </a:pPr>
            <a:r>
              <a:rPr lang="nb-NO" sz="2400" dirty="0" smtClean="0"/>
              <a:t>Er fellesutstyr og leker plassering slik at alle får tak i det?</a:t>
            </a:r>
          </a:p>
          <a:p>
            <a:pPr lvl="1">
              <a:buFont typeface="Arial" pitchFamily="34" charset="0"/>
              <a:buChar char="•"/>
            </a:pPr>
            <a:r>
              <a:rPr lang="nb-NO" sz="2400" dirty="0" smtClean="0"/>
              <a:t>Snublefeller?</a:t>
            </a:r>
          </a:p>
          <a:p>
            <a:pPr lvl="1">
              <a:buFont typeface="Arial" pitchFamily="34" charset="0"/>
              <a:buChar char="•"/>
            </a:pPr>
            <a:r>
              <a:rPr lang="nb-NO" sz="2400" dirty="0" smtClean="0"/>
              <a:t>Uteplassen; kommer barnet til der leken foregår?</a:t>
            </a:r>
          </a:p>
          <a:p>
            <a:pPr lvl="1">
              <a:lnSpc>
                <a:spcPct val="99000"/>
              </a:lnSpc>
              <a:buFont typeface="Arial" pitchFamily="34" charset="0"/>
              <a:buChar char="•"/>
            </a:pPr>
            <a:endParaRPr lang="nb-NO" sz="2400" dirty="0"/>
          </a:p>
          <a:p>
            <a:pPr lvl="1">
              <a:lnSpc>
                <a:spcPct val="99000"/>
              </a:lnSpc>
              <a:buFont typeface="Arial" pitchFamily="34" charset="0"/>
              <a:buChar char="•"/>
            </a:pPr>
            <a:endParaRPr lang="nb-NO" sz="2400" dirty="0" smtClean="0"/>
          </a:p>
          <a:p>
            <a:pPr lvl="1">
              <a:lnSpc>
                <a:spcPct val="99000"/>
              </a:lnSpc>
              <a:buFont typeface="Arial" pitchFamily="34" charset="0"/>
              <a:buChar char="•"/>
            </a:pPr>
            <a:endParaRPr lang="nb-NO" sz="2400" dirty="0" smtClean="0"/>
          </a:p>
          <a:p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35360" y="261199"/>
            <a:ext cx="11521280" cy="1104166"/>
          </a:xfrm>
        </p:spPr>
        <p:txBody>
          <a:bodyPr>
            <a:normAutofit/>
          </a:bodyPr>
          <a:lstStyle/>
          <a:p>
            <a:r>
              <a:rPr lang="nb-NO" sz="3200" dirty="0" smtClean="0"/>
              <a:t>Kartlegging av behov for tilrettelegging</a:t>
            </a:r>
            <a:endParaRPr lang="nb-NO" sz="32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6595" y="2301674"/>
            <a:ext cx="1719508" cy="3350311"/>
          </a:xfrm>
          <a:prstGeom prst="rect">
            <a:avLst/>
          </a:prstGeom>
        </p:spPr>
      </p:pic>
      <p:pic>
        <p:nvPicPr>
          <p:cNvPr id="5" name="Unn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31520" y="1645920"/>
            <a:ext cx="10287000" cy="4423410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nb-NO" sz="2400" dirty="0" smtClean="0"/>
              <a:t>Mange mulige tiltak</a:t>
            </a:r>
            <a:r>
              <a:rPr lang="nb-NO" sz="2400" dirty="0"/>
              <a:t> </a:t>
            </a:r>
            <a:r>
              <a:rPr lang="nb-NO" sz="2400" dirty="0" smtClean="0"/>
              <a:t>for tilpasning av lokaler:</a:t>
            </a:r>
          </a:p>
          <a:p>
            <a:pPr lvl="1">
              <a:buFont typeface="Arial" pitchFamily="34" charset="0"/>
              <a:buChar char="•"/>
            </a:pPr>
            <a:r>
              <a:rPr lang="nb-NO" sz="2400" dirty="0" smtClean="0"/>
              <a:t>Snor </a:t>
            </a:r>
            <a:r>
              <a:rPr lang="nb-NO" sz="2400" dirty="0"/>
              <a:t>med kule i dørhåndtak,  lette </a:t>
            </a:r>
            <a:r>
              <a:rPr lang="nb-NO" sz="2400" dirty="0" smtClean="0"/>
              <a:t>på kraften i tunge </a:t>
            </a:r>
            <a:r>
              <a:rPr lang="nb-NO" sz="2400" dirty="0"/>
              <a:t>dørpumper, automatisk </a:t>
            </a:r>
            <a:r>
              <a:rPr lang="nb-NO" sz="2400" dirty="0" smtClean="0"/>
              <a:t>døråpner</a:t>
            </a:r>
            <a:endParaRPr lang="nb-NO" sz="2400" dirty="0"/>
          </a:p>
          <a:p>
            <a:pPr lvl="1">
              <a:buFont typeface="Arial" pitchFamily="34" charset="0"/>
              <a:buChar char="•"/>
            </a:pPr>
            <a:r>
              <a:rPr lang="nb-NO" sz="2400" dirty="0" smtClean="0"/>
              <a:t>Lave hyller og skuffer for leker, </a:t>
            </a:r>
            <a:r>
              <a:rPr lang="nb-NO" sz="2400" dirty="0" err="1" smtClean="0"/>
              <a:t>tenesaker</a:t>
            </a:r>
            <a:r>
              <a:rPr lang="nb-NO" sz="2400" dirty="0" smtClean="0"/>
              <a:t> </a:t>
            </a:r>
            <a:r>
              <a:rPr lang="nb-NO" sz="2400" dirty="0" err="1" smtClean="0"/>
              <a:t>etc</a:t>
            </a:r>
            <a:r>
              <a:rPr lang="nb-NO" sz="2400" dirty="0" smtClean="0"/>
              <a:t>  som brukes mye</a:t>
            </a:r>
          </a:p>
          <a:p>
            <a:pPr lvl="1">
              <a:buFont typeface="Arial" pitchFamily="34" charset="0"/>
              <a:buChar char="•"/>
            </a:pPr>
            <a:r>
              <a:rPr lang="nb-NO" sz="2400" dirty="0" smtClean="0"/>
              <a:t>Stødige krakker bør stå der de trengs</a:t>
            </a:r>
          </a:p>
          <a:p>
            <a:pPr lvl="1">
              <a:buFont typeface="Arial" pitchFamily="34" charset="0"/>
              <a:buChar char="•"/>
            </a:pPr>
            <a:r>
              <a:rPr lang="nb-NO" sz="2400" dirty="0" smtClean="0"/>
              <a:t>Polstret </a:t>
            </a:r>
            <a:r>
              <a:rPr lang="nb-NO" sz="2400" dirty="0" err="1" smtClean="0"/>
              <a:t>lekebinge</a:t>
            </a:r>
            <a:r>
              <a:rPr lang="nb-NO" sz="2400" dirty="0" smtClean="0"/>
              <a:t> </a:t>
            </a:r>
            <a:r>
              <a:rPr lang="nb-NO" sz="2400" dirty="0"/>
              <a:t>for tumlelek </a:t>
            </a:r>
            <a:r>
              <a:rPr lang="nb-NO" sz="2400" dirty="0" smtClean="0"/>
              <a:t>og for å ha en beskyttet kosekrok inne</a:t>
            </a:r>
          </a:p>
          <a:p>
            <a:pPr lvl="1">
              <a:buFont typeface="Arial" pitchFamily="34" charset="0"/>
              <a:buChar char="•"/>
            </a:pPr>
            <a:r>
              <a:rPr lang="nb-NO" sz="2400" dirty="0"/>
              <a:t>Toalett og </a:t>
            </a:r>
            <a:r>
              <a:rPr lang="nb-NO" sz="2400" dirty="0" smtClean="0"/>
              <a:t>bad – se en annen side</a:t>
            </a:r>
            <a:endParaRPr lang="nb-NO" sz="2400" dirty="0"/>
          </a:p>
          <a:p>
            <a:pPr lvl="1">
              <a:buFont typeface="Arial" pitchFamily="34" charset="0"/>
              <a:buChar char="•"/>
            </a:pPr>
            <a:r>
              <a:rPr lang="nb-NO" sz="2400" dirty="0" smtClean="0"/>
              <a:t>Passe stol og riktig forhold mellom stol og bord</a:t>
            </a:r>
          </a:p>
          <a:p>
            <a:pPr marL="457200" lvl="1" indent="0">
              <a:buNone/>
            </a:pPr>
            <a:endParaRPr lang="nb-NO" sz="2400" dirty="0" smtClean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Tilpasninger for å fremme selvstendighet</a:t>
            </a:r>
            <a:endParaRPr lang="nb-NO" dirty="0"/>
          </a:p>
        </p:txBody>
      </p:sp>
      <p:pic>
        <p:nvPicPr>
          <p:cNvPr id="7" name="Unn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1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35360" y="1154431"/>
            <a:ext cx="11521280" cy="4971736"/>
          </a:xfrm>
        </p:spPr>
        <p:txBody>
          <a:bodyPr/>
          <a:lstStyle/>
          <a:p>
            <a:pPr marL="342900" lvl="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sz="2400" kern="1200" dirty="0" smtClean="0">
                <a:solidFill>
                  <a:srgbClr val="000000"/>
                </a:solidFill>
              </a:rPr>
              <a:t>Vanlig stol eller </a:t>
            </a:r>
            <a:r>
              <a:rPr lang="nb-NO" sz="2400" kern="1200" dirty="0" err="1" smtClean="0">
                <a:solidFill>
                  <a:srgbClr val="000000"/>
                </a:solidFill>
              </a:rPr>
              <a:t>spesialstol</a:t>
            </a:r>
            <a:r>
              <a:rPr lang="nb-NO" sz="2400" kern="1200" dirty="0" smtClean="0">
                <a:solidFill>
                  <a:srgbClr val="000000"/>
                </a:solidFill>
              </a:rPr>
              <a:t>? Behovet må vurderes individuelt</a:t>
            </a:r>
          </a:p>
          <a:p>
            <a:pPr lvl="0">
              <a:defRPr/>
            </a:pPr>
            <a:r>
              <a:rPr lang="nb-NO" sz="2400" dirty="0" smtClean="0"/>
              <a:t>Tripp trapp stol er en god, vanlig stol, med gode muligheter for tilpasning - ettersom barnet  vokser</a:t>
            </a:r>
          </a:p>
          <a:p>
            <a:pPr marL="342900" lvl="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sz="2400" dirty="0" smtClean="0"/>
              <a:t>Sette på ekstra plate /trinn for å lettere komme opp i stolen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b-NO" dirty="0"/>
              <a:t>Det finnes mange typer </a:t>
            </a:r>
            <a:r>
              <a:rPr lang="nb-NO" dirty="0" smtClean="0"/>
              <a:t>stoler, ved behov for mer støtte. Stoler må prøves ut. </a:t>
            </a:r>
            <a:endParaRPr lang="nb-NO" sz="2400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35360" y="182880"/>
            <a:ext cx="11521280" cy="1097280"/>
          </a:xfrm>
        </p:spPr>
        <p:txBody>
          <a:bodyPr>
            <a:normAutofit/>
          </a:bodyPr>
          <a:lstStyle/>
          <a:p>
            <a:r>
              <a:rPr lang="nb-NO" dirty="0" smtClean="0"/>
              <a:t>Sitting ved bord</a:t>
            </a:r>
            <a:endParaRPr lang="nb-NO" dirty="0"/>
          </a:p>
        </p:txBody>
      </p:sp>
      <p:pic>
        <p:nvPicPr>
          <p:cNvPr id="4" name="Picture 4" descr="http://s7d2.scene7.com/is/image/BedBathandBeyond/33945042206095p?$478$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35235" t="8843" r="13230" b="9307"/>
          <a:stretch>
            <a:fillRect/>
          </a:stretch>
        </p:blipFill>
        <p:spPr bwMode="auto">
          <a:xfrm>
            <a:off x="1673215" y="4112627"/>
            <a:ext cx="1196502" cy="184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lassholder for innhold 3" descr="https://encrypted-tbn3.gstatic.com/images?q=tbn:ANd9GcRnPMH6WUktzXkwzRleNLLtiACKbN3Zdz8nPxK7goiVmhBENm2_">
            <a:hlinkClick r:id="rId7"/>
          </p:cNvPr>
          <p:cNvPicPr>
            <a:picLocks/>
          </p:cNvPicPr>
          <p:nvPr/>
        </p:nvPicPr>
        <p:blipFill>
          <a:blip r:embed="rId8" cstate="print"/>
          <a:srcRect b="11508"/>
          <a:stretch>
            <a:fillRect/>
          </a:stretch>
        </p:blipFill>
        <p:spPr bwMode="auto">
          <a:xfrm>
            <a:off x="3242803" y="4160412"/>
            <a:ext cx="4351094" cy="19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rc_mi" descr="http://www.barnashus.no/media/catalog/product/cache/1/image/850x/9df78eab33525d08d6e5fb8d27136e95/9/3/9393_9276.jpg">
            <a:hlinkClick r:id="rId9"/>
          </p:cNvPr>
          <p:cNvPicPr/>
          <p:nvPr/>
        </p:nvPicPr>
        <p:blipFill>
          <a:blip r:embed="rId10" cstate="print"/>
          <a:srcRect l="20356" t="8738" r="22022" b="11974"/>
          <a:stretch>
            <a:fillRect/>
          </a:stretch>
        </p:blipFill>
        <p:spPr bwMode="auto">
          <a:xfrm>
            <a:off x="139394" y="3951959"/>
            <a:ext cx="1468877" cy="2139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roduct-image-large" descr="http://www.medema.no/medias/2011-10/abc_med_hilo_378_388x368px.jpg"/>
          <p:cNvPicPr/>
          <p:nvPr/>
        </p:nvPicPr>
        <p:blipFill>
          <a:blip r:embed="rId11" cstate="print"/>
          <a:srcRect l="21756" r="27825"/>
          <a:stretch>
            <a:fillRect/>
          </a:stretch>
        </p:blipFill>
        <p:spPr bwMode="auto">
          <a:xfrm>
            <a:off x="10351268" y="4023766"/>
            <a:ext cx="1395450" cy="203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62833" y="4057649"/>
            <a:ext cx="1995567" cy="1953801"/>
          </a:xfrm>
          <a:prstGeom prst="rect">
            <a:avLst/>
          </a:prstGeom>
        </p:spPr>
      </p:pic>
      <p:pic>
        <p:nvPicPr>
          <p:cNvPr id="9" name="Unn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2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3944" y="1556793"/>
            <a:ext cx="11742696" cy="4569373"/>
          </a:xfrm>
        </p:spPr>
        <p:txBody>
          <a:bodyPr/>
          <a:lstStyle/>
          <a:p>
            <a:pPr>
              <a:lnSpc>
                <a:spcPct val="79000"/>
              </a:lnSpc>
              <a:buFont typeface="Arial" pitchFamily="34" charset="0"/>
              <a:buChar char="•"/>
            </a:pPr>
            <a:r>
              <a:rPr lang="nb-NO" sz="2400" dirty="0" smtClean="0"/>
              <a:t>  Toalett som barnet mestrer og som føles trygt. </a:t>
            </a:r>
          </a:p>
          <a:p>
            <a:pPr marL="0" indent="0">
              <a:lnSpc>
                <a:spcPct val="79000"/>
              </a:lnSpc>
              <a:buNone/>
            </a:pPr>
            <a:r>
              <a:rPr lang="nb-NO" dirty="0"/>
              <a:t> </a:t>
            </a:r>
            <a:r>
              <a:rPr lang="nb-NO" dirty="0" smtClean="0"/>
              <a:t>       - </a:t>
            </a:r>
            <a:r>
              <a:rPr lang="nb-NO" sz="2400" dirty="0" smtClean="0"/>
              <a:t>Toalettstøtte med trinn </a:t>
            </a:r>
            <a:endParaRPr lang="nb-NO" sz="2400" dirty="0"/>
          </a:p>
          <a:p>
            <a:pPr>
              <a:lnSpc>
                <a:spcPct val="79000"/>
              </a:lnSpc>
              <a:buFont typeface="Arial" pitchFamily="34" charset="0"/>
              <a:buChar char="•"/>
            </a:pPr>
            <a:endParaRPr lang="nb-NO" sz="1000" dirty="0" smtClean="0"/>
          </a:p>
          <a:p>
            <a:pPr>
              <a:lnSpc>
                <a:spcPct val="79000"/>
              </a:lnSpc>
            </a:pPr>
            <a:r>
              <a:rPr lang="nb-NO" sz="2400" dirty="0" smtClean="0"/>
              <a:t>  Vask i riktig høyde, </a:t>
            </a:r>
            <a:r>
              <a:rPr lang="nb-NO" sz="2400" dirty="0" err="1" smtClean="0"/>
              <a:t>evt</a:t>
            </a:r>
            <a:r>
              <a:rPr lang="nb-NO" sz="2400" dirty="0" smtClean="0"/>
              <a:t> regulerbar </a:t>
            </a:r>
            <a:r>
              <a:rPr lang="nb-NO" sz="2400" dirty="0"/>
              <a:t> </a:t>
            </a:r>
            <a:r>
              <a:rPr lang="nb-NO" sz="2400" dirty="0" smtClean="0"/>
              <a:t>eller krakk </a:t>
            </a:r>
          </a:p>
          <a:p>
            <a:pPr marL="0" indent="0">
              <a:lnSpc>
                <a:spcPct val="79000"/>
              </a:lnSpc>
              <a:buNone/>
            </a:pPr>
            <a:r>
              <a:rPr lang="nb-NO" sz="2400" dirty="0" smtClean="0"/>
              <a:t>       under vasken </a:t>
            </a:r>
          </a:p>
          <a:p>
            <a:pPr marL="0" indent="0">
              <a:lnSpc>
                <a:spcPct val="79000"/>
              </a:lnSpc>
              <a:buNone/>
            </a:pPr>
            <a:endParaRPr lang="nb-NO" sz="1000" dirty="0" smtClean="0"/>
          </a:p>
          <a:p>
            <a:pPr>
              <a:lnSpc>
                <a:spcPct val="79000"/>
              </a:lnSpc>
              <a:buFontTx/>
              <a:buChar char="•"/>
            </a:pPr>
            <a:r>
              <a:rPr lang="nb-NO" sz="2400" dirty="0" smtClean="0"/>
              <a:t>  Kran med lang hendel og </a:t>
            </a:r>
            <a:r>
              <a:rPr lang="nb-NO" sz="2400" dirty="0" err="1" smtClean="0"/>
              <a:t>evt</a:t>
            </a:r>
            <a:r>
              <a:rPr lang="nb-NO" sz="2400" dirty="0" smtClean="0"/>
              <a:t> kranforlenger (Aqua </a:t>
            </a:r>
            <a:r>
              <a:rPr lang="nb-NO" sz="2400" dirty="0" err="1" smtClean="0"/>
              <a:t>duck</a:t>
            </a:r>
            <a:r>
              <a:rPr lang="nb-NO" sz="2400" dirty="0" smtClean="0"/>
              <a:t>)</a:t>
            </a:r>
          </a:p>
          <a:p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35360" y="401654"/>
            <a:ext cx="11521280" cy="601754"/>
          </a:xfrm>
        </p:spPr>
        <p:txBody>
          <a:bodyPr>
            <a:normAutofit fontScale="90000"/>
          </a:bodyPr>
          <a:lstStyle/>
          <a:p>
            <a:r>
              <a:rPr lang="nb-NO" sz="3200" b="1" dirty="0" smtClean="0"/>
              <a:t/>
            </a:r>
            <a:br>
              <a:rPr lang="nb-NO" sz="3200" b="1" dirty="0" smtClean="0"/>
            </a:br>
            <a:r>
              <a:rPr lang="nb-NO" sz="3200" dirty="0" smtClean="0"/>
              <a:t>Bad og toalett</a:t>
            </a:r>
            <a:endParaRPr lang="nb-NO" sz="4000" dirty="0"/>
          </a:p>
        </p:txBody>
      </p:sp>
      <p:pic>
        <p:nvPicPr>
          <p:cNvPr id="4" name="Bilde 3"/>
          <p:cNvPicPr/>
          <p:nvPr/>
        </p:nvPicPr>
        <p:blipFill rotWithShape="1">
          <a:blip r:embed="rId5" cstate="print"/>
          <a:srcRect l="8440" t="10853" r="8755"/>
          <a:stretch/>
        </p:blipFill>
        <p:spPr bwMode="auto">
          <a:xfrm>
            <a:off x="7443777" y="401654"/>
            <a:ext cx="1933280" cy="248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e 4" descr="http://understandall.net/eduHVO/wa03/bo100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5071" y="3958026"/>
            <a:ext cx="2241586" cy="1296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O:\TRS\ATeam\Fagspesifikt\Ergoterapi\Hjemmebesøk, skolebesøk, bolig, bil tilpassning\Solstad barnehage, Stavern\328.JPG"/>
          <p:cNvPicPr>
            <a:picLocks noChangeAspect="1" noChangeArrowheads="1"/>
          </p:cNvPicPr>
          <p:nvPr/>
        </p:nvPicPr>
        <p:blipFill>
          <a:blip r:embed="rId7" cstate="print"/>
          <a:srcRect l="29452" t="11748" r="35494" b="50128"/>
          <a:stretch>
            <a:fillRect/>
          </a:stretch>
        </p:blipFill>
        <p:spPr bwMode="auto">
          <a:xfrm>
            <a:off x="565878" y="3943411"/>
            <a:ext cx="2326369" cy="216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594" y="401654"/>
            <a:ext cx="1810562" cy="248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071" y="5600700"/>
            <a:ext cx="2100231" cy="1078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" r="6668"/>
          <a:stretch/>
        </p:blipFill>
        <p:spPr bwMode="auto">
          <a:xfrm>
            <a:off x="6816986" y="4635027"/>
            <a:ext cx="222763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897" y="4165779"/>
            <a:ext cx="2812019" cy="2159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Unn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6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Plassholder for innhold 2"/>
          <p:cNvSpPr>
            <a:spLocks noGrp="1"/>
          </p:cNvSpPr>
          <p:nvPr>
            <p:ph idx="1"/>
          </p:nvPr>
        </p:nvSpPr>
        <p:spPr>
          <a:xfrm>
            <a:off x="335360" y="1412776"/>
            <a:ext cx="11521280" cy="4930874"/>
          </a:xfrm>
        </p:spPr>
        <p:txBody>
          <a:bodyPr>
            <a:normAutofit/>
          </a:bodyPr>
          <a:lstStyle/>
          <a:p>
            <a:pPr lvl="1" eaLnBrk="1" hangingPunct="1">
              <a:buFont typeface="Arial" pitchFamily="34" charset="0"/>
              <a:buChar char="•"/>
            </a:pPr>
            <a:r>
              <a:rPr lang="nb-NO" sz="2400" dirty="0"/>
              <a:t>P</a:t>
            </a:r>
            <a:r>
              <a:rPr lang="nb-NO" sz="2400" dirty="0" smtClean="0"/>
              <a:t>å uteplassen i barnehagen og på turer</a:t>
            </a:r>
          </a:p>
          <a:p>
            <a:pPr lvl="1" eaLnBrk="1" hangingPunct="1">
              <a:buNone/>
            </a:pPr>
            <a:endParaRPr lang="nb-NO" sz="2400" dirty="0" smtClean="0"/>
          </a:p>
          <a:p>
            <a:pPr lvl="1"/>
            <a:r>
              <a:rPr lang="nb-NO" sz="2400" dirty="0" smtClean="0"/>
              <a:t>Sommer og vinter</a:t>
            </a:r>
          </a:p>
          <a:p>
            <a:pPr lvl="1" eaLnBrk="1" hangingPunct="1">
              <a:buNone/>
            </a:pPr>
            <a:endParaRPr lang="nb-NO" sz="2400" dirty="0" smtClean="0"/>
          </a:p>
          <a:p>
            <a:pPr lvl="1" eaLnBrk="1" hangingPunct="1">
              <a:buNone/>
            </a:pPr>
            <a:endParaRPr lang="nb-NO" sz="2400" dirty="0" smtClean="0"/>
          </a:p>
          <a:p>
            <a:pPr lvl="1" eaLnBrk="1" hangingPunct="1">
              <a:buNone/>
            </a:pPr>
            <a:endParaRPr lang="nb-NO" sz="1100" dirty="0" smtClean="0"/>
          </a:p>
          <a:p>
            <a:pPr lvl="1" eaLnBrk="1" hangingPunct="1">
              <a:buFont typeface="Arial" pitchFamily="34" charset="0"/>
              <a:buChar char="•"/>
            </a:pPr>
            <a:r>
              <a:rPr lang="nb-NO" sz="2400" dirty="0" smtClean="0"/>
              <a:t>Hjelpemidlene bør gi mulighet til aktivitet og lek med andre barn  </a:t>
            </a:r>
          </a:p>
          <a:p>
            <a:pPr lvl="1" eaLnBrk="1" hangingPunct="1">
              <a:buFont typeface="Times" pitchFamily="18" charset="0"/>
              <a:buNone/>
            </a:pPr>
            <a:r>
              <a:rPr lang="nb-NO" sz="2400" dirty="0"/>
              <a:t>	</a:t>
            </a:r>
            <a:r>
              <a:rPr lang="nb-NO" sz="2400" dirty="0" smtClean="0"/>
              <a:t>- og for holde tritt med de andre uten å slite seg ut</a:t>
            </a:r>
          </a:p>
          <a:p>
            <a:pPr lvl="1" eaLnBrk="1" hangingPunct="1">
              <a:buFont typeface="Times" pitchFamily="18" charset="0"/>
              <a:buNone/>
            </a:pPr>
            <a:endParaRPr lang="nb-NO" sz="24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nb-NO" sz="2400" dirty="0" smtClean="0"/>
              <a:t>Barn uten kognitive problemer kan meste elektrisk rullestol</a:t>
            </a:r>
          </a:p>
          <a:p>
            <a:pPr marL="457200" lvl="1" indent="0">
              <a:buNone/>
            </a:pPr>
            <a:r>
              <a:rPr lang="nb-NO" sz="2400" dirty="0"/>
              <a:t>	</a:t>
            </a:r>
            <a:r>
              <a:rPr lang="nb-NO" sz="2400" dirty="0" smtClean="0"/>
              <a:t>fra </a:t>
            </a:r>
            <a:r>
              <a:rPr lang="nb-NO" sz="2400" dirty="0" err="1" smtClean="0"/>
              <a:t>ca</a:t>
            </a:r>
            <a:r>
              <a:rPr lang="nb-NO" sz="2400" dirty="0" smtClean="0"/>
              <a:t> 2 års alder</a:t>
            </a:r>
          </a:p>
          <a:p>
            <a:pPr marL="457200" lvl="1" indent="0">
              <a:buNone/>
            </a:pPr>
            <a:endParaRPr lang="nb-NO" sz="2400" dirty="0" smtClean="0"/>
          </a:p>
          <a:p>
            <a:pPr lvl="1" eaLnBrk="1" hangingPunct="1">
              <a:buFont typeface="Times" pitchFamily="18" charset="0"/>
              <a:buNone/>
            </a:pPr>
            <a:endParaRPr lang="nb-NO" sz="2400" dirty="0" smtClean="0"/>
          </a:p>
          <a:p>
            <a:pPr eaLnBrk="1" hangingPunct="1"/>
            <a:endParaRPr lang="nb-NO" dirty="0" smtClean="0"/>
          </a:p>
        </p:txBody>
      </p:sp>
      <p:sp>
        <p:nvSpPr>
          <p:cNvPr id="33794" name="Tittel 1"/>
          <p:cNvSpPr>
            <a:spLocks noGrp="1"/>
          </p:cNvSpPr>
          <p:nvPr>
            <p:ph type="title"/>
          </p:nvPr>
        </p:nvSpPr>
        <p:spPr>
          <a:xfrm>
            <a:off x="335360" y="457200"/>
            <a:ext cx="11521280" cy="955576"/>
          </a:xfrm>
        </p:spPr>
        <p:txBody>
          <a:bodyPr>
            <a:normAutofit/>
          </a:bodyPr>
          <a:lstStyle/>
          <a:p>
            <a:pPr eaLnBrk="1" hangingPunct="1"/>
            <a:r>
              <a:rPr lang="nb-NO" dirty="0" smtClean="0"/>
              <a:t>Utstyr/ hjelpemidler for lek og for å komme fortere fram</a:t>
            </a:r>
          </a:p>
        </p:txBody>
      </p:sp>
      <p:pic>
        <p:nvPicPr>
          <p:cNvPr id="6" name="Bilde 5" descr="https://encrypted-tbn1.gstatic.com/images?q=tbn:ANd9GcTOMZJHWXy8IQ6rUe2Md2egwRhdaqgmgXcGz_TzlNHLw3I_LDhr">
            <a:hlinkClick r:id="rId5"/>
          </p:cNvPr>
          <p:cNvPicPr/>
          <p:nvPr/>
        </p:nvPicPr>
        <p:blipFill>
          <a:blip r:embed="rId6" cstate="print"/>
          <a:srcRect t="31132"/>
          <a:stretch>
            <a:fillRect/>
          </a:stretch>
        </p:blipFill>
        <p:spPr bwMode="auto">
          <a:xfrm>
            <a:off x="6671959" y="2016102"/>
            <a:ext cx="2520476" cy="158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e 6" descr="https://encrypted-tbn3.gstatic.com/images?q=tbn:ANd9GcSXGH-N7Z6GLCrq2pZpxSK0ezLP4ivSFvKC_BAOjkrAIHf0BCxj">
            <a:hlinkClick r:id="rId7"/>
          </p:cNvPr>
          <p:cNvPicPr/>
          <p:nvPr/>
        </p:nvPicPr>
        <p:blipFill>
          <a:blip r:embed="rId8" cstate="print"/>
          <a:srcRect l="8933" t="12827" r="55226" b="7838"/>
          <a:stretch>
            <a:fillRect/>
          </a:stretch>
        </p:blipFill>
        <p:spPr bwMode="auto">
          <a:xfrm>
            <a:off x="9755320" y="3924289"/>
            <a:ext cx="1829812" cy="2330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Bilde 11" descr="https://encrypted-tbn1.gstatic.com/images?q=tbn:ANd9GcSwP6RcFkOVLdZtyw91rulIXoSwMpvIGllmBjv-ncZGnGqENp23">
            <a:hlinkClick r:id="rId9"/>
          </p:cNvPr>
          <p:cNvPicPr/>
          <p:nvPr/>
        </p:nvPicPr>
        <p:blipFill>
          <a:blip r:embed="rId10" cstate="print"/>
          <a:srcRect t="9677" r="16000" b="6912"/>
          <a:stretch>
            <a:fillRect/>
          </a:stretch>
        </p:blipFill>
        <p:spPr bwMode="auto">
          <a:xfrm>
            <a:off x="9513992" y="1684935"/>
            <a:ext cx="1961072" cy="1983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Bilde 12" descr="Akebrett"/>
          <p:cNvPicPr/>
          <p:nvPr/>
        </p:nvPicPr>
        <p:blipFill>
          <a:blip r:embed="rId11" cstate="print"/>
          <a:srcRect l="13527" t="29370" r="12209" b="8366"/>
          <a:stretch>
            <a:fillRect/>
          </a:stretch>
        </p:blipFill>
        <p:spPr bwMode="auto">
          <a:xfrm>
            <a:off x="3788956" y="2204553"/>
            <a:ext cx="2307044" cy="1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Unn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6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Pedagogisk virksomhet med formål om å ivareta barnas behov for:</a:t>
            </a:r>
          </a:p>
          <a:p>
            <a:pPr marL="0" indent="0">
              <a:buNone/>
            </a:pPr>
            <a:endParaRPr lang="nb-NO" b="1" i="1" dirty="0"/>
          </a:p>
          <a:p>
            <a:pPr marL="0" indent="0">
              <a:buNone/>
            </a:pPr>
            <a:endParaRPr lang="nb-NO" b="1" i="1" dirty="0"/>
          </a:p>
          <a:p>
            <a:pPr>
              <a:buFontTx/>
              <a:buChar char="-"/>
            </a:pPr>
            <a:r>
              <a:rPr lang="nb-NO" dirty="0"/>
              <a:t>Omsorg og lek</a:t>
            </a:r>
          </a:p>
          <a:p>
            <a:pPr>
              <a:buFontTx/>
              <a:buChar char="-"/>
            </a:pPr>
            <a:endParaRPr lang="nb-NO" dirty="0"/>
          </a:p>
          <a:p>
            <a:pPr>
              <a:buFontTx/>
              <a:buChar char="-"/>
            </a:pPr>
            <a:r>
              <a:rPr lang="nb-NO" dirty="0"/>
              <a:t>Fremme læring og danning som grunnlag for allsidig utvikling</a:t>
            </a:r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Barnehagen – en oppvekst- og læringsarena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7837F12-30DD-4ED5-9308-F0FC799BCF97}" type="datetime1">
              <a:rPr lang="nb-NO" smtClean="0">
                <a:solidFill>
                  <a:srgbClr val="003283"/>
                </a:solidFill>
              </a:rPr>
              <a:pPr/>
              <a:t>02.06.2020</a:t>
            </a:fld>
            <a:endParaRPr lang="nb-NO" dirty="0">
              <a:solidFill>
                <a:srgbClr val="003283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7513C0-5F9E-431D-A218-42A3D8B9E734}" type="slidenum">
              <a:rPr lang="nb-NO" smtClean="0">
                <a:solidFill>
                  <a:srgbClr val="003283"/>
                </a:solidFill>
              </a:rPr>
              <a:pPr/>
              <a:t>2</a:t>
            </a:fld>
            <a:endParaRPr lang="nb-NO" dirty="0">
              <a:solidFill>
                <a:srgbClr val="003283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082" y="2322376"/>
            <a:ext cx="237807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Ell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2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 descr="http://www.riktigeleker.no/filesystem/products/11450_00_05.jpg"/>
          <p:cNvPicPr>
            <a:picLocks noGrp="1"/>
          </p:cNvPicPr>
          <p:nvPr>
            <p:ph idx="1"/>
          </p:nvPr>
        </p:nvPicPr>
        <p:blipFill rotWithShape="1">
          <a:blip r:embed="rId5" cstate="print"/>
          <a:srcRect l="9759" r="10558"/>
          <a:stretch/>
        </p:blipFill>
        <p:spPr bwMode="auto">
          <a:xfrm>
            <a:off x="1504691" y="3509819"/>
            <a:ext cx="2245273" cy="1856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Sykler..</a:t>
            </a:r>
            <a:endParaRPr lang="nb-NO" dirty="0"/>
          </a:p>
        </p:txBody>
      </p:sp>
      <p:pic>
        <p:nvPicPr>
          <p:cNvPr id="5122" name="Picture 2" descr="http://s7d5.scene7.com/is/image/Specialized/46499?$Hero$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45575" y="3395195"/>
            <a:ext cx="3520177" cy="1863441"/>
          </a:xfrm>
          <a:prstGeom prst="rect">
            <a:avLst/>
          </a:prstGeom>
          <a:noFill/>
        </p:spPr>
      </p:pic>
      <p:pic>
        <p:nvPicPr>
          <p:cNvPr id="5124" name="Picture 4" descr="http://s7d5.scene7.com/is/image/Specialized/46500?$Hero$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15817" y="3186548"/>
            <a:ext cx="3400825" cy="2072088"/>
          </a:xfrm>
          <a:prstGeom prst="rect">
            <a:avLst/>
          </a:prstGeom>
          <a:noFill/>
        </p:spPr>
      </p:pic>
      <p:sp>
        <p:nvSpPr>
          <p:cNvPr id="7" name="Rektangel 6"/>
          <p:cNvSpPr/>
          <p:nvPr/>
        </p:nvSpPr>
        <p:spPr>
          <a:xfrm>
            <a:off x="6118789" y="4273076"/>
            <a:ext cx="5737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endParaRPr kumimoji="0" lang="nb-NO" altLang="nb-NO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Bilde 9" descr="Trehjulssykkel, rød">
            <a:hlinkClick r:id="rId8"/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28292" y="1043709"/>
            <a:ext cx="1983362" cy="189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271" y="969819"/>
            <a:ext cx="2569485" cy="198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Unn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0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71450" y="1556793"/>
            <a:ext cx="11685190" cy="4761749"/>
          </a:xfrm>
        </p:spPr>
        <p:txBody>
          <a:bodyPr>
            <a:normAutofit/>
          </a:bodyPr>
          <a:lstStyle/>
          <a:p>
            <a:pPr marL="457200" lvl="1" indent="0" eaLnBrk="1" hangingPunct="1">
              <a:buNone/>
            </a:pPr>
            <a:r>
              <a:rPr lang="nb-NO" sz="2400" b="1" dirty="0"/>
              <a:t> </a:t>
            </a:r>
            <a:r>
              <a:rPr lang="nb-NO" sz="2400" b="1" dirty="0" smtClean="0"/>
              <a:t>Mye kan tilpasses slik at uteplassen </a:t>
            </a:r>
          </a:p>
          <a:p>
            <a:pPr lvl="1" eaLnBrk="1" hangingPunct="1">
              <a:buNone/>
            </a:pPr>
            <a:r>
              <a:rPr lang="nb-NO" sz="2400" b="1" dirty="0" smtClean="0"/>
              <a:t> blir morsom og utfordrende for alle:</a:t>
            </a:r>
          </a:p>
          <a:p>
            <a:pPr lvl="1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nb-NO" sz="2400" dirty="0" smtClean="0"/>
              <a:t>Underlaget – muliggjøre bruk av rullestol, sparkesykkel </a:t>
            </a:r>
          </a:p>
          <a:p>
            <a:pPr lvl="1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nb-NO" sz="2400" dirty="0" smtClean="0"/>
              <a:t>Lekeapparatene - trenger de tilpassing? </a:t>
            </a:r>
          </a:p>
          <a:p>
            <a:pPr lvl="2">
              <a:lnSpc>
                <a:spcPct val="150000"/>
              </a:lnSpc>
              <a:buFont typeface="Arial" pitchFamily="34" charset="0"/>
              <a:buChar char="•"/>
            </a:pPr>
            <a:r>
              <a:rPr lang="nb-NO" sz="2200" dirty="0" smtClean="0"/>
              <a:t>Ekstratrinn eller håndtak?</a:t>
            </a:r>
          </a:p>
          <a:p>
            <a:pPr lvl="1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nb-NO" sz="2400" dirty="0" smtClean="0"/>
              <a:t>Utnytte terrenget i stedet for sklie man klatrer opp i</a:t>
            </a:r>
          </a:p>
          <a:p>
            <a:pPr lvl="1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nb-NO" sz="2400" dirty="0" smtClean="0"/>
              <a:t>Ulike typer husker</a:t>
            </a:r>
          </a:p>
          <a:p>
            <a:pPr marL="0" indent="0" eaLnBrk="1" hangingPunct="1">
              <a:buNone/>
            </a:pPr>
            <a:endParaRPr lang="nb-NO" sz="2400" i="1" dirty="0" smtClean="0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nb-NO" sz="2800" dirty="0" smtClean="0"/>
              <a:t> </a:t>
            </a:r>
            <a:br>
              <a:rPr lang="nb-NO" sz="2800" dirty="0" smtClean="0"/>
            </a:br>
            <a:r>
              <a:rPr lang="nb-NO" sz="4000" dirty="0" smtClean="0"/>
              <a:t>Uteplassen i barnehagen</a:t>
            </a:r>
            <a:r>
              <a:rPr lang="nb-NO" sz="3200" dirty="0" smtClean="0"/>
              <a:t/>
            </a:r>
            <a:br>
              <a:rPr lang="nb-NO" sz="3200" dirty="0" smtClean="0"/>
            </a:br>
            <a:endParaRPr lang="nb-NO" sz="3200" dirty="0" smtClean="0"/>
          </a:p>
        </p:txBody>
      </p:sp>
      <p:pic>
        <p:nvPicPr>
          <p:cNvPr id="24581" name="Picture 5" descr="O:\TRS\ATeam\Fagspesifikt\Ergoterapi\Hjemmebesøk, skolebesøk, bolig, bil tilpassning\Solstad barnehage, Stavern\3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48281" y="4393932"/>
            <a:ext cx="1724266" cy="1924610"/>
          </a:xfrm>
          <a:prstGeom prst="rect">
            <a:avLst/>
          </a:prstGeom>
          <a:noFill/>
        </p:spPr>
      </p:pic>
      <p:pic>
        <p:nvPicPr>
          <p:cNvPr id="1026" name="Picture 2" descr="O:\TRS\ATeam\Fagspesifikt\Ergoterapi\Hjemmebesøk, skolebesøk, bolig, bil tilpassning\Solstad barnehage, Stavern\3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32715" y="2717702"/>
            <a:ext cx="2421511" cy="1491276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715" y="931491"/>
            <a:ext cx="2547969" cy="156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Unn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4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809E8-6576-CD4C-956B-4AE3FEB1B954}" type="datetime3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2020.06.02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1469C-BD0C-4E46-BD86-DC5BD552B19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914400" y="123290"/>
            <a:ext cx="10363200" cy="832207"/>
          </a:xfrm>
        </p:spPr>
        <p:txBody>
          <a:bodyPr/>
          <a:lstStyle/>
          <a:p>
            <a:r>
              <a:rPr lang="nb-NO" dirty="0"/>
              <a:t>B</a:t>
            </a:r>
            <a:r>
              <a:rPr lang="nb-NO" dirty="0" smtClean="0"/>
              <a:t>eredskap ved brudd, gjelder spesielt ved OI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914400" y="1171255"/>
            <a:ext cx="10363200" cy="4880224"/>
          </a:xfrm>
        </p:spPr>
        <p:txBody>
          <a:bodyPr>
            <a:normAutofit/>
          </a:bodyPr>
          <a:lstStyle/>
          <a:p>
            <a:r>
              <a:rPr lang="nb-NO" dirty="0" smtClean="0"/>
              <a:t>Lag </a:t>
            </a:r>
            <a:r>
              <a:rPr lang="nb-NO" dirty="0"/>
              <a:t>en skriftlig handlingsplan i samarbeid med foreldrene</a:t>
            </a:r>
          </a:p>
          <a:p>
            <a:r>
              <a:rPr lang="nb-NO" dirty="0"/>
              <a:t>Viktig at flere </a:t>
            </a:r>
            <a:r>
              <a:rPr lang="nb-NO" dirty="0" smtClean="0"/>
              <a:t>i barnehagen er </a:t>
            </a:r>
            <a:r>
              <a:rPr lang="nb-NO" dirty="0"/>
              <a:t>godt kjent med planen</a:t>
            </a:r>
          </a:p>
          <a:p>
            <a:r>
              <a:rPr lang="nb-NO" dirty="0"/>
              <a:t>Personalet </a:t>
            </a:r>
            <a:r>
              <a:rPr lang="nb-NO" dirty="0" smtClean="0"/>
              <a:t>i barnehagen må </a:t>
            </a:r>
            <a:r>
              <a:rPr lang="nb-NO" dirty="0"/>
              <a:t>gjøres kjent med barnets reaksjon på smerte</a:t>
            </a:r>
          </a:p>
          <a:p>
            <a:r>
              <a:rPr lang="nb-NO" dirty="0"/>
              <a:t>Planen bør inneholde:</a:t>
            </a:r>
          </a:p>
          <a:p>
            <a:pPr lvl="1"/>
            <a:r>
              <a:rPr lang="nb-NO" sz="2400" dirty="0"/>
              <a:t> oversikt over tegnene på at brudd har oppstått</a:t>
            </a:r>
          </a:p>
          <a:p>
            <a:pPr lvl="1"/>
            <a:r>
              <a:rPr lang="nb-NO" sz="2400" dirty="0"/>
              <a:t> veiledning i akuttbehandling (inkludert smertelindring)</a:t>
            </a:r>
          </a:p>
          <a:p>
            <a:pPr lvl="1"/>
            <a:r>
              <a:rPr lang="nb-NO" sz="2400" dirty="0"/>
              <a:t> navn og telefonnummer til den/de som skal kontaktes. </a:t>
            </a:r>
            <a:endParaRPr lang="nb-NO" sz="2400" dirty="0" smtClean="0"/>
          </a:p>
          <a:p>
            <a:pPr marL="457200" lvl="1" indent="0">
              <a:buNone/>
            </a:pPr>
            <a:endParaRPr lang="nb-NO" sz="2400" dirty="0"/>
          </a:p>
          <a:p>
            <a:r>
              <a:rPr lang="nb-NO" dirty="0"/>
              <a:t>Lag en liten ”førstehjelpssekk for brudd” </a:t>
            </a:r>
            <a:r>
              <a:rPr lang="nb-NO" dirty="0" smtClean="0"/>
              <a:t>i samarbeid med foreldrene - som </a:t>
            </a:r>
            <a:r>
              <a:rPr lang="nb-NO" dirty="0"/>
              <a:t>kan være med på turer </a:t>
            </a:r>
            <a:r>
              <a:rPr lang="nb-NO" dirty="0" err="1" smtClean="0"/>
              <a:t>etc</a:t>
            </a:r>
            <a:r>
              <a:rPr lang="nb-NO" dirty="0" smtClean="0"/>
              <a:t> (støttebandasje, ispose og smertestillende)</a:t>
            </a:r>
            <a:endParaRPr lang="nb-NO" dirty="0"/>
          </a:p>
          <a:p>
            <a:endParaRPr lang="nb-NO" dirty="0"/>
          </a:p>
        </p:txBody>
      </p:sp>
      <p:pic>
        <p:nvPicPr>
          <p:cNvPr id="6" name="Unn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9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617220" y="1931670"/>
            <a:ext cx="10561320" cy="4137660"/>
          </a:xfrm>
        </p:spPr>
        <p:txBody>
          <a:bodyPr/>
          <a:lstStyle/>
          <a:p>
            <a:pPr lvl="1">
              <a:buFont typeface="Arial" pitchFamily="34" charset="0"/>
              <a:buChar char="•"/>
            </a:pPr>
            <a:r>
              <a:rPr lang="nb-NO" sz="2400" dirty="0" smtClean="0"/>
              <a:t>Forskjellene </a:t>
            </a:r>
            <a:r>
              <a:rPr lang="nb-NO" sz="2400" dirty="0"/>
              <a:t>i forhold til jevnaldrende øker fra </a:t>
            </a:r>
            <a:r>
              <a:rPr lang="nb-NO" sz="2400" dirty="0" smtClean="0"/>
              <a:t>ca. </a:t>
            </a:r>
            <a:r>
              <a:rPr lang="nb-NO" sz="2400" dirty="0"/>
              <a:t>3 års alder</a:t>
            </a:r>
          </a:p>
          <a:p>
            <a:pPr lvl="1">
              <a:buFont typeface="Arial" pitchFamily="34" charset="0"/>
              <a:buChar char="•"/>
            </a:pPr>
            <a:r>
              <a:rPr lang="nb-NO" sz="2400" dirty="0"/>
              <a:t>Behov for tilrettelegging må vurderes med jevne </a:t>
            </a:r>
            <a:r>
              <a:rPr lang="nb-NO" sz="2400" dirty="0" smtClean="0"/>
              <a:t>mellomrom:</a:t>
            </a:r>
            <a:endParaRPr lang="nb-NO" sz="2400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nb-NO" sz="2400" dirty="0" smtClean="0"/>
              <a:t>Sittestilling ved bord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nb-NO" sz="2400" dirty="0" smtClean="0"/>
              <a:t>Påkledning i garderoben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nb-NO" sz="2400" dirty="0" smtClean="0"/>
              <a:t>Toalettet og vasken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nb-NO" sz="2400" dirty="0" smtClean="0"/>
              <a:t>Utelekeplassen og lekeapparater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nb-NO" sz="2400" dirty="0" smtClean="0"/>
              <a:t>Deltakelse på turer, hvordan holde tritt</a:t>
            </a:r>
          </a:p>
          <a:p>
            <a:pPr marL="914400" lvl="2" indent="0">
              <a:buNone/>
            </a:pPr>
            <a:endParaRPr lang="nb-NO" sz="2400" dirty="0" smtClean="0"/>
          </a:p>
          <a:p>
            <a:pPr lvl="1">
              <a:buFont typeface="Arial" pitchFamily="34" charset="0"/>
              <a:buChar char="•"/>
            </a:pPr>
            <a:r>
              <a:rPr lang="nb-NO" sz="2400" dirty="0" smtClean="0"/>
              <a:t>Vurdere assistanse og assistentens rolle jevnlig  – hvor mye, når og hvordan</a:t>
            </a:r>
            <a:endParaRPr lang="nb-NO" sz="2400" dirty="0"/>
          </a:p>
          <a:p>
            <a:pPr marL="457200" lvl="1" indent="0" eaLnBrk="1" hangingPunct="1">
              <a:buNone/>
            </a:pPr>
            <a:endParaRPr lang="nb-NO" sz="2800" dirty="0" smtClean="0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788157"/>
            <a:ext cx="11521280" cy="972277"/>
          </a:xfrm>
        </p:spPr>
        <p:txBody>
          <a:bodyPr>
            <a:noAutofit/>
          </a:bodyPr>
          <a:lstStyle/>
          <a:p>
            <a:pPr eaLnBrk="1" hangingPunct="1"/>
            <a:r>
              <a:rPr lang="nb-NO" sz="3200" dirty="0" smtClean="0"/>
              <a:t>Etter hvert som barn blir større og vil være selvstendige </a:t>
            </a:r>
            <a:br>
              <a:rPr lang="nb-NO" sz="3200" dirty="0" smtClean="0"/>
            </a:br>
            <a:r>
              <a:rPr lang="nb-NO" sz="3200" dirty="0" smtClean="0"/>
              <a:t>- kan det bli behov for nye behov for tilrettelegging </a:t>
            </a:r>
          </a:p>
        </p:txBody>
      </p:sp>
      <p:pic>
        <p:nvPicPr>
          <p:cNvPr id="2" name="Unn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7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smtClean="0"/>
              <a:t>                             </a:t>
            </a:r>
            <a:endParaRPr lang="nb-NO" dirty="0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Kanskje behov for ekstra hvile?</a:t>
            </a:r>
          </a:p>
        </p:txBody>
      </p:sp>
      <p:sp>
        <p:nvSpPr>
          <p:cNvPr id="27652" name="Plassholder for lysbildenummer 4"/>
          <p:cNvSpPr>
            <a:spLocks noGrp="1"/>
          </p:cNvSpPr>
          <p:nvPr>
            <p:ph type="sldNum" sz="quarter" idx="4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8EF49-46EA-4699-B16D-48920E9CE096}" type="slidenum"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653" name="Picture 4" descr="Sover i hyl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01173" y="1556792"/>
            <a:ext cx="7034227" cy="456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Unn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4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b-NO" sz="2800" dirty="0" smtClean="0"/>
              <a:t>Kommunens ergoterapeut og/eller fysioterapeut er viktig samarbeidspartnere for vurdering av tilpasning av barnehagens lokaler og utprøving av hjelpemidler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nb-NO" sz="2800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b-NO" sz="2800" dirty="0" smtClean="0"/>
              <a:t>Ortopediske verksteder er viktige samarbeidspartnere for tilpasning av grep på utstyr og skinner/</a:t>
            </a:r>
            <a:r>
              <a:rPr lang="nb-NO" sz="2800" dirty="0" err="1" smtClean="0"/>
              <a:t>ortoser</a:t>
            </a:r>
            <a:endParaRPr lang="nb-NO" sz="2800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nb-NO" sz="2800" dirty="0" smtClean="0"/>
          </a:p>
          <a:p>
            <a:pPr>
              <a:defRPr/>
            </a:pPr>
            <a:endParaRPr lang="nb-NO" dirty="0"/>
          </a:p>
        </p:txBody>
      </p:sp>
      <p:sp>
        <p:nvSpPr>
          <p:cNvPr id="34818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z="3600" smtClean="0"/>
              <a:t>Samarbeidspartnere</a:t>
            </a:r>
          </a:p>
        </p:txBody>
      </p:sp>
      <p:pic>
        <p:nvPicPr>
          <p:cNvPr id="2" name="Unn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7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sikt.sykehuspartner.no\data\SUNHF\SDS\Brukere\U\UNNIS\My Pictures\barn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6817639" y="3499203"/>
            <a:ext cx="3299127" cy="2565755"/>
          </a:xfrm>
          <a:prstGeom prst="rect">
            <a:avLst/>
          </a:prstGeom>
          <a:noFill/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Barna deres er mest vanlige barn</a:t>
            </a:r>
            <a:endParaRPr lang="nb-NO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11048" y="3499203"/>
            <a:ext cx="3640857" cy="250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ktangel 3"/>
          <p:cNvSpPr/>
          <p:nvPr/>
        </p:nvSpPr>
        <p:spPr>
          <a:xfrm>
            <a:off x="1287568" y="1580973"/>
            <a:ext cx="854579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” 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Jeg er meg.  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Ikke en diagnose, 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ikke et problem.  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Men et barn – </a:t>
            </a:r>
            <a:r>
              <a:rPr kumimoji="0" lang="nb-NO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med 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tanker, kropp og følelser”</a:t>
            </a:r>
          </a:p>
        </p:txBody>
      </p:sp>
      <p:pic>
        <p:nvPicPr>
          <p:cNvPr id="5" name="Unn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1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Char char="§"/>
            </a:pPr>
            <a:endParaRPr lang="nb-NO" dirty="0" smtClean="0"/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endParaRPr lang="nb-NO" dirty="0" smtClean="0"/>
          </a:p>
          <a:p>
            <a:pPr>
              <a:lnSpc>
                <a:spcPct val="80000"/>
              </a:lnSpc>
            </a:pPr>
            <a:r>
              <a:rPr lang="nb-NO" sz="2400" dirty="0" smtClean="0"/>
              <a:t>Lekeplassen for alle; </a:t>
            </a:r>
            <a:r>
              <a:rPr lang="nb-NO" sz="2400" dirty="0" err="1" smtClean="0"/>
              <a:t>DELTA-senteret</a:t>
            </a:r>
            <a:r>
              <a:rPr lang="nb-NO" sz="2400" dirty="0" smtClean="0"/>
              <a:t> 1999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nb-NO" sz="2400" dirty="0" smtClean="0"/>
              <a:t>	</a:t>
            </a:r>
            <a:r>
              <a:rPr lang="nb-NO" sz="2400" dirty="0">
                <a:hlinkClick r:id="rId5"/>
              </a:rPr>
              <a:t>https://</a:t>
            </a:r>
            <a:r>
              <a:rPr lang="nb-NO" sz="2400" dirty="0" smtClean="0">
                <a:hlinkClick r:id="rId5"/>
              </a:rPr>
              <a:t>www.bufdir.no/global/Lekeplassen_for_alle_2004.pdf</a:t>
            </a:r>
            <a:r>
              <a:rPr lang="nb-NO" sz="2400" dirty="0" smtClean="0"/>
              <a:t> </a:t>
            </a:r>
          </a:p>
          <a:p>
            <a:pPr>
              <a:lnSpc>
                <a:spcPct val="80000"/>
              </a:lnSpc>
            </a:pPr>
            <a:endParaRPr lang="nb-NO" sz="2400" dirty="0" smtClean="0"/>
          </a:p>
          <a:p>
            <a:pPr>
              <a:lnSpc>
                <a:spcPct val="80000"/>
              </a:lnSpc>
            </a:pPr>
            <a:r>
              <a:rPr lang="nb-NO" sz="2400" dirty="0" smtClean="0"/>
              <a:t>Deltasenteret ligger under </a:t>
            </a:r>
            <a:r>
              <a:rPr lang="nb-NO" sz="2400" dirty="0" err="1" smtClean="0"/>
              <a:t>Buf</a:t>
            </a:r>
            <a:r>
              <a:rPr lang="nb-NO" sz="2400" b="0" dirty="0" err="1" smtClean="0"/>
              <a:t>dir</a:t>
            </a:r>
            <a:endParaRPr lang="nb-NO" sz="2400" b="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nb-NO" b="0" dirty="0" smtClean="0">
              <a:latin typeface="Comic Sans MS" pitchFamily="66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endParaRPr lang="nb-NO" b="0" dirty="0" smtClean="0">
              <a:latin typeface="Comic Sans MS" pitchFamily="66" charset="0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4800" dirty="0" smtClean="0"/>
              <a:t>Om tilrettelagt lekeplass</a:t>
            </a:r>
          </a:p>
        </p:txBody>
      </p:sp>
      <p:sp>
        <p:nvSpPr>
          <p:cNvPr id="25606" name="Plassholder for lysbildenumm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605" name="Picture 6" descr="MC900389222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30321" y="3357564"/>
            <a:ext cx="2827224" cy="250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Unn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8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358363" y="1397480"/>
            <a:ext cx="11833636" cy="5089585"/>
          </a:xfrm>
        </p:spPr>
        <p:txBody>
          <a:bodyPr>
            <a:noAutofit/>
          </a:bodyPr>
          <a:lstStyle/>
          <a:p>
            <a:pPr eaLnBrk="1" hangingPunct="1"/>
            <a:r>
              <a:rPr lang="nb-NO" altLang="nb-NO" sz="2400" b="1" dirty="0" smtClean="0"/>
              <a:t>Folketrygdloven § 10.5-7</a:t>
            </a:r>
          </a:p>
          <a:p>
            <a:pPr marL="457200" lvl="1" indent="0" eaLnBrk="1" hangingPunct="1">
              <a:buNone/>
            </a:pPr>
            <a:r>
              <a:rPr lang="nb-NO" altLang="nb-NO" sz="2400" dirty="0" smtClean="0"/>
              <a:t>”Hjelpemidler til bedring av funksjonsevnen i dagliglivet” (</a:t>
            </a:r>
            <a:r>
              <a:rPr lang="nb-NO" altLang="nb-NO" sz="2400" dirty="0" err="1" smtClean="0"/>
              <a:t>inkl</a:t>
            </a:r>
            <a:r>
              <a:rPr lang="nb-NO" altLang="nb-NO" sz="2400" dirty="0" smtClean="0"/>
              <a:t> i barnehage og skole). Nødvendige og hensiktsmessige.</a:t>
            </a:r>
          </a:p>
          <a:p>
            <a:pPr marL="457200" lvl="1" indent="0" eaLnBrk="1" hangingPunct="1">
              <a:buNone/>
            </a:pPr>
            <a:r>
              <a:rPr lang="nb-NO" altLang="nb-NO" sz="2400" dirty="0" smtClean="0"/>
              <a:t>”Hjelpemidler til trening, stimulering og aktivisering” (fritidshjelpemidler)</a:t>
            </a:r>
          </a:p>
          <a:p>
            <a:pPr marL="457200" lvl="1" indent="0" eaLnBrk="1" hangingPunct="1">
              <a:buNone/>
            </a:pPr>
            <a:r>
              <a:rPr lang="nb-NO" altLang="nb-NO" sz="2400" dirty="0" smtClean="0"/>
              <a:t>”Ortopediske hjelpemidler”</a:t>
            </a:r>
          </a:p>
          <a:p>
            <a:pPr lvl="1" eaLnBrk="1" hangingPunct="1">
              <a:buFont typeface="Arial" pitchFamily="34" charset="0"/>
              <a:buChar char="•"/>
            </a:pPr>
            <a:endParaRPr lang="nb-NO" altLang="nb-NO" sz="2400" dirty="0" smtClean="0"/>
          </a:p>
          <a:p>
            <a:pPr eaLnBrk="1" hangingPunct="1"/>
            <a:r>
              <a:rPr lang="nb-NO" altLang="nb-NO" sz="2400" dirty="0" smtClean="0"/>
              <a:t>Hjelpemidler søkes og lånes ut fra fylkets Hjelpemiddelsentral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nb-NO" altLang="nb-NO" sz="2400" dirty="0" smtClean="0"/>
              <a:t>Individuelle hjelpemidler til bruk i barnehagen kan tas med ved overgang til skolen</a:t>
            </a:r>
          </a:p>
          <a:p>
            <a:pPr eaLnBrk="1" hangingPunct="1">
              <a:lnSpc>
                <a:spcPct val="90000"/>
              </a:lnSpc>
            </a:pPr>
            <a:r>
              <a:rPr lang="nb-NO" altLang="nb-NO" sz="2400" dirty="0" smtClean="0"/>
              <a:t>Fastmontert utstyr og pedagogisk utstyr må finansieres over barnehagens  budsjett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577970"/>
            <a:ext cx="11521280" cy="834806"/>
          </a:xfrm>
        </p:spPr>
        <p:txBody>
          <a:bodyPr>
            <a:normAutofit/>
          </a:bodyPr>
          <a:lstStyle/>
          <a:p>
            <a:pPr eaLnBrk="1" hangingPunct="1"/>
            <a:r>
              <a:rPr lang="nb-NO" altLang="nb-NO" sz="4400" dirty="0" smtClean="0"/>
              <a:t>Lovverk om hjelpemidler</a:t>
            </a:r>
          </a:p>
        </p:txBody>
      </p:sp>
      <p:pic>
        <p:nvPicPr>
          <p:cNvPr id="2" name="Unn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2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tel 1"/>
          <p:cNvSpPr>
            <a:spLocks noGrp="1"/>
          </p:cNvSpPr>
          <p:nvPr>
            <p:ph type="title"/>
          </p:nvPr>
        </p:nvSpPr>
        <p:spPr>
          <a:xfrm>
            <a:off x="901700" y="239713"/>
            <a:ext cx="10727267" cy="828799"/>
          </a:xfrm>
        </p:spPr>
        <p:txBody>
          <a:bodyPr>
            <a:normAutofit/>
          </a:bodyPr>
          <a:lstStyle/>
          <a:p>
            <a:r>
              <a:rPr lang="nb-NO" altLang="nb-NO" sz="3600" dirty="0" smtClean="0"/>
              <a:t>Noen aktuelle nettsider – se ellers Sunnaas.no/</a:t>
            </a:r>
            <a:r>
              <a:rPr lang="nb-NO" altLang="nb-NO" sz="3600" dirty="0" err="1" smtClean="0"/>
              <a:t>trs</a:t>
            </a:r>
            <a:endParaRPr lang="nb-NO" altLang="nb-NO" sz="3600" dirty="0" smtClean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599" y="1068513"/>
            <a:ext cx="11359793" cy="5342562"/>
          </a:xfrm>
        </p:spPr>
        <p:txBody>
          <a:bodyPr>
            <a:normAutofit fontScale="77500" lnSpcReduction="20000"/>
          </a:bodyPr>
          <a:lstStyle/>
          <a:p>
            <a:pPr marL="457200" lvl="1" indent="0">
              <a:buNone/>
              <a:defRPr/>
            </a:pPr>
            <a:r>
              <a:rPr lang="nb-NO" sz="2600" dirty="0" smtClean="0">
                <a:hlinkClick r:id="rId5"/>
              </a:rPr>
              <a:t>www.kortvokste.no/</a:t>
            </a:r>
            <a:r>
              <a:rPr lang="nb-NO" sz="2600" dirty="0"/>
              <a:t> </a:t>
            </a:r>
            <a:r>
              <a:rPr lang="nb-NO" sz="2600" dirty="0" smtClean="0"/>
              <a:t> (</a:t>
            </a:r>
            <a:r>
              <a:rPr lang="nb-NO" sz="2600" dirty="0"/>
              <a:t>Norsk interesseforening for kortvokste)</a:t>
            </a:r>
            <a:endParaRPr lang="nb-NO" sz="2600" dirty="0" smtClean="0"/>
          </a:p>
          <a:p>
            <a:pPr marL="457200" lvl="1" indent="0">
              <a:buNone/>
              <a:defRPr/>
            </a:pPr>
            <a:r>
              <a:rPr lang="nb-NO" sz="2600" dirty="0" smtClean="0">
                <a:hlinkClick r:id="rId6"/>
              </a:rPr>
              <a:t>http</a:t>
            </a:r>
            <a:r>
              <a:rPr lang="nb-NO" sz="2600" dirty="0">
                <a:hlinkClick r:id="rId6"/>
              </a:rPr>
              <a:t>://www.nfoi.no</a:t>
            </a:r>
            <a:r>
              <a:rPr lang="nb-NO" sz="2600" dirty="0" smtClean="0">
                <a:hlinkClick r:id="rId6"/>
              </a:rPr>
              <a:t>/</a:t>
            </a:r>
            <a:r>
              <a:rPr lang="nb-NO" sz="2600" dirty="0" smtClean="0"/>
              <a:t>   (Norsk forening for </a:t>
            </a:r>
            <a:r>
              <a:rPr lang="nb-NO" sz="2600" dirty="0" err="1" smtClean="0"/>
              <a:t>Osteogenesis</a:t>
            </a:r>
            <a:r>
              <a:rPr lang="nb-NO" sz="2600" dirty="0" smtClean="0"/>
              <a:t> </a:t>
            </a:r>
            <a:r>
              <a:rPr lang="nb-NO" sz="2600" dirty="0" err="1" smtClean="0"/>
              <a:t>Imperfecta</a:t>
            </a:r>
            <a:r>
              <a:rPr lang="nb-NO" sz="2600" dirty="0" smtClean="0"/>
              <a:t>)</a:t>
            </a:r>
          </a:p>
          <a:p>
            <a:pPr marL="457200" lvl="1" indent="0">
              <a:buNone/>
              <a:defRPr/>
            </a:pPr>
            <a:r>
              <a:rPr lang="nb-NO" sz="2600" dirty="0" smtClean="0">
                <a:hlinkClick r:id="rId7"/>
              </a:rPr>
              <a:t>www.amc-foreningen.no</a:t>
            </a:r>
            <a:r>
              <a:rPr lang="nb-NO" sz="2600" dirty="0" smtClean="0"/>
              <a:t>  (</a:t>
            </a:r>
            <a:r>
              <a:rPr lang="nb-NO" sz="2600" dirty="0"/>
              <a:t>N</a:t>
            </a:r>
            <a:r>
              <a:rPr lang="nb-NO" sz="2600" dirty="0" smtClean="0"/>
              <a:t>orsk AMC-forening)</a:t>
            </a:r>
          </a:p>
          <a:p>
            <a:pPr marL="457200" lvl="1" indent="0">
              <a:buNone/>
              <a:defRPr/>
            </a:pPr>
            <a:endParaRPr lang="nb-NO" sz="2600" dirty="0" smtClean="0"/>
          </a:p>
          <a:p>
            <a:pPr>
              <a:defRPr/>
            </a:pPr>
            <a:r>
              <a:rPr lang="nb-NO" sz="2600" dirty="0" smtClean="0"/>
              <a:t>Rettigheter, familier med barn med funksjonsnedsettelser</a:t>
            </a:r>
          </a:p>
          <a:p>
            <a:pPr marL="457200" lvl="1" indent="0">
              <a:buNone/>
              <a:defRPr/>
            </a:pPr>
            <a:r>
              <a:rPr lang="nb-NO" sz="2600" dirty="0" smtClean="0">
                <a:hlinkClick r:id="rId8"/>
              </a:rPr>
              <a:t>www.familienettet.no/A-ha-barn-med-funksjonsvansker/</a:t>
            </a:r>
            <a:endParaRPr lang="nb-NO" sz="2600" dirty="0" smtClean="0"/>
          </a:p>
          <a:p>
            <a:pPr>
              <a:defRPr/>
            </a:pPr>
            <a:endParaRPr lang="nb-NO" sz="2600" dirty="0" smtClean="0"/>
          </a:p>
          <a:p>
            <a:pPr>
              <a:defRPr/>
            </a:pPr>
            <a:r>
              <a:rPr lang="nb-NO" sz="2600" dirty="0" smtClean="0"/>
              <a:t>Hjelpemiddelfirmaer, småhjelpemidler</a:t>
            </a:r>
          </a:p>
          <a:p>
            <a:pPr marL="0" indent="0">
              <a:buNone/>
              <a:defRPr/>
            </a:pPr>
            <a:r>
              <a:rPr lang="nb-NO" sz="2600" dirty="0"/>
              <a:t>	</a:t>
            </a:r>
            <a:r>
              <a:rPr lang="nb-NO" sz="2600" dirty="0" smtClean="0">
                <a:hlinkClick r:id="rId9"/>
              </a:rPr>
              <a:t>www.aqueduck.com/products/handle-extender</a:t>
            </a:r>
            <a:r>
              <a:rPr lang="nb-NO" sz="2600" dirty="0"/>
              <a:t> </a:t>
            </a:r>
            <a:r>
              <a:rPr lang="nb-NO" sz="2600" dirty="0" smtClean="0"/>
              <a:t>(til </a:t>
            </a:r>
            <a:r>
              <a:rPr lang="nb-NO" sz="2600" dirty="0"/>
              <a:t>kraner)</a:t>
            </a:r>
          </a:p>
          <a:p>
            <a:pPr marL="457200" lvl="1" indent="0">
              <a:buNone/>
              <a:defRPr/>
            </a:pPr>
            <a:r>
              <a:rPr lang="nb-NO" sz="2600" dirty="0" smtClean="0">
                <a:hlinkClick r:id="rId10"/>
              </a:rPr>
              <a:t>www.amajo.no</a:t>
            </a:r>
            <a:r>
              <a:rPr lang="nb-NO" sz="2600" dirty="0" smtClean="0"/>
              <a:t> (</a:t>
            </a:r>
            <a:r>
              <a:rPr lang="nb-NO" sz="2600" dirty="0" err="1" smtClean="0"/>
              <a:t>Lilltoa</a:t>
            </a:r>
            <a:r>
              <a:rPr lang="nb-NO" sz="2600" dirty="0" smtClean="0"/>
              <a:t>, </a:t>
            </a:r>
            <a:r>
              <a:rPr lang="nb-NO" sz="2600" dirty="0" err="1" smtClean="0"/>
              <a:t>toaletttrinn</a:t>
            </a:r>
            <a:r>
              <a:rPr lang="nb-NO" sz="2600" dirty="0" smtClean="0"/>
              <a:t>)</a:t>
            </a:r>
          </a:p>
          <a:p>
            <a:pPr marL="457200" lvl="1" indent="0">
              <a:buNone/>
              <a:defRPr/>
            </a:pPr>
            <a:r>
              <a:rPr lang="nb-NO" sz="2600" dirty="0">
                <a:hlinkClick r:id="rId11"/>
              </a:rPr>
              <a:t>http://</a:t>
            </a:r>
            <a:r>
              <a:rPr lang="nb-NO" sz="2600" dirty="0" smtClean="0">
                <a:hlinkClick r:id="rId11"/>
              </a:rPr>
              <a:t>www.hepro.no</a:t>
            </a:r>
            <a:r>
              <a:rPr lang="nb-NO" sz="2600" dirty="0" smtClean="0"/>
              <a:t> (</a:t>
            </a:r>
            <a:r>
              <a:rPr lang="nb-NO" sz="2600" dirty="0" err="1" smtClean="0"/>
              <a:t>Svan</a:t>
            </a:r>
            <a:r>
              <a:rPr lang="nb-NO" sz="2600" dirty="0" smtClean="0"/>
              <a:t> </a:t>
            </a:r>
            <a:r>
              <a:rPr lang="nb-NO" sz="2600" dirty="0" err="1" smtClean="0"/>
              <a:t>balans</a:t>
            </a:r>
            <a:r>
              <a:rPr lang="nb-NO" sz="2600" dirty="0" smtClean="0"/>
              <a:t>, </a:t>
            </a:r>
            <a:r>
              <a:rPr lang="nb-NO" sz="2600" dirty="0" err="1" smtClean="0"/>
              <a:t>toaletttrinn</a:t>
            </a:r>
            <a:r>
              <a:rPr lang="nb-NO" sz="2600" dirty="0" smtClean="0"/>
              <a:t>)</a:t>
            </a:r>
          </a:p>
          <a:p>
            <a:pPr marL="457200" lvl="1" indent="0">
              <a:buNone/>
              <a:defRPr/>
            </a:pPr>
            <a:r>
              <a:rPr lang="nb-NO" sz="2600" dirty="0" smtClean="0">
                <a:hlinkClick r:id="rId12"/>
              </a:rPr>
              <a:t>www.funksjonsutstyr.no/aquaclean-toaletter</a:t>
            </a:r>
            <a:r>
              <a:rPr lang="nb-NO" sz="2600" dirty="0" smtClean="0"/>
              <a:t>  (Spyl-føn toalett)</a:t>
            </a:r>
          </a:p>
          <a:p>
            <a:pPr marL="457200" lvl="1" indent="0">
              <a:buNone/>
              <a:defRPr/>
            </a:pPr>
            <a:r>
              <a:rPr lang="nb-NO" sz="2600" dirty="0">
                <a:hlinkClick r:id="rId13"/>
              </a:rPr>
              <a:t>https://</a:t>
            </a:r>
            <a:r>
              <a:rPr lang="nb-NO" sz="2600" dirty="0" smtClean="0">
                <a:hlinkClick r:id="rId13"/>
              </a:rPr>
              <a:t>www.geberit-aquaclean.no</a:t>
            </a:r>
            <a:r>
              <a:rPr lang="nb-NO" sz="2600" dirty="0" smtClean="0"/>
              <a:t> (Spyl-føn toalett)</a:t>
            </a:r>
          </a:p>
          <a:p>
            <a:pPr marL="457200" lvl="1" indent="0">
              <a:buNone/>
              <a:defRPr/>
            </a:pPr>
            <a:endParaRPr lang="nb-NO" sz="2600" dirty="0" smtClean="0"/>
          </a:p>
          <a:p>
            <a:pPr>
              <a:defRPr/>
            </a:pPr>
            <a:r>
              <a:rPr lang="nb-NO" sz="2600" dirty="0" smtClean="0"/>
              <a:t>NAV</a:t>
            </a:r>
          </a:p>
          <a:p>
            <a:pPr marL="0" indent="0">
              <a:buNone/>
              <a:defRPr/>
            </a:pPr>
            <a:r>
              <a:rPr lang="nb-NO" altLang="nb-NO" sz="2600" dirty="0" smtClean="0">
                <a:hlinkClick r:id="rId14"/>
              </a:rPr>
              <a:t>www.hjelpemiddeldatabasen.no/</a:t>
            </a:r>
            <a:r>
              <a:rPr lang="nb-NO" altLang="nb-NO" sz="2600" dirty="0" smtClean="0"/>
              <a:t>  </a:t>
            </a:r>
            <a:r>
              <a:rPr lang="nb-NO" sz="2600" dirty="0" smtClean="0">
                <a:hlinkClick r:id="rId15"/>
              </a:rPr>
              <a:t>https://www.nav.no/no/Person/Hjelpemidler/Hva+har+du+vansker+med</a:t>
            </a:r>
            <a:endParaRPr lang="nb-NO" sz="2600" dirty="0" smtClean="0"/>
          </a:p>
          <a:p>
            <a:pPr>
              <a:defRPr/>
            </a:pPr>
            <a:endParaRPr lang="nb-NO" dirty="0"/>
          </a:p>
          <a:p>
            <a:pPr>
              <a:defRPr/>
            </a:pPr>
            <a:endParaRPr lang="nb-NO" dirty="0"/>
          </a:p>
        </p:txBody>
      </p:sp>
      <p:pic>
        <p:nvPicPr>
          <p:cNvPr id="2" name="Unn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1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Å skape rom for:</a:t>
            </a:r>
          </a:p>
          <a:p>
            <a:pPr>
              <a:buFontTx/>
              <a:buChar char="-"/>
            </a:pPr>
            <a:r>
              <a:rPr lang="nb-NO" dirty="0"/>
              <a:t>Barns skaperglede, undring og </a:t>
            </a:r>
          </a:p>
          <a:p>
            <a:pPr marL="0" indent="0">
              <a:buNone/>
            </a:pPr>
            <a:r>
              <a:rPr lang="nb-NO" dirty="0"/>
              <a:t>     utforskertrang</a:t>
            </a:r>
          </a:p>
          <a:p>
            <a:pPr marL="0" indent="0">
              <a:buNone/>
            </a:pPr>
            <a:endParaRPr lang="nb-NO" dirty="0"/>
          </a:p>
          <a:p>
            <a:pPr>
              <a:buFontTx/>
              <a:buChar char="-"/>
            </a:pPr>
            <a:r>
              <a:rPr lang="nb-NO" dirty="0"/>
              <a:t>Å utvikle grunnleggende kunnskaper og ferdigheter</a:t>
            </a:r>
          </a:p>
          <a:p>
            <a:pPr marL="0" indent="0">
              <a:buNone/>
            </a:pPr>
            <a:endParaRPr lang="nb-NO" dirty="0"/>
          </a:p>
          <a:p>
            <a:pPr>
              <a:buFontTx/>
              <a:buChar char="-"/>
            </a:pPr>
            <a:r>
              <a:rPr lang="nb-NO" dirty="0"/>
              <a:t>Barns medvirkning tilpasset alder og forutsetninger</a:t>
            </a:r>
          </a:p>
          <a:p>
            <a:pPr marL="0" indent="0">
              <a:buNone/>
            </a:pPr>
            <a:endParaRPr lang="nb-NO" dirty="0"/>
          </a:p>
          <a:p>
            <a:pPr>
              <a:buFontTx/>
              <a:buChar char="-"/>
            </a:pPr>
            <a:r>
              <a:rPr lang="nb-NO" dirty="0"/>
              <a:t>Forskjellighet</a:t>
            </a:r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Et inkluderende fellesskap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7837F12-30DD-4ED5-9308-F0FC799BCF97}" type="datetime1">
              <a:rPr lang="nb-NO" smtClean="0">
                <a:solidFill>
                  <a:srgbClr val="003283"/>
                </a:solidFill>
              </a:rPr>
              <a:pPr/>
              <a:t>02.06.2020</a:t>
            </a:fld>
            <a:endParaRPr lang="nb-NO" dirty="0">
              <a:solidFill>
                <a:srgbClr val="003283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7513C0-5F9E-431D-A218-42A3D8B9E734}" type="slidenum">
              <a:rPr lang="nb-NO" smtClean="0">
                <a:solidFill>
                  <a:srgbClr val="003283"/>
                </a:solidFill>
              </a:rPr>
              <a:pPr/>
              <a:t>3</a:t>
            </a:fld>
            <a:endParaRPr lang="nb-NO" dirty="0">
              <a:solidFill>
                <a:srgbClr val="003283"/>
              </a:solidFill>
            </a:endParaRPr>
          </a:p>
        </p:txBody>
      </p:sp>
      <p:pic>
        <p:nvPicPr>
          <p:cNvPr id="6" name="Picture 4" descr="http://www.webster.edu/images/globalmarketingcommunications/diversity-tree-201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510" y="901040"/>
            <a:ext cx="3374738" cy="339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729" y="5332416"/>
            <a:ext cx="4976903" cy="1138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Ell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5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Referanser: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Lov om barnehager (barnehageloven) (Lovdata) </a:t>
            </a:r>
            <a:r>
              <a:rPr lang="nb-NO" dirty="0">
                <a:hlinkClick r:id="rId5"/>
              </a:rPr>
              <a:t>https://lovdata.no/dokument/NL/lov/2005-06-17-64</a:t>
            </a: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Rammeplan for barnehagens innhold og oppgaver (Utdanningsdirektoratet, 2017) </a:t>
            </a:r>
          </a:p>
          <a:p>
            <a:pPr marL="0" indent="0">
              <a:buNone/>
            </a:pPr>
            <a:r>
              <a:rPr lang="nb-NO" dirty="0">
                <a:hlinkClick r:id="rId6"/>
              </a:rPr>
              <a:t>https://www.udir.no/laring-og-trivsel/rammeplan/</a:t>
            </a: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Temahefte om barn med nedsatt funksjonsevne i barnehagen (Kunnskapsdepartementet) </a:t>
            </a:r>
            <a:r>
              <a:rPr lang="nb-NO" dirty="0">
                <a:hlinkClick r:id="rId7"/>
              </a:rPr>
              <a:t>https://www.regjeringen.no/globalassets/upload/kd/vedlegg/barnehager/temahefte/om_barn_med_nedsatt_funksjonsevne_i_barnehagen.pdf</a:t>
            </a:r>
            <a:endParaRPr lang="nb-NO" dirty="0"/>
          </a:p>
          <a:p>
            <a:endParaRPr lang="nb-NO" dirty="0"/>
          </a:p>
        </p:txBody>
      </p:sp>
      <p:pic>
        <p:nvPicPr>
          <p:cNvPr id="4" name="Unn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0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35360" y="1412777"/>
            <a:ext cx="11521280" cy="4713390"/>
          </a:xfrm>
        </p:spPr>
        <p:txBody>
          <a:bodyPr>
            <a:normAutofit/>
          </a:bodyPr>
          <a:lstStyle/>
          <a:p>
            <a:r>
              <a:rPr lang="nb-NO" sz="2800" dirty="0" smtClean="0"/>
              <a:t>Fint at dere har gått igjennom alle sidene i denne presentasjonen!</a:t>
            </a:r>
          </a:p>
          <a:p>
            <a:r>
              <a:rPr lang="nb-NO" sz="2800" dirty="0" smtClean="0"/>
              <a:t>Noter gjerne spørsmål, tanker, ideer  - og ta de med til vi skal snakke sammen på kurset.</a:t>
            </a:r>
          </a:p>
          <a:p>
            <a:r>
              <a:rPr lang="nb-NO" sz="2800" dirty="0" smtClean="0"/>
              <a:t>Også fint om dere har erfaringer dere vil dele.</a:t>
            </a:r>
          </a:p>
          <a:p>
            <a:pPr marL="0" indent="0">
              <a:buNone/>
            </a:pPr>
            <a:r>
              <a:rPr lang="nb-NO" sz="4000" dirty="0" smtClean="0"/>
              <a:t>							</a:t>
            </a:r>
          </a:p>
          <a:p>
            <a:pPr marL="0" indent="0">
              <a:buNone/>
            </a:pPr>
            <a:r>
              <a:rPr lang="nb-NO" sz="4000" dirty="0"/>
              <a:t>	</a:t>
            </a:r>
            <a:r>
              <a:rPr lang="nb-NO" sz="4000" dirty="0" smtClean="0"/>
              <a:t>						Vi </a:t>
            </a:r>
            <a:r>
              <a:rPr lang="nb-NO" sz="4000" dirty="0"/>
              <a:t>ses på </a:t>
            </a:r>
            <a:r>
              <a:rPr lang="nb-NO" sz="4000" dirty="0" smtClean="0"/>
              <a:t>kurset </a:t>
            </a:r>
            <a:r>
              <a:rPr lang="nb-NO" sz="4000" dirty="0" smtClean="0">
                <a:sym typeface="Wingdings" panose="05000000000000000000" pitchFamily="2" charset="2"/>
              </a:rPr>
              <a:t></a:t>
            </a:r>
            <a:endParaRPr lang="nb-NO" sz="4000" dirty="0"/>
          </a:p>
        </p:txBody>
      </p:sp>
      <p:pic>
        <p:nvPicPr>
          <p:cNvPr id="2" name="Unn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1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700390" y="1930485"/>
            <a:ext cx="11521280" cy="4569373"/>
          </a:xfrm>
        </p:spPr>
        <p:txBody>
          <a:bodyPr/>
          <a:lstStyle/>
          <a:p>
            <a:r>
              <a:rPr lang="nb-NO" dirty="0"/>
              <a:t>Kommunikasjon, språk og tekst</a:t>
            </a:r>
          </a:p>
          <a:p>
            <a:r>
              <a:rPr lang="nb-NO" dirty="0"/>
              <a:t>Kropp, bevegelse, mat og helse</a:t>
            </a:r>
          </a:p>
          <a:p>
            <a:r>
              <a:rPr lang="nb-NO" dirty="0"/>
              <a:t>Kunst, kultur og kreativitet</a:t>
            </a:r>
          </a:p>
          <a:p>
            <a:r>
              <a:rPr lang="nb-NO" dirty="0"/>
              <a:t>Natur, miljø og teknologi</a:t>
            </a:r>
          </a:p>
          <a:p>
            <a:r>
              <a:rPr lang="nb-NO" dirty="0"/>
              <a:t>Antall, rom og form</a:t>
            </a:r>
          </a:p>
          <a:p>
            <a:r>
              <a:rPr lang="nb-NO" dirty="0"/>
              <a:t>Etikk, religion og filosofi</a:t>
            </a:r>
          </a:p>
          <a:p>
            <a:r>
              <a:rPr lang="nb-NO" dirty="0"/>
              <a:t>Nærmiljø og samfunn</a:t>
            </a:r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Barnas lek danner et viktig grunnlag for arbeid med følgende fagområder: 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7837F12-30DD-4ED5-9308-F0FC799BCF97}" type="datetime1">
              <a:rPr lang="nb-NO" smtClean="0">
                <a:solidFill>
                  <a:srgbClr val="003283"/>
                </a:solidFill>
              </a:rPr>
              <a:pPr/>
              <a:t>02.06.2020</a:t>
            </a:fld>
            <a:endParaRPr lang="nb-NO" dirty="0">
              <a:solidFill>
                <a:srgbClr val="003283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7513C0-5F9E-431D-A218-42A3D8B9E734}" type="slidenum">
              <a:rPr lang="nb-NO" smtClean="0">
                <a:solidFill>
                  <a:srgbClr val="003283"/>
                </a:solidFill>
              </a:rPr>
              <a:pPr/>
              <a:t>4</a:t>
            </a:fld>
            <a:endParaRPr lang="nb-NO" dirty="0">
              <a:solidFill>
                <a:srgbClr val="003283"/>
              </a:solidFill>
            </a:endParaRPr>
          </a:p>
        </p:txBody>
      </p:sp>
      <p:pic>
        <p:nvPicPr>
          <p:cNvPr id="6" name="Ell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6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Forventningsavklaringer – roller og oppgaver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Likeverdig – respekt og anerkjennelse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Ressursorientering, men også rom for usikkerhet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Samarbeidsfelt (om hva og hvorfor) og samarbeidsformer (hvordan</a:t>
            </a:r>
            <a:r>
              <a:rPr lang="nb-NO" dirty="0" smtClean="0"/>
              <a:t>)</a:t>
            </a:r>
            <a:endParaRPr lang="nb-NO" dirty="0"/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Foreldreråd og samarbeidsutvalg</a:t>
            </a:r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Samarbeid med barnas hjem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7837F12-30DD-4ED5-9308-F0FC799BCF97}" type="datetime1">
              <a:rPr lang="nb-NO" smtClean="0">
                <a:solidFill>
                  <a:srgbClr val="003283"/>
                </a:solidFill>
              </a:rPr>
              <a:pPr/>
              <a:t>02.06.2020</a:t>
            </a:fld>
            <a:endParaRPr lang="nb-NO" dirty="0">
              <a:solidFill>
                <a:srgbClr val="003283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7513C0-5F9E-431D-A218-42A3D8B9E734}" type="slidenum">
              <a:rPr lang="nb-NO" smtClean="0">
                <a:solidFill>
                  <a:srgbClr val="003283"/>
                </a:solidFill>
              </a:rPr>
              <a:pPr/>
              <a:t>5</a:t>
            </a:fld>
            <a:endParaRPr lang="nb-NO" dirty="0">
              <a:solidFill>
                <a:srgbClr val="003283"/>
              </a:solidFill>
            </a:endParaRPr>
          </a:p>
        </p:txBody>
      </p:sp>
      <p:pic>
        <p:nvPicPr>
          <p:cNvPr id="6" name="Ell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 defTabSz="914400" fontAlgn="base"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nb-NO" kern="0" dirty="0">
                <a:solidFill>
                  <a:srgbClr val="000000"/>
                </a:solidFill>
              </a:rPr>
              <a:t>Hva – Hvordan – </a:t>
            </a:r>
            <a:r>
              <a:rPr lang="nb-NO" kern="0" dirty="0" smtClean="0">
                <a:solidFill>
                  <a:srgbClr val="000000"/>
                </a:solidFill>
              </a:rPr>
              <a:t>Hvem - Hvorfor</a:t>
            </a:r>
            <a:endParaRPr lang="nb-NO" kern="0" dirty="0">
              <a:solidFill>
                <a:srgbClr val="000000"/>
              </a:solidFill>
            </a:endParaRPr>
          </a:p>
          <a:p>
            <a:pPr marL="0" lvl="0" indent="0" defTabSz="914400" fontAlgn="base">
              <a:spcAft>
                <a:spcPct val="0"/>
              </a:spcAft>
              <a:buNone/>
              <a:defRPr/>
            </a:pPr>
            <a:endParaRPr lang="nb-NO" kern="0" dirty="0">
              <a:solidFill>
                <a:srgbClr val="000000"/>
              </a:solidFill>
            </a:endParaRPr>
          </a:p>
          <a:p>
            <a:pPr marL="0" lvl="0" indent="0" defTabSz="914400" fontAlgn="base"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nb-NO" kern="0" dirty="0">
                <a:solidFill>
                  <a:srgbClr val="000000"/>
                </a:solidFill>
              </a:rPr>
              <a:t> Medvirkning</a:t>
            </a:r>
          </a:p>
          <a:p>
            <a:pPr marL="0" lvl="0" indent="0" defTabSz="914400" fontAlgn="base">
              <a:spcAft>
                <a:spcPct val="0"/>
              </a:spcAft>
              <a:buNone/>
              <a:defRPr/>
            </a:pPr>
            <a:endParaRPr lang="nb-NO" kern="0" dirty="0">
              <a:solidFill>
                <a:srgbClr val="000000"/>
              </a:solidFill>
            </a:endParaRPr>
          </a:p>
          <a:p>
            <a:pPr marL="0" lvl="0" indent="0" defTabSz="914400" fontAlgn="base"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nb-NO" kern="0" dirty="0">
                <a:solidFill>
                  <a:srgbClr val="000000"/>
                </a:solidFill>
              </a:rPr>
              <a:t> Engstelse</a:t>
            </a:r>
          </a:p>
          <a:p>
            <a:pPr marL="0" lvl="0" indent="0" defTabSz="914400" fontAlgn="base">
              <a:spcAft>
                <a:spcPct val="0"/>
              </a:spcAft>
              <a:buNone/>
              <a:defRPr/>
            </a:pPr>
            <a:endParaRPr lang="nb-NO" kern="0" dirty="0">
              <a:solidFill>
                <a:srgbClr val="000000"/>
              </a:solidFill>
            </a:endParaRPr>
          </a:p>
          <a:p>
            <a:pPr marL="0" lvl="0" indent="0" defTabSz="914400" fontAlgn="base"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nb-NO" kern="0" dirty="0">
                <a:solidFill>
                  <a:srgbClr val="000000"/>
                </a:solidFill>
              </a:rPr>
              <a:t> Hvordan håndtere spørsmål</a:t>
            </a:r>
          </a:p>
          <a:p>
            <a:pPr marL="0" lvl="0" indent="0" defTabSz="914400" fontAlgn="base">
              <a:spcAft>
                <a:spcPct val="0"/>
              </a:spcAft>
              <a:buNone/>
              <a:defRPr/>
            </a:pPr>
            <a:r>
              <a:rPr lang="nb-NO" kern="0" dirty="0">
                <a:solidFill>
                  <a:srgbClr val="000000"/>
                </a:solidFill>
              </a:rPr>
              <a:t>  og kommentarer?</a:t>
            </a:r>
          </a:p>
          <a:p>
            <a:pPr marL="0" lvl="0" indent="0" defTabSz="914400" fontAlgn="base">
              <a:spcAft>
                <a:spcPct val="0"/>
              </a:spcAft>
              <a:buNone/>
              <a:defRPr/>
            </a:pPr>
            <a:endParaRPr lang="nb-NO" kern="0" dirty="0">
              <a:solidFill>
                <a:srgbClr val="000000"/>
              </a:solidFill>
            </a:endParaRPr>
          </a:p>
          <a:p>
            <a:pPr marL="0" lvl="0" indent="0" defTabSz="914400" fontAlgn="base"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nb-NO" kern="0" dirty="0">
                <a:solidFill>
                  <a:srgbClr val="000000"/>
                </a:solidFill>
              </a:rPr>
              <a:t> Ulike behov og ønsker etter</a:t>
            </a:r>
          </a:p>
          <a:p>
            <a:pPr marL="0" lvl="0" indent="0" defTabSz="914400" fontAlgn="base">
              <a:spcAft>
                <a:spcPct val="0"/>
              </a:spcAft>
              <a:buNone/>
              <a:defRPr/>
            </a:pPr>
            <a:r>
              <a:rPr lang="nb-NO" kern="0" dirty="0">
                <a:solidFill>
                  <a:srgbClr val="000000"/>
                </a:solidFill>
              </a:rPr>
              <a:t>  som barnet vokser</a:t>
            </a:r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Åpenhet – informasjon- dialog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7837F12-30DD-4ED5-9308-F0FC799BCF97}" type="datetime1">
              <a:rPr lang="nb-NO" smtClean="0">
                <a:solidFill>
                  <a:srgbClr val="003283"/>
                </a:solidFill>
              </a:rPr>
              <a:pPr/>
              <a:t>02.06.2020</a:t>
            </a:fld>
            <a:endParaRPr lang="nb-NO" dirty="0">
              <a:solidFill>
                <a:srgbClr val="003283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7513C0-5F9E-431D-A218-42A3D8B9E734}" type="slidenum">
              <a:rPr lang="nb-NO" smtClean="0">
                <a:solidFill>
                  <a:srgbClr val="003283"/>
                </a:solidFill>
              </a:rPr>
              <a:pPr/>
              <a:t>6</a:t>
            </a:fld>
            <a:endParaRPr lang="nb-NO" dirty="0">
              <a:solidFill>
                <a:srgbClr val="003283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300" y="1295375"/>
            <a:ext cx="4138604" cy="4925028"/>
          </a:xfrm>
          <a:prstGeom prst="rect">
            <a:avLst/>
          </a:prstGeom>
        </p:spPr>
      </p:pic>
      <p:pic>
        <p:nvPicPr>
          <p:cNvPr id="6" name="Ell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8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9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b-NO" dirty="0" smtClean="0"/>
              <a:t>Helsesykepleier</a:t>
            </a:r>
            <a:r>
              <a:rPr lang="nb-NO" dirty="0"/>
              <a:t>		</a:t>
            </a:r>
            <a:r>
              <a:rPr lang="nb-NO" dirty="0" smtClean="0"/>
              <a:t>				Styrer </a:t>
            </a:r>
            <a:r>
              <a:rPr lang="nb-NO" dirty="0"/>
              <a:t>i barnehagen	</a:t>
            </a:r>
            <a:r>
              <a:rPr lang="nb-NO" dirty="0" smtClean="0"/>
              <a:t>				Pedagogisk </a:t>
            </a:r>
            <a:r>
              <a:rPr lang="nb-NO" dirty="0"/>
              <a:t>leder																</a:t>
            </a:r>
          </a:p>
          <a:p>
            <a:pPr marL="0" indent="0">
              <a:buNone/>
            </a:pPr>
            <a:r>
              <a:rPr lang="nb-NO" dirty="0"/>
              <a:t>Ansatte i barnehagen</a:t>
            </a:r>
          </a:p>
          <a:p>
            <a:pPr marL="0" indent="0">
              <a:buNone/>
            </a:pPr>
            <a:r>
              <a:rPr lang="nb-NO" dirty="0"/>
              <a:t>						</a:t>
            </a:r>
            <a:r>
              <a:rPr lang="nb-NO" dirty="0" smtClean="0"/>
              <a:t>											FAU </a:t>
            </a:r>
            <a:r>
              <a:rPr lang="nb-NO" dirty="0"/>
              <a:t>i barnehagen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Assistent															Ergoterapeut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PPT						</a:t>
            </a:r>
            <a:r>
              <a:rPr lang="nb-NO" dirty="0" smtClean="0"/>
              <a:t>												Foreldre</a:t>
            </a:r>
            <a:r>
              <a:rPr lang="nb-NO" dirty="0"/>
              <a:t>	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			</a:t>
            </a:r>
          </a:p>
          <a:p>
            <a:pPr marL="0" indent="0">
              <a:buNone/>
            </a:pPr>
            <a:r>
              <a:rPr lang="nb-NO" dirty="0"/>
              <a:t>Fysioterapeut		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TRS Kompetansesenter			</a:t>
            </a:r>
            <a:r>
              <a:rPr lang="nb-NO" dirty="0" err="1"/>
              <a:t>Habiliteringstjenesten</a:t>
            </a:r>
            <a:r>
              <a:rPr lang="nb-NO" dirty="0"/>
              <a:t>	</a:t>
            </a:r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Samarbeidspartnere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7837F12-30DD-4ED5-9308-F0FC799BCF97}" type="datetime1">
              <a:rPr lang="nb-NO" smtClean="0">
                <a:solidFill>
                  <a:srgbClr val="003283"/>
                </a:solidFill>
              </a:rPr>
              <a:pPr/>
              <a:t>02.06.2020</a:t>
            </a:fld>
            <a:endParaRPr lang="nb-NO" dirty="0">
              <a:solidFill>
                <a:srgbClr val="003283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7513C0-5F9E-431D-A218-42A3D8B9E734}" type="slidenum">
              <a:rPr lang="nb-NO" smtClean="0">
                <a:solidFill>
                  <a:srgbClr val="003283"/>
                </a:solidFill>
              </a:rPr>
              <a:pPr/>
              <a:t>7</a:t>
            </a:fld>
            <a:endParaRPr lang="nb-NO" dirty="0">
              <a:solidFill>
                <a:srgbClr val="003283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874" y="2557410"/>
            <a:ext cx="2638245" cy="230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Ell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2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Kommunens pedagogisk-psykologiske tjeneste er sakkyndig instans i saker om spesialpedagogisk hjelp. Den pedagogisk-psykologiske tjenesten skal sørge for at det blir utarbeidet lovpålagte sakkyndige vurderinger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Den pedagogisk-psykologiske tjenesten skal bistå barnehagen i arbeidet med kompetanse- og organisasjonsutvikling for å tilrettelegge barnehagetilbudet for barn med særlige behov.</a:t>
            </a:r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Pedagogisk psykologisk tjeneste, § 19c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7837F12-30DD-4ED5-9308-F0FC799BCF97}" type="datetime1">
              <a:rPr lang="nb-NO" smtClean="0">
                <a:solidFill>
                  <a:srgbClr val="003283"/>
                </a:solidFill>
              </a:rPr>
              <a:pPr/>
              <a:t>02.06.2020</a:t>
            </a:fld>
            <a:endParaRPr lang="nb-NO" dirty="0">
              <a:solidFill>
                <a:srgbClr val="003283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7513C0-5F9E-431D-A218-42A3D8B9E734}" type="slidenum">
              <a:rPr lang="nb-NO" smtClean="0">
                <a:solidFill>
                  <a:srgbClr val="003283"/>
                </a:solidFill>
              </a:rPr>
              <a:pPr/>
              <a:t>8</a:t>
            </a:fld>
            <a:endParaRPr lang="nb-NO" dirty="0">
              <a:solidFill>
                <a:srgbClr val="003283"/>
              </a:solidFill>
            </a:endParaRPr>
          </a:p>
        </p:txBody>
      </p:sp>
      <p:pic>
        <p:nvPicPr>
          <p:cNvPr id="6" name="Ell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5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Rett til plass i barnehage, § 12a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Prioritet ved opptak for barn med </a:t>
            </a:r>
          </a:p>
          <a:p>
            <a:pPr marL="0" indent="0">
              <a:buNone/>
            </a:pPr>
            <a:r>
              <a:rPr lang="nb-NO" dirty="0"/>
              <a:t>    nedsatt funksjonsevne, § 13 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Rett til spesialpedagogisk hjelp, § 19a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Sakkyndig vurdering, § 19b-g </a:t>
            </a:r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Rettigheter og vurderinger 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7837F12-30DD-4ED5-9308-F0FC799BCF97}" type="datetime1">
              <a:rPr lang="nb-NO" smtClean="0">
                <a:solidFill>
                  <a:srgbClr val="003283"/>
                </a:solidFill>
              </a:rPr>
              <a:pPr/>
              <a:t>02.06.2020</a:t>
            </a:fld>
            <a:endParaRPr lang="nb-NO" dirty="0">
              <a:solidFill>
                <a:srgbClr val="003283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7513C0-5F9E-431D-A218-42A3D8B9E734}" type="slidenum">
              <a:rPr lang="nb-NO" smtClean="0">
                <a:solidFill>
                  <a:srgbClr val="003283"/>
                </a:solidFill>
              </a:rPr>
              <a:pPr/>
              <a:t>9</a:t>
            </a:fld>
            <a:endParaRPr lang="nb-NO" dirty="0">
              <a:solidFill>
                <a:srgbClr val="003283"/>
              </a:solidFill>
            </a:endParaRPr>
          </a:p>
        </p:txBody>
      </p:sp>
      <p:pic>
        <p:nvPicPr>
          <p:cNvPr id="6" name="Picture 2" descr="Bilderesultat for pharagrap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843" y="1156144"/>
            <a:ext cx="2369415" cy="284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Ell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1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NOR - NKSD - TRS">
  <a:themeElements>
    <a:clrScheme name="Egendefinert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28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OR - NKSD - TRS" id="{C89177C4-85D9-0545-91C9-DB9A8AC18220}" vid="{CB7D81CD-F750-054D-99D2-9285EAAD5EB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85f3dd6f-221c-4130-9170-df4a98a78b91">
      <Terms xmlns="http://schemas.microsoft.com/office/infopath/2007/PartnerControls"/>
    </TaxKeywordTaxHTField>
    <TaxCatchAll xmlns="85f3dd6f-221c-4130-9170-df4a98a78b91"/>
    <PublishingExpirationDate xmlns="http://schemas.microsoft.com/sharepoint/v3" xsi:nil="true"/>
    <PublishingStartDate xmlns="http://schemas.microsoft.com/sharepoint/v3" xsi:nil="true"/>
    <FNSPRollUpIngress xmlns="85f3dd6f-221c-4130-9170-df4a98a78b9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ACDDB7A7904F645A62A71BDDD1D2C9B" ma:contentTypeVersion="24" ma:contentTypeDescription="Opprett et nytt dokument." ma:contentTypeScope="" ma:versionID="e9fc676e4d99b93114254e3b969e4524">
  <xsd:schema xmlns:xsd="http://www.w3.org/2001/XMLSchema" xmlns:xs="http://www.w3.org/2001/XMLSchema" xmlns:p="http://schemas.microsoft.com/office/2006/metadata/properties" xmlns:ns1="http://schemas.microsoft.com/sharepoint/v3" xmlns:ns2="85f3dd6f-221c-4130-9170-df4a98a78b91" targetNamespace="http://schemas.microsoft.com/office/2006/metadata/properties" ma:root="true" ma:fieldsID="d3d9474ba5828f912af964568487a423" ns1:_="" ns2:_="">
    <xsd:import namespace="http://schemas.microsoft.com/sharepoint/v3"/>
    <xsd:import namespace="85f3dd6f-221c-4130-9170-df4a98a78b9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KeywordTaxHTField" minOccurs="0"/>
                <xsd:element ref="ns2:TaxCatchAll" minOccurs="0"/>
                <xsd:element ref="ns2:TaxCatchAllLabel" minOccurs="0"/>
                <xsd:element ref="ns2:FNSPRollUpIngres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9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f3dd6f-221c-4130-9170-df4a98a78b91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0" nillable="true" ma:taxonomy="true" ma:internalName="TaxKeywordTaxHTField" ma:taxonomyFieldName="TaxKeyword" ma:displayName="Nøkkelord" ma:default="" ma:fieldId="{23f27201-bee3-471e-b2e7-b64fd8b7ca38}" ma:taxonomyMulti="true" ma:sspId="d0f0af97-1df2-4d6b-9e49-08feee2b95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description="" ma:hidden="true" ma:list="{77077b9d-e81d-413e-9d78-31b00ed7d438}" ma:internalName="TaxCatchAll" ma:showField="CatchAllData" ma:web="85f3dd6f-221c-4130-9170-df4a98a78b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description="" ma:hidden="true" ma:list="{77077b9d-e81d-413e-9d78-31b00ed7d438}" ma:internalName="TaxCatchAllLabel" ma:readOnly="true" ma:showField="CatchAllDataLabel" ma:web="85f3dd6f-221c-4130-9170-df4a98a78b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NSPRollUpIngress" ma:index="14" nillable="true" ma:displayName="Utlistingsingress" ma:default="" ma:description="Teksten vises i oversikter og utlistinger" ma:internalName="FNSPRollUpIngres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62C76C-483A-4983-AEBB-3175D2ED4044}"/>
</file>

<file path=customXml/itemProps2.xml><?xml version="1.0" encoding="utf-8"?>
<ds:datastoreItem xmlns:ds="http://schemas.openxmlformats.org/officeDocument/2006/customXml" ds:itemID="{3EB05A14-C2B9-4C43-ADB7-A03F025A5414}"/>
</file>

<file path=customXml/itemProps3.xml><?xml version="1.0" encoding="utf-8"?>
<ds:datastoreItem xmlns:ds="http://schemas.openxmlformats.org/officeDocument/2006/customXml" ds:itemID="{1B82A9D1-8A35-40A6-B315-ECC3D09B8A2F}"/>
</file>

<file path=docProps/app.xml><?xml version="1.0" encoding="utf-8"?>
<Properties xmlns="http://schemas.openxmlformats.org/officeDocument/2006/extended-properties" xmlns:vt="http://schemas.openxmlformats.org/officeDocument/2006/docPropsVTypes">
  <Template>NOR - NKSD - TRS</Template>
  <TotalTime>887</TotalTime>
  <Words>1694</Words>
  <Application>Microsoft Office PowerPoint</Application>
  <PresentationFormat>Widescreen</PresentationFormat>
  <Paragraphs>326</Paragraphs>
  <Slides>31</Slides>
  <Notes>31</Notes>
  <HiddenSlides>0</HiddenSlides>
  <MMClips>31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Comic Sans MS</vt:lpstr>
      <vt:lpstr>Times</vt:lpstr>
      <vt:lpstr>Times New Roman</vt:lpstr>
      <vt:lpstr>Wingdings</vt:lpstr>
      <vt:lpstr>ヒラギノ角ゴ Pro W3</vt:lpstr>
      <vt:lpstr>NOR - NKSD - TRS</vt:lpstr>
      <vt:lpstr>Inkluderende barnehage  med vekt på samarbeid, åpenhet og tilrettelegging</vt:lpstr>
      <vt:lpstr>Barnehagen – en oppvekst- og læringsarena</vt:lpstr>
      <vt:lpstr>Et inkluderende fellesskap</vt:lpstr>
      <vt:lpstr>Barnas lek danner et viktig grunnlag for arbeid med følgende fagområder: </vt:lpstr>
      <vt:lpstr>Samarbeid med barnas hjem</vt:lpstr>
      <vt:lpstr>Åpenhet – informasjon- dialog</vt:lpstr>
      <vt:lpstr>Samarbeidspartnere</vt:lpstr>
      <vt:lpstr>Pedagogisk psykologisk tjeneste, § 19c</vt:lpstr>
      <vt:lpstr>Rettigheter og vurderinger </vt:lpstr>
      <vt:lpstr>Helhetlig tenkning</vt:lpstr>
      <vt:lpstr>Barna deres har mye felles: </vt:lpstr>
      <vt:lpstr>Hjelp - selvstendighet</vt:lpstr>
      <vt:lpstr>Behov for hjelp/assistanse</vt:lpstr>
      <vt:lpstr>Tilrettelegging i barnehagen </vt:lpstr>
      <vt:lpstr>Kartlegging av behov for tilrettelegging</vt:lpstr>
      <vt:lpstr>Tilpasninger for å fremme selvstendighet</vt:lpstr>
      <vt:lpstr>Sitting ved bord</vt:lpstr>
      <vt:lpstr> Bad og toalett</vt:lpstr>
      <vt:lpstr>Utstyr/ hjelpemidler for lek og for å komme fortere fram</vt:lpstr>
      <vt:lpstr>Sykler..</vt:lpstr>
      <vt:lpstr>  Uteplassen i barnehagen </vt:lpstr>
      <vt:lpstr>Beredskap ved brudd, gjelder spesielt ved OI</vt:lpstr>
      <vt:lpstr>Etter hvert som barn blir større og vil være selvstendige  - kan det bli behov for nye behov for tilrettelegging </vt:lpstr>
      <vt:lpstr>Kanskje behov for ekstra hvile?</vt:lpstr>
      <vt:lpstr>Samarbeidspartnere</vt:lpstr>
      <vt:lpstr>Barna deres er mest vanlige barn</vt:lpstr>
      <vt:lpstr>Om tilrettelagt lekeplass</vt:lpstr>
      <vt:lpstr>Lovverk om hjelpemidler</vt:lpstr>
      <vt:lpstr>Noen aktuelle nettsider – se ellers Sunnaas.no/trs</vt:lpstr>
      <vt:lpstr>Referanser:</vt:lpstr>
      <vt:lpstr>PowerPoint-presentasjon</vt:lpstr>
    </vt:vector>
  </TitlesOfParts>
  <Company>Helse Sør-Øst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Unni Steen</dc:creator>
  <cp:keywords/>
  <cp:lastModifiedBy>Bendik Fjeldstad</cp:lastModifiedBy>
  <cp:revision>101</cp:revision>
  <cp:lastPrinted>2020-05-27T11:16:52Z</cp:lastPrinted>
  <dcterms:created xsi:type="dcterms:W3CDTF">2020-05-14T11:58:27Z</dcterms:created>
  <dcterms:modified xsi:type="dcterms:W3CDTF">2020-06-02T11:51:56Z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0x010100DACDDB7A7904F645A62A71BDDD1D2C9B</vt:lpwstr>
  </property>
  <property fmtid="{D5CDD505-2E9C-101B-9397-08002B2CF9AE}" pid="3" name="TaxKeyword">
    <vt:lpwstr/>
  </property>
</Properties>
</file>