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737"/>
  </p:normalViewPr>
  <p:slideViewPr>
    <p:cSldViewPr snapToGrid="0" snapToObjects="1">
      <p:cViewPr varScale="1">
        <p:scale>
          <a:sx n="88" d="100"/>
          <a:sy n="88" d="100"/>
        </p:scale>
        <p:origin x="63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02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252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2020.06.02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Sted/dato</a:t>
            </a:r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Frambu</a:t>
            </a:r>
            <a:r>
              <a:rPr lang="nb-NO" sz="1600" b="0" dirty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</a:t>
            </a:r>
            <a:r>
              <a:rPr lang="nb-NO" sz="1600" b="0" dirty="0" err="1"/>
              <a:t>porfyrisykdommer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NevSom</a:t>
            </a:r>
            <a:r>
              <a:rPr lang="nb-NO" sz="1600" b="0" dirty="0"/>
              <a:t> - Nasjonalt kompetansesenter for </a:t>
            </a:r>
            <a:r>
              <a:rPr lang="nb-NO" sz="1600" b="0" dirty="0" err="1"/>
              <a:t>nevroutviklingsforstyrrelser</a:t>
            </a:r>
            <a:r>
              <a:rPr lang="nb-NO" sz="1600" b="0" dirty="0"/>
              <a:t> og </a:t>
            </a:r>
            <a:r>
              <a:rPr lang="nb-NO" sz="1600" b="0" dirty="0" err="1"/>
              <a:t>hypersomnier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Nevromuskulært</a:t>
            </a:r>
            <a:r>
              <a:rPr lang="nb-NO" sz="1600" b="0" dirty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2020.06.02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/>
              <a:t>Kontakt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/>
              <a:t>Telefon: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Epost:</a:t>
            </a:r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determittvalg.no/" TargetMode="External"/><Relationship Id="rId5" Type="http://schemas.openxmlformats.org/officeDocument/2006/relationships/hyperlink" Target="https://korspaahalsen.rodekors.no/" TargetMode="External"/><Relationship Id="rId4" Type="http://schemas.openxmlformats.org/officeDocument/2006/relationships/hyperlink" Target="https://brukhue.n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3444856"/>
            <a:ext cx="10363200" cy="866588"/>
          </a:xfrm>
        </p:spPr>
        <p:txBody>
          <a:bodyPr>
            <a:noAutofit/>
          </a:bodyPr>
          <a:lstStyle/>
          <a:p>
            <a:r>
              <a:rPr lang="nb-NO" altLang="nb-NO" dirty="0"/>
              <a:t>Å vokse opp... </a:t>
            </a:r>
            <a:br>
              <a:rPr lang="nb-NO" altLang="nb-NO" dirty="0"/>
            </a:br>
            <a:r>
              <a:rPr lang="nb-NO" altLang="nb-NO" dirty="0"/>
              <a:t>og ha en sjelden diagnose	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GB" altLang="en-US" sz="1600" dirty="0"/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1/11</a:t>
            </a:r>
          </a:p>
        </p:txBody>
      </p:sp>
      <p:pic>
        <p:nvPicPr>
          <p:cNvPr id="9" name="Picture 6" descr="sonçaretüpbebek">
            <a:extLst>
              <a:ext uri="{FF2B5EF4-FFF2-40B4-BE49-F238E27FC236}">
                <a16:creationId xmlns:a16="http://schemas.microsoft.com/office/drawing/2014/main" id="{F399AEB4-A0F3-467C-B1C0-A4EECBB2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19" y="941462"/>
            <a:ext cx="2951162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F8D5F4A-632F-497A-89D3-C059A5FFAE8C}"/>
              </a:ext>
            </a:extLst>
          </p:cNvPr>
          <p:cNvSpPr txBox="1"/>
          <p:nvPr/>
        </p:nvSpPr>
        <p:spPr>
          <a:xfrm>
            <a:off x="3936733" y="4851133"/>
            <a:ext cx="444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altLang="nb-NO"/>
              <a:t>TRS kompetansesenter </a:t>
            </a:r>
          </a:p>
          <a:p>
            <a:pPr algn="ctr"/>
            <a:r>
              <a:rPr lang="nb-NO" altLang="nb-NO" b="1"/>
              <a:t>Anne-Mette Bredahl</a:t>
            </a:r>
            <a:r>
              <a:rPr lang="nb-NO" altLang="nb-NO"/>
              <a:t>, psykologspesialist</a:t>
            </a:r>
          </a:p>
          <a:p>
            <a:pPr algn="ctr"/>
            <a:r>
              <a:rPr lang="nb-NO" altLang="nb-NO" b="1"/>
              <a:t>Karina Heldal</a:t>
            </a:r>
            <a:r>
              <a:rPr lang="nb-NO" altLang="nb-NO"/>
              <a:t>, psykolog</a:t>
            </a:r>
            <a:endParaRPr lang="en-GB" dirty="0"/>
          </a:p>
        </p:txBody>
      </p:sp>
      <p:pic>
        <p:nvPicPr>
          <p:cNvPr id="4" name="SLIDE 2a">
            <a:hlinkClick r:id="" action="ppaction://media"/>
            <a:extLst>
              <a:ext uri="{FF2B5EF4-FFF2-40B4-BE49-F238E27FC236}">
                <a16:creationId xmlns:a16="http://schemas.microsoft.com/office/drawing/2014/main" id="{270EA689-C6C7-4072-98CB-6C886EC62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835" y="9079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10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641727"/>
            <a:ext cx="10363200" cy="866588"/>
          </a:xfrm>
        </p:spPr>
        <p:txBody>
          <a:bodyPr/>
          <a:lstStyle/>
          <a:p>
            <a:r>
              <a:rPr lang="nb-NO" altLang="nb-NO" dirty="0"/>
              <a:t>Litt å tenke over til vi møtes på kurset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971365"/>
            <a:ext cx="10363200" cy="4244908"/>
          </a:xfrm>
        </p:spPr>
        <p:txBody>
          <a:bodyPr>
            <a:normAutofit lnSpcReduction="10000"/>
          </a:bodyPr>
          <a:lstStyle/>
          <a:p>
            <a:pPr marL="533400" lvl="1" indent="-342900">
              <a:defRPr/>
            </a:pPr>
            <a:r>
              <a:rPr lang="nb-NO" altLang="nb-NO" sz="2400" dirty="0"/>
              <a:t>Hva tenker dere rundt det at barnet deres vokser opp med en sjelden diagnose?</a:t>
            </a:r>
          </a:p>
          <a:p>
            <a:pPr marL="533400" lvl="1" indent="-342900">
              <a:defRPr/>
            </a:pPr>
            <a:endParaRPr lang="nb-NO" altLang="nb-NO" sz="2400" dirty="0"/>
          </a:p>
          <a:p>
            <a:pPr marL="533400" lvl="1" indent="-342900">
              <a:defRPr/>
            </a:pPr>
            <a:r>
              <a:rPr lang="nb-NO" altLang="nb-NO" sz="2400" dirty="0"/>
              <a:t>Hva ser dere på som de største utfordringene, nå og i fremtiden?</a:t>
            </a:r>
          </a:p>
          <a:p>
            <a:pPr marL="533400" lvl="1" indent="-342900">
              <a:defRPr/>
            </a:pPr>
            <a:endParaRPr lang="nb-NO" altLang="nb-NO" sz="2400" dirty="0"/>
          </a:p>
          <a:p>
            <a:pPr marL="533400" lvl="1" indent="-342900">
              <a:defRPr/>
            </a:pPr>
            <a:r>
              <a:rPr lang="nb-NO" altLang="nb-NO" sz="2400" dirty="0"/>
              <a:t>Hva er dere mest bekymret for i forhold til barnet?</a:t>
            </a:r>
          </a:p>
          <a:p>
            <a:pPr marL="533400" lvl="1" indent="-342900">
              <a:defRPr/>
            </a:pPr>
            <a:endParaRPr lang="nb-NO" altLang="nb-NO" sz="2400" dirty="0"/>
          </a:p>
          <a:p>
            <a:pPr marL="533400" lvl="1" indent="-342900">
              <a:defRPr/>
            </a:pPr>
            <a:r>
              <a:rPr lang="nb-NO" altLang="nb-NO" sz="2400" dirty="0"/>
              <a:t>Er det noe dere ser særlig frem til?</a:t>
            </a:r>
          </a:p>
          <a:p>
            <a:pPr marL="533400" lvl="1" indent="-342900">
              <a:defRPr/>
            </a:pPr>
            <a:endParaRPr lang="nb-NO" altLang="nb-NO" sz="2400" dirty="0"/>
          </a:p>
          <a:p>
            <a:pPr marL="533400" lvl="1" indent="-342900">
              <a:defRPr/>
            </a:pPr>
            <a:r>
              <a:rPr lang="nb-NO" altLang="nb-NO" sz="2400" dirty="0"/>
              <a:t>Har dette endret seg siden dere ble foreldre til dette barnet?</a:t>
            </a:r>
            <a:r>
              <a:rPr lang="nb-NO" altLang="nb-NO" dirty="0"/>
              <a:t/>
            </a:r>
            <a:br>
              <a:rPr lang="nb-NO" altLang="nb-NO" dirty="0"/>
            </a:br>
            <a:endParaRPr lang="en-GB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slide2jj">
            <a:hlinkClick r:id="" action="ppaction://media"/>
            <a:extLst>
              <a:ext uri="{FF2B5EF4-FFF2-40B4-BE49-F238E27FC236}">
                <a16:creationId xmlns:a16="http://schemas.microsoft.com/office/drawing/2014/main" id="{84FAA5BB-4EE5-4A5E-8F9B-7AFA380A3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6471" y="828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2/11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463697"/>
            <a:ext cx="10363200" cy="737140"/>
          </a:xfrm>
        </p:spPr>
        <p:txBody>
          <a:bodyPr>
            <a:normAutofit/>
          </a:bodyPr>
          <a:lstStyle/>
          <a:p>
            <a:r>
              <a:rPr lang="nb-NO" altLang="nb-NO" dirty="0"/>
              <a:t>Å få et barn...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434163"/>
            <a:ext cx="10363200" cy="4716379"/>
          </a:xfrm>
        </p:spPr>
        <p:txBody>
          <a:bodyPr>
            <a:normAutofit fontScale="85000" lnSpcReduction="20000"/>
          </a:bodyPr>
          <a:lstStyle/>
          <a:p>
            <a:pPr lvl="1">
              <a:defRPr/>
            </a:pPr>
            <a:r>
              <a:rPr lang="nb-NO" altLang="nb-NO" sz="2400" dirty="0"/>
              <a:t>Forberedt på endringer og omveltninger med nytt barn i familien</a:t>
            </a:r>
          </a:p>
          <a:p>
            <a:pPr lvl="1">
              <a:defRPr/>
            </a:pPr>
            <a:endParaRPr lang="nb-NO" altLang="nb-NO" sz="2400" dirty="0"/>
          </a:p>
          <a:p>
            <a:pPr marL="190500" lvl="1" indent="0">
              <a:buNone/>
              <a:defRPr/>
            </a:pPr>
            <a:r>
              <a:rPr lang="nb-NO" altLang="nb-NO" sz="3100" b="1" dirty="0"/>
              <a:t>Barn er veldig forskjellige, også barna på kurset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Alder</a:t>
            </a:r>
          </a:p>
          <a:p>
            <a:pPr lvl="1">
              <a:defRPr/>
            </a:pPr>
            <a:r>
              <a:rPr lang="nb-NO" altLang="nb-NO" sz="2400" dirty="0"/>
              <a:t>Personlighet / Temperament</a:t>
            </a:r>
          </a:p>
          <a:p>
            <a:pPr lvl="1">
              <a:defRPr/>
            </a:pPr>
            <a:r>
              <a:rPr lang="nb-NO" altLang="nb-NO" sz="2400" dirty="0"/>
              <a:t>Enebarn / søsken </a:t>
            </a:r>
          </a:p>
          <a:p>
            <a:pPr lvl="1">
              <a:defRPr/>
            </a:pPr>
            <a:r>
              <a:rPr lang="nb-NO" altLang="nb-NO" sz="2400" dirty="0"/>
              <a:t> Vokser opp i By / Bygda</a:t>
            </a:r>
          </a:p>
          <a:p>
            <a:pPr lvl="1">
              <a:defRPr/>
            </a:pPr>
            <a:r>
              <a:rPr lang="nb-NO" altLang="nb-NO" sz="2400" dirty="0"/>
              <a:t>+++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sz="2900" dirty="0"/>
              <a:t>Barna på kurset er </a:t>
            </a:r>
            <a:r>
              <a:rPr lang="nb-NO" sz="2900" b="1" i="1" dirty="0"/>
              <a:t>lik </a:t>
            </a:r>
            <a:r>
              <a:rPr lang="nb-NO" sz="2900" dirty="0"/>
              <a:t>andre barn, men også forskjellig</a:t>
            </a:r>
          </a:p>
          <a:p>
            <a:pPr marL="457200" lvl="1" indent="0">
              <a:buNone/>
              <a:defRPr/>
            </a:pPr>
            <a:r>
              <a:rPr lang="nb-NO" sz="2900" dirty="0"/>
              <a:t>–  De vokser opp med en sjelden diagnose </a:t>
            </a:r>
          </a:p>
          <a:p>
            <a:pPr marL="457200" lvl="1" indent="0">
              <a:buNone/>
              <a:defRPr/>
            </a:pPr>
            <a:r>
              <a:rPr lang="nb-NO" sz="2900" dirty="0"/>
              <a:t>–   Samme diagnose, men ulikt påvirket  </a:t>
            </a:r>
          </a:p>
          <a:p>
            <a:pPr marL="190500" lvl="1" indent="0">
              <a:buNone/>
              <a:defRPr/>
            </a:pPr>
            <a:r>
              <a:rPr lang="nb-NO" sz="2900" dirty="0"/>
              <a:t>	    (ingen, få eller flere medisinske utfordringer)</a:t>
            </a:r>
          </a:p>
          <a:p>
            <a:endParaRPr lang="nb-NO" dirty="0"/>
          </a:p>
        </p:txBody>
      </p:sp>
      <p:pic>
        <p:nvPicPr>
          <p:cNvPr id="7" name="slide 2b">
            <a:hlinkClick r:id="" action="ppaction://media"/>
            <a:extLst>
              <a:ext uri="{FF2B5EF4-FFF2-40B4-BE49-F238E27FC236}">
                <a16:creationId xmlns:a16="http://schemas.microsoft.com/office/drawing/2014/main" id="{B6B7FDC3-9CBA-4969-AE71-0F55FF2FE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7176" y="70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745611"/>
            <a:ext cx="10363200" cy="866588"/>
          </a:xfrm>
        </p:spPr>
        <p:txBody>
          <a:bodyPr/>
          <a:lstStyle/>
          <a:p>
            <a:r>
              <a:rPr lang="nb-NO" altLang="nb-NO" dirty="0"/>
              <a:t>Foreldres bekymringer – nå og for fremtiden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914400" y="1887152"/>
            <a:ext cx="10363200" cy="4138865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nb-NO" altLang="nb-NO" dirty="0"/>
              <a:t>Hvordan kommer det til å gå med mitt barn?</a:t>
            </a:r>
          </a:p>
          <a:p>
            <a:pPr lvl="1">
              <a:defRPr/>
            </a:pPr>
            <a:r>
              <a:rPr lang="nb-NO" altLang="nb-NO" dirty="0"/>
              <a:t>Vil han/hun blir ertet?</a:t>
            </a:r>
          </a:p>
          <a:p>
            <a:pPr lvl="1">
              <a:defRPr/>
            </a:pPr>
            <a:r>
              <a:rPr lang="nb-NO" altLang="nb-NO" dirty="0"/>
              <a:t>Blir barnehage/skolestarten vanskelig?</a:t>
            </a:r>
          </a:p>
          <a:p>
            <a:pPr marL="190500" lvl="1" indent="0">
              <a:buNone/>
              <a:defRPr/>
            </a:pPr>
            <a:r>
              <a:rPr lang="nb-NO" altLang="nb-NO" dirty="0"/>
              <a:t>	Ungdomsskole, videregående…</a:t>
            </a:r>
          </a:p>
          <a:p>
            <a:pPr lvl="1">
              <a:defRPr/>
            </a:pPr>
            <a:r>
              <a:rPr lang="nb-NO" altLang="nb-NO" dirty="0"/>
              <a:t>Hvilke begrensninger vil det være når </a:t>
            </a:r>
          </a:p>
          <a:p>
            <a:pPr marL="190500" lvl="1" indent="0">
              <a:buNone/>
              <a:defRPr/>
            </a:pPr>
            <a:r>
              <a:rPr lang="nb-NO" altLang="nb-NO" dirty="0"/>
              <a:t>   han/hun skal velge utdanning?</a:t>
            </a:r>
          </a:p>
          <a:p>
            <a:pPr lvl="1">
              <a:defRPr/>
            </a:pPr>
            <a:r>
              <a:rPr lang="nb-NO" altLang="nb-NO" dirty="0"/>
              <a:t>Får han/hun problemer med å finne jobb?</a:t>
            </a:r>
          </a:p>
          <a:p>
            <a:pPr lvl="1">
              <a:defRPr/>
            </a:pPr>
            <a:r>
              <a:rPr lang="nb-NO" altLang="nb-NO" dirty="0"/>
              <a:t>Hva med kjæreste?... Stifte familie?</a:t>
            </a:r>
          </a:p>
          <a:p>
            <a:pPr lvl="1">
              <a:defRPr/>
            </a:pPr>
            <a:endParaRPr lang="nb-NO" altLang="nb-NO" dirty="0"/>
          </a:p>
          <a:p>
            <a:pPr lvl="1">
              <a:defRPr/>
            </a:pPr>
            <a:r>
              <a:rPr lang="nb-NO" altLang="nb-NO" dirty="0"/>
              <a:t>Kommer vi foreldre til å kunne støtte og hjelpe barnet godt nok?</a:t>
            </a:r>
          </a:p>
          <a:p>
            <a:pPr lvl="1">
              <a:defRPr/>
            </a:pPr>
            <a:r>
              <a:rPr lang="nb-NO" altLang="nb-NO" dirty="0"/>
              <a:t>Hva skal jeg svare mitt barn når han/hun på sikt stiller spørsmål om diagnosen og om hvordan framtiden blir?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3</a:t>
            </a:fld>
            <a:r>
              <a:rPr lang="nb-NO" dirty="0"/>
              <a:t>/11</a:t>
            </a:r>
          </a:p>
        </p:txBody>
      </p:sp>
      <p:pic>
        <p:nvPicPr>
          <p:cNvPr id="10" name="Picture 5" descr="C:\Users\Public\Pictures\Sample Pictures\thinker-28741_1280.png">
            <a:extLst>
              <a:ext uri="{FF2B5EF4-FFF2-40B4-BE49-F238E27FC236}">
                <a16:creationId xmlns:a16="http://schemas.microsoft.com/office/drawing/2014/main" id="{2F5225ED-A6A8-4AC0-BCFE-6509227C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2" y="2148681"/>
            <a:ext cx="1906588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2c">
            <a:hlinkClick r:id="" action="ppaction://media"/>
            <a:extLst>
              <a:ext uri="{FF2B5EF4-FFF2-40B4-BE49-F238E27FC236}">
                <a16:creationId xmlns:a16="http://schemas.microsoft.com/office/drawing/2014/main" id="{AEC02474-2E5E-4C02-A964-26D4E24A4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1072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629968"/>
            <a:ext cx="10363200" cy="866588"/>
          </a:xfrm>
        </p:spPr>
        <p:txBody>
          <a:bodyPr>
            <a:noAutofit/>
          </a:bodyPr>
          <a:lstStyle/>
          <a:p>
            <a:r>
              <a:rPr lang="nb-NO" altLang="nb-NO" dirty="0"/>
              <a:t>Å mestre livet best mulig, </a:t>
            </a:r>
            <a:br>
              <a:rPr lang="nb-NO" altLang="nb-NO" dirty="0"/>
            </a:br>
            <a:r>
              <a:rPr lang="nb-NO" altLang="nb-NO" dirty="0"/>
              <a:t>når man er litt annerledes enn andre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914400" y="1992429"/>
            <a:ext cx="10363200" cy="4100364"/>
          </a:xfrm>
        </p:spPr>
        <p:txBody>
          <a:bodyPr>
            <a:noAutofit/>
          </a:bodyPr>
          <a:lstStyle/>
          <a:p>
            <a:pPr marL="533400" lvl="1" indent="-342900">
              <a:defRPr/>
            </a:pPr>
            <a:r>
              <a:rPr lang="nb-NO" altLang="nb-NO" dirty="0"/>
              <a:t>Vokse opp og på noen områder være litt annerledes</a:t>
            </a:r>
            <a:endParaRPr lang="nb-NO" altLang="nb-NO" sz="2200" dirty="0"/>
          </a:p>
          <a:p>
            <a:pPr marL="666750" lvl="1">
              <a:defRPr/>
            </a:pPr>
            <a:r>
              <a:rPr lang="nb-NO" altLang="nb-NO" sz="1600" dirty="0"/>
              <a:t>Vokst opp med diagnosen</a:t>
            </a:r>
          </a:p>
          <a:p>
            <a:pPr marL="666750" lvl="1">
              <a:defRPr/>
            </a:pPr>
            <a:r>
              <a:rPr lang="nb-NO" altLang="nb-NO" sz="1600" dirty="0"/>
              <a:t>Kompensere vs. bruke alt man har?</a:t>
            </a:r>
          </a:p>
          <a:p>
            <a:pPr marL="666750" lvl="1">
              <a:defRPr/>
            </a:pPr>
            <a:r>
              <a:rPr lang="nb-NO" altLang="nb-NO" sz="1600" dirty="0"/>
              <a:t>Se at noen får til andre ting (rekke opp, løpe fort…)</a:t>
            </a:r>
          </a:p>
          <a:p>
            <a:pPr marL="0" indent="0">
              <a:buNone/>
            </a:pPr>
            <a:endParaRPr lang="nb-NO" sz="1600" dirty="0"/>
          </a:p>
          <a:p>
            <a:pPr marL="533400" lvl="1" indent="-342900">
              <a:defRPr/>
            </a:pPr>
            <a:r>
              <a:rPr lang="nb-NO" altLang="nb-NO" dirty="0"/>
              <a:t>Ikke-mestre, mestre og over-mestre </a:t>
            </a:r>
            <a:endParaRPr lang="nb-NO" dirty="0"/>
          </a:p>
          <a:p>
            <a:pPr marL="666750" lvl="1">
              <a:defRPr/>
            </a:pPr>
            <a:r>
              <a:rPr lang="nb-NO" sz="1600" dirty="0"/>
              <a:t>Undervurdering? – fokus på hva er det barnet </a:t>
            </a:r>
            <a:r>
              <a:rPr lang="nb-NO" sz="1600" i="1" dirty="0"/>
              <a:t>ikke </a:t>
            </a:r>
            <a:r>
              <a:rPr lang="nb-NO" sz="1600" dirty="0"/>
              <a:t>klarer? (helsepersonell, barnehage/skole)</a:t>
            </a:r>
          </a:p>
          <a:p>
            <a:pPr marL="666750" lvl="1">
              <a:defRPr/>
            </a:pPr>
            <a:r>
              <a:rPr lang="nb-NO" altLang="nb-NO" sz="1600" dirty="0"/>
              <a:t>En utfordrende balansegang for barnet selv, foreldre, søsken, kamerater, skole, i møtet med fagpersoner ...</a:t>
            </a:r>
          </a:p>
          <a:p>
            <a:pPr marL="666750" lvl="1">
              <a:defRPr/>
            </a:pPr>
            <a:r>
              <a:rPr lang="nb-NO" altLang="nb-NO" sz="1600" dirty="0"/>
              <a:t>Å kunne lite vs. å kunne </a:t>
            </a:r>
            <a:r>
              <a:rPr lang="nb-NO" altLang="nb-NO" sz="1600" b="1" dirty="0"/>
              <a:t>alt</a:t>
            </a:r>
          </a:p>
          <a:p>
            <a:pPr lvl="1" indent="0">
              <a:buFont typeface="Times" panose="02020603050405020304" pitchFamily="18" charset="0"/>
              <a:buNone/>
              <a:defRPr/>
            </a:pPr>
            <a:r>
              <a:rPr lang="nb-NO" altLang="nb-NO" sz="1600" dirty="0"/>
              <a:t>	«Man trenger kanskje ikke alltid å bære tyngst når man er kortvokst eller mangler en arm.»</a:t>
            </a:r>
          </a:p>
          <a:p>
            <a:pPr lvl="1" indent="0">
              <a:buNone/>
              <a:defRPr/>
            </a:pPr>
            <a:endParaRPr lang="nb-NO" altLang="nb-NO" sz="1600" dirty="0"/>
          </a:p>
          <a:p>
            <a:pPr marL="1028700" lvl="1">
              <a:defRPr/>
            </a:pPr>
            <a:r>
              <a:rPr lang="nb-NO" altLang="nb-NO" sz="2200" dirty="0"/>
              <a:t>Gi barna rom for å være frustrert eller lei seg over å være annerledes eller over ikke å få til ting</a:t>
            </a:r>
          </a:p>
          <a:p>
            <a:pPr lvl="1" indent="0">
              <a:buFont typeface="Times" panose="02020603050405020304" pitchFamily="18" charset="0"/>
              <a:buNone/>
              <a:defRPr/>
            </a:pPr>
            <a:endParaRPr lang="nb-NO" altLang="nb-NO" sz="1600" dirty="0"/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4/11</a:t>
            </a:r>
          </a:p>
        </p:txBody>
      </p:sp>
      <p:pic>
        <p:nvPicPr>
          <p:cNvPr id="4" name="Slide 4b">
            <a:hlinkClick r:id="" action="ppaction://media"/>
            <a:extLst>
              <a:ext uri="{FF2B5EF4-FFF2-40B4-BE49-F238E27FC236}">
                <a16:creationId xmlns:a16="http://schemas.microsoft.com/office/drawing/2014/main" id="{FFFCECDA-60F1-4520-8271-16FFD2D9F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1200" y="927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5/11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519136"/>
            <a:ext cx="10363200" cy="866588"/>
          </a:xfrm>
        </p:spPr>
        <p:txBody>
          <a:bodyPr/>
          <a:lstStyle/>
          <a:p>
            <a:r>
              <a:rPr lang="en-GB" altLang="en-US" dirty="0"/>
              <a:t>Mobbing?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337912"/>
            <a:ext cx="10363200" cy="476679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GB" dirty="0"/>
          </a:p>
          <a:p>
            <a:pPr marL="533400" lvl="1" indent="-342900">
              <a:defRPr/>
            </a:pPr>
            <a:r>
              <a:rPr lang="nb-NO" altLang="nb-NO" dirty="0"/>
              <a:t>Forskning viser: Barn med fysiske funksjonshemminger ser ikke ut til å være mer utsatt enn andre barn. </a:t>
            </a:r>
          </a:p>
          <a:p>
            <a:pPr marL="533400" lvl="1" indent="-342900">
              <a:defRPr/>
            </a:pPr>
            <a:r>
              <a:rPr lang="nb-NO" altLang="nb-NO" dirty="0"/>
              <a:t>Men de </a:t>
            </a:r>
            <a:r>
              <a:rPr lang="nb-NO" altLang="nb-NO" b="1" i="1" dirty="0"/>
              <a:t>kan bli </a:t>
            </a:r>
            <a:r>
              <a:rPr lang="nb-NO" altLang="nb-NO" dirty="0"/>
              <a:t>mobbet, som alle andre.</a:t>
            </a:r>
          </a:p>
          <a:p>
            <a:pPr marL="533400" lvl="1" indent="-342900">
              <a:defRPr/>
            </a:pPr>
            <a:r>
              <a:rPr lang="nb-NO" altLang="nb-NO" dirty="0"/>
              <a:t>Viktig å være oppmerksom – og evt. ta tak</a:t>
            </a:r>
          </a:p>
          <a:p>
            <a:pPr marL="190500" lvl="1" indent="0">
              <a:buNone/>
              <a:defRPr/>
            </a:pPr>
            <a:endParaRPr lang="nb-NO" altLang="nb-NO" b="1" dirty="0"/>
          </a:p>
          <a:p>
            <a:pPr marL="190500" lvl="1" indent="0">
              <a:buNone/>
              <a:defRPr/>
            </a:pPr>
            <a:r>
              <a:rPr lang="nb-NO" altLang="nb-NO" b="1" dirty="0"/>
              <a:t>Ressurser i forhold til mobbing:</a:t>
            </a:r>
          </a:p>
          <a:p>
            <a:pPr marL="533400" lvl="1" indent="-342900">
              <a:defRPr/>
            </a:pPr>
            <a:r>
              <a:rPr lang="en-GB" dirty="0" err="1"/>
              <a:t>Tema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barnehagen</a:t>
            </a:r>
            <a:r>
              <a:rPr lang="en-GB" dirty="0"/>
              <a:t>/</a:t>
            </a:r>
            <a:r>
              <a:rPr lang="en-GB" dirty="0" err="1"/>
              <a:t>skolen</a:t>
            </a:r>
            <a:r>
              <a:rPr lang="en-GB" dirty="0"/>
              <a:t> om å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forskjellig</a:t>
            </a:r>
            <a:r>
              <a:rPr lang="en-GB" dirty="0"/>
              <a:t> (NRK </a:t>
            </a:r>
            <a:r>
              <a:rPr lang="en-GB" dirty="0" err="1"/>
              <a:t>filmene</a:t>
            </a:r>
            <a:r>
              <a:rPr lang="en-GB" dirty="0"/>
              <a:t> “</a:t>
            </a:r>
            <a:r>
              <a:rPr lang="en-GB" dirty="0" err="1"/>
              <a:t>Sånn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sånn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det”)</a:t>
            </a:r>
          </a:p>
          <a:p>
            <a:pPr marL="533400" lvl="1" indent="-342900">
              <a:defRPr/>
            </a:pP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helsesøster</a:t>
            </a:r>
            <a:r>
              <a:rPr lang="en-GB" dirty="0"/>
              <a:t>, </a:t>
            </a:r>
            <a:r>
              <a:rPr lang="en-GB" dirty="0" err="1"/>
              <a:t>etterhvert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sosiallærer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skolen</a:t>
            </a:r>
            <a:endParaRPr lang="en-GB" dirty="0"/>
          </a:p>
          <a:p>
            <a:pPr marL="533400" lvl="1" indent="-342900">
              <a:defRPr/>
            </a:pP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kommunale</a:t>
            </a:r>
            <a:r>
              <a:rPr lang="en-GB" dirty="0"/>
              <a:t> </a:t>
            </a:r>
            <a:r>
              <a:rPr lang="en-GB" dirty="0" err="1"/>
              <a:t>lavterskel</a:t>
            </a:r>
            <a:r>
              <a:rPr lang="en-GB" dirty="0"/>
              <a:t> </a:t>
            </a:r>
            <a:r>
              <a:rPr lang="en-GB" dirty="0" err="1"/>
              <a:t>samtaletilbud</a:t>
            </a:r>
            <a:r>
              <a:rPr lang="en-GB" dirty="0"/>
              <a:t> for barn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unge</a:t>
            </a:r>
            <a:endParaRPr lang="en-GB" dirty="0"/>
          </a:p>
          <a:p>
            <a:pPr marL="533400" lvl="1" indent="-342900">
              <a:defRPr/>
            </a:pPr>
            <a:r>
              <a:rPr lang="en-GB" dirty="0"/>
              <a:t>Online </a:t>
            </a:r>
            <a:r>
              <a:rPr lang="en-GB" dirty="0" err="1"/>
              <a:t>ressurser</a:t>
            </a:r>
            <a:r>
              <a:rPr lang="en-GB" dirty="0"/>
              <a:t> (</a:t>
            </a:r>
            <a:r>
              <a:rPr lang="en-GB" dirty="0" err="1"/>
              <a:t>pr</a:t>
            </a:r>
            <a:r>
              <a:rPr lang="en-GB" dirty="0"/>
              <a:t> </a:t>
            </a:r>
            <a:r>
              <a:rPr lang="en-GB" dirty="0" err="1"/>
              <a:t>idag</a:t>
            </a:r>
            <a:r>
              <a:rPr lang="en-GB" dirty="0"/>
              <a:t>):</a:t>
            </a:r>
          </a:p>
          <a:p>
            <a:pPr marL="533400" lvl="1" indent="-342900">
              <a:defRPr/>
            </a:pPr>
            <a:r>
              <a:rPr lang="nb-NO" dirty="0"/>
              <a:t>Bruk hue: </a:t>
            </a:r>
            <a:r>
              <a:rPr lang="en-GB" dirty="0">
                <a:hlinkClick r:id="rId4"/>
              </a:rPr>
              <a:t>https://brukhue.no/</a:t>
            </a:r>
            <a:r>
              <a:rPr lang="nb-NO" dirty="0"/>
              <a:t> - Antimobbe-foredrag og veiledere</a:t>
            </a:r>
          </a:p>
          <a:p>
            <a:pPr marL="533400" lvl="1" indent="-342900">
              <a:defRPr/>
            </a:pPr>
            <a:r>
              <a:rPr lang="nb-NO" dirty="0"/>
              <a:t>Kors på halsen </a:t>
            </a:r>
            <a:r>
              <a:rPr lang="nb-NO" dirty="0">
                <a:hlinkClick r:id="rId5"/>
              </a:rPr>
              <a:t>https://korspaahalsen.rodekors.no/</a:t>
            </a:r>
            <a:r>
              <a:rPr lang="nb-NO" dirty="0"/>
              <a:t> – Barn få kontakt med en kvalifisert voksen – telefon, chat</a:t>
            </a:r>
          </a:p>
          <a:p>
            <a:pPr marL="533400" lvl="1" indent="-342900">
              <a:defRPr/>
            </a:pPr>
            <a:r>
              <a:rPr lang="nb-NO" dirty="0"/>
              <a:t>Mitt valg: </a:t>
            </a:r>
            <a:r>
              <a:rPr lang="nb-NO" dirty="0">
                <a:hlinkClick r:id="rId6"/>
              </a:rPr>
              <a:t>https://www.determittvalg.no/</a:t>
            </a:r>
            <a:r>
              <a:rPr lang="nb-NO" dirty="0"/>
              <a:t> - Fokus på livsmestring</a:t>
            </a:r>
            <a:endParaRPr lang="en-GB" dirty="0"/>
          </a:p>
          <a:p>
            <a:pPr marL="533400" lvl="1" indent="-342900">
              <a:defRPr/>
            </a:pPr>
            <a:endParaRPr lang="en-GB" dirty="0"/>
          </a:p>
          <a:p>
            <a:pPr marL="533400" lvl="1" indent="-342900">
              <a:defRPr/>
            </a:pPr>
            <a:endParaRPr lang="en-GB" dirty="0"/>
          </a:p>
          <a:p>
            <a:pPr marL="533400" lvl="1" indent="-342900">
              <a:defRPr/>
            </a:pPr>
            <a:endParaRPr lang="nb-NO" altLang="nb-NO" b="1" dirty="0"/>
          </a:p>
          <a:p>
            <a:pPr marL="533400" lvl="1" indent="-342900">
              <a:defRPr/>
            </a:pPr>
            <a:endParaRPr lang="nb-NO" altLang="nb-NO" dirty="0"/>
          </a:p>
          <a:p>
            <a:pPr marL="533400" lvl="1" indent="-342900">
              <a:defRPr/>
            </a:pPr>
            <a:endParaRPr lang="nb-NO" altLang="nb-NO" dirty="0"/>
          </a:p>
          <a:p>
            <a:pPr marL="533400" lvl="1" indent="-342900">
              <a:defRPr/>
            </a:pPr>
            <a:endParaRPr lang="nb-NO" dirty="0"/>
          </a:p>
          <a:p>
            <a:pPr marL="533400" lvl="1" indent="-342900">
              <a:defRPr/>
            </a:pPr>
            <a:endParaRPr lang="nb-NO" dirty="0"/>
          </a:p>
          <a:p>
            <a:endParaRPr lang="nb-NO" dirty="0"/>
          </a:p>
        </p:txBody>
      </p:sp>
      <p:pic>
        <p:nvPicPr>
          <p:cNvPr id="6" name="Slide 2e">
            <a:hlinkClick r:id="" action="ppaction://media"/>
            <a:extLst>
              <a:ext uri="{FF2B5EF4-FFF2-40B4-BE49-F238E27FC236}">
                <a16:creationId xmlns:a16="http://schemas.microsoft.com/office/drawing/2014/main" id="{896EC3BE-AE55-45DC-A94F-979DC382C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7492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6/11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857191"/>
            <a:ext cx="10363200" cy="866588"/>
          </a:xfrm>
        </p:spPr>
        <p:txBody>
          <a:bodyPr/>
          <a:lstStyle/>
          <a:p>
            <a:r>
              <a:rPr lang="nb-NO" altLang="nb-NO" dirty="0"/>
              <a:t>Å styrke barnet – og mestre livet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248676"/>
            <a:ext cx="10363200" cy="4096665"/>
          </a:xfrm>
        </p:spPr>
        <p:txBody>
          <a:bodyPr>
            <a:normAutofit/>
          </a:bodyPr>
          <a:lstStyle/>
          <a:p>
            <a:pPr marL="533400" lvl="1" indent="-342900">
              <a:defRPr/>
            </a:pPr>
            <a:r>
              <a:rPr lang="en-GB" dirty="0"/>
              <a:t>Les </a:t>
            </a:r>
            <a:r>
              <a:rPr lang="en-GB" dirty="0" err="1"/>
              <a:t>bøker</a:t>
            </a:r>
            <a:r>
              <a:rPr lang="en-GB" dirty="0"/>
              <a:t> for </a:t>
            </a:r>
            <a:r>
              <a:rPr lang="en-GB" dirty="0" err="1"/>
              <a:t>barnet</a:t>
            </a:r>
            <a:r>
              <a:rPr lang="en-GB" dirty="0"/>
              <a:t> om å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annerledes</a:t>
            </a:r>
            <a:endParaRPr lang="en-GB" dirty="0"/>
          </a:p>
          <a:p>
            <a:pPr marL="533400" lvl="1" indent="-342900">
              <a:defRPr/>
            </a:pPr>
            <a:r>
              <a:rPr lang="en-GB" dirty="0"/>
              <a:t>NRK </a:t>
            </a:r>
            <a:r>
              <a:rPr lang="en-GB" dirty="0" err="1"/>
              <a:t>filmene</a:t>
            </a:r>
            <a:r>
              <a:rPr lang="en-GB" dirty="0"/>
              <a:t> “</a:t>
            </a:r>
            <a:r>
              <a:rPr lang="en-GB" dirty="0" err="1"/>
              <a:t>Sånn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sånn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det”</a:t>
            </a:r>
          </a:p>
          <a:p>
            <a:pPr marL="533400" lvl="1" indent="-342900">
              <a:defRPr/>
            </a:pPr>
            <a:r>
              <a:rPr lang="nb-NO" altLang="nb-NO" dirty="0"/>
              <a:t>Informer omgivelsene om barnets diagnose, kan føre til mindre usikkerhet og spørsmål fra andre</a:t>
            </a:r>
          </a:p>
          <a:p>
            <a:pPr marL="533400" lvl="1" indent="-342900">
              <a:defRPr/>
            </a:pPr>
            <a:r>
              <a:rPr lang="nb-NO" altLang="nb-NO" dirty="0"/>
              <a:t>Etterhvert informer i samråd med barnet (hvem og hvordan)</a:t>
            </a:r>
          </a:p>
          <a:p>
            <a:pPr marL="533400" lvl="1" indent="-342900">
              <a:defRPr/>
            </a:pPr>
            <a:r>
              <a:rPr lang="nb-NO" altLang="nb-NO" dirty="0"/>
              <a:t>Hjelpe barnet å håndtere når andre stiller spørsmål eller er nysgjerrig</a:t>
            </a:r>
          </a:p>
          <a:p>
            <a:pPr marL="533400" lvl="1" indent="-342900">
              <a:defRPr/>
            </a:pPr>
            <a:r>
              <a:rPr lang="nb-NO" altLang="nb-NO" dirty="0"/>
              <a:t>Snakk med barnet – hjelp med å finne </a:t>
            </a:r>
            <a:r>
              <a:rPr lang="nb-NO" altLang="nb-NO" b="1" dirty="0"/>
              <a:t>«gode svar» </a:t>
            </a:r>
            <a:r>
              <a:rPr lang="nb-NO" altLang="nb-NO" dirty="0"/>
              <a:t>(øv det evt. sammen med barnet)</a:t>
            </a:r>
          </a:p>
          <a:p>
            <a:pPr marL="533400" lvl="1" indent="-342900">
              <a:defRPr/>
            </a:pPr>
            <a:r>
              <a:rPr lang="nb-NO" altLang="nb-NO" dirty="0"/>
              <a:t>Hjelp barnet med å finne måter å håndtere utfordringer på (f.eks. flytte fokus; </a:t>
            </a:r>
            <a:r>
              <a:rPr lang="nb-NO" altLang="nb-NO" dirty="0" err="1"/>
              <a:t>f.eks</a:t>
            </a:r>
            <a:r>
              <a:rPr lang="nb-NO" altLang="nb-NO" dirty="0"/>
              <a:t>: «</a:t>
            </a:r>
            <a:r>
              <a:rPr lang="nb-NO" altLang="nb-NO" i="1" dirty="0"/>
              <a:t>jeg er født slik, blir du med å huske?»</a:t>
            </a:r>
            <a:r>
              <a:rPr lang="nb-NO" altLang="nb-NO" dirty="0"/>
              <a:t>)</a:t>
            </a:r>
            <a:endParaRPr lang="en-GB" dirty="0"/>
          </a:p>
          <a:p>
            <a:pPr marL="533400" lvl="1" indent="-342900">
              <a:defRPr/>
            </a:pPr>
            <a:endParaRPr lang="en-GB" dirty="0"/>
          </a:p>
          <a:p>
            <a:pPr marL="533400" lvl="1" indent="-342900">
              <a:defRPr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slide 2f">
            <a:hlinkClick r:id="" action="ppaction://media"/>
            <a:extLst>
              <a:ext uri="{FF2B5EF4-FFF2-40B4-BE49-F238E27FC236}">
                <a16:creationId xmlns:a16="http://schemas.microsoft.com/office/drawing/2014/main" id="{EEF1CC99-DFC8-4C82-A028-8F5D54B8D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1035" y="795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7</a:t>
            </a:fld>
            <a:r>
              <a:rPr lang="nb-NO" dirty="0"/>
              <a:t>/11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077077"/>
            <a:ext cx="10142071" cy="4009912"/>
          </a:xfrm>
        </p:spPr>
        <p:txBody>
          <a:bodyPr>
            <a:normAutofit/>
          </a:bodyPr>
          <a:lstStyle/>
          <a:p>
            <a:pPr marL="533400" lvl="1" indent="-342900">
              <a:defRPr/>
            </a:pPr>
            <a:r>
              <a:rPr lang="nb-NO" sz="1800" i="1" dirty="0"/>
              <a:t>Kanskje s</a:t>
            </a:r>
            <a:r>
              <a:rPr lang="nb-NO" sz="1800" dirty="0"/>
              <a:t>tørre risiko for å være overbeskyttende når barnet har en sjelden diagnose? </a:t>
            </a:r>
            <a:r>
              <a:rPr lang="nb-NO" sz="1800" i="1" dirty="0"/>
              <a:t>Kanskje</a:t>
            </a:r>
            <a:r>
              <a:rPr lang="nb-NO" sz="1800" dirty="0"/>
              <a:t> med god grunn? </a:t>
            </a:r>
            <a:r>
              <a:rPr lang="nb-NO" sz="1800" i="1" dirty="0"/>
              <a:t>Vanskeligere å trekke på egne erfaringer?</a:t>
            </a:r>
          </a:p>
          <a:p>
            <a:pPr marL="533400" lvl="1" indent="-342900">
              <a:defRPr/>
            </a:pPr>
            <a:r>
              <a:rPr lang="nb-NO" sz="1800" dirty="0"/>
              <a:t>Trygge på barnehagepersonale og ansatte på skolen?</a:t>
            </a:r>
          </a:p>
          <a:p>
            <a:pPr marL="533400" lvl="1" indent="-342900">
              <a:defRPr/>
            </a:pPr>
            <a:r>
              <a:rPr lang="nb-NO" sz="1800" dirty="0"/>
              <a:t>Nok informasjon og kunnskap!</a:t>
            </a:r>
          </a:p>
          <a:p>
            <a:pPr marL="533400" lvl="1" indent="-342900">
              <a:defRPr/>
            </a:pPr>
            <a:r>
              <a:rPr lang="nb-NO" sz="1800" dirty="0"/>
              <a:t>Involverte vs. «overinvolverte» foreldre? (2020)</a:t>
            </a:r>
          </a:p>
          <a:p>
            <a:pPr marL="533400" lvl="1" indent="-342900">
              <a:defRPr/>
            </a:pPr>
            <a:endParaRPr lang="nb-NO" sz="1800" dirty="0"/>
          </a:p>
          <a:p>
            <a:pPr marL="190500" lvl="1" indent="0">
              <a:buNone/>
              <a:defRPr/>
            </a:pPr>
            <a:r>
              <a:rPr lang="nb-NO" sz="1800" b="1" dirty="0"/>
              <a:t>Å gradvis «gi slipp»</a:t>
            </a:r>
          </a:p>
          <a:p>
            <a:pPr marL="533400" lvl="1" indent="-342900">
              <a:defRPr/>
            </a:pPr>
            <a:r>
              <a:rPr lang="nb-NO" sz="1800" dirty="0"/>
              <a:t>Gi større oppgaver, ansvar og frihet i takt med at barnet kan mestre det. Følg med på barnets utvikling og utvid gradvis</a:t>
            </a:r>
          </a:p>
          <a:p>
            <a:pPr marL="533400" lvl="1" indent="-342900">
              <a:defRPr/>
            </a:pPr>
            <a:r>
              <a:rPr lang="nb-NO" sz="1800" dirty="0"/>
              <a:t>Begrens overvåkning. La barnet gradvis lære å ta ansvaret for seg selv, og at du/andre kan være nyttige hjelpere</a:t>
            </a:r>
          </a:p>
          <a:p>
            <a:pPr marL="533400" lvl="1" indent="-342900">
              <a:defRPr/>
            </a:pPr>
            <a:r>
              <a:rPr lang="nb-NO" sz="1800" dirty="0"/>
              <a:t>Vær tilgjengelig, både fysisk og følelsesmessig, slik at du kan hjelpe barnet når noe er utfordrende</a:t>
            </a:r>
          </a:p>
          <a:p>
            <a:pPr marL="190500" lvl="1" indent="0">
              <a:buNone/>
              <a:defRPr/>
            </a:pPr>
            <a:endParaRPr lang="nb-NO" sz="1800" dirty="0"/>
          </a:p>
          <a:p>
            <a:pPr marL="533400" lvl="1" indent="-342900">
              <a:defRPr/>
            </a:pPr>
            <a:endParaRPr lang="nb-NO" sz="1900" dirty="0"/>
          </a:p>
          <a:p>
            <a:pPr marL="533400" lvl="1" indent="-342900">
              <a:defRPr/>
            </a:pPr>
            <a:endParaRPr lang="nb-NO" dirty="0"/>
          </a:p>
          <a:p>
            <a:pPr marL="533400" lvl="1" indent="-342900">
              <a:defRPr/>
            </a:pPr>
            <a:endParaRPr lang="en-GB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7" name="Tittel 3">
            <a:extLst>
              <a:ext uri="{FF2B5EF4-FFF2-40B4-BE49-F238E27FC236}">
                <a16:creationId xmlns:a16="http://schemas.microsoft.com/office/drawing/2014/main" id="{0D5026BD-483D-469F-9AE4-2CB9F7EB8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771011"/>
            <a:ext cx="10363200" cy="866588"/>
          </a:xfrm>
        </p:spPr>
        <p:txBody>
          <a:bodyPr>
            <a:noAutofit/>
          </a:bodyPr>
          <a:lstStyle/>
          <a:p>
            <a:r>
              <a:rPr lang="nb-NO" altLang="en-US" dirty="0"/>
              <a:t>Å gi trygghet vs. Overbeskytte</a:t>
            </a:r>
            <a:br>
              <a:rPr lang="nb-NO" altLang="en-US" dirty="0"/>
            </a:br>
            <a:r>
              <a:rPr lang="nb-NO" altLang="en-US" dirty="0"/>
              <a:t> - en viktig og vanskelig balansegang </a:t>
            </a:r>
            <a:br>
              <a:rPr lang="nb-NO" altLang="en-US" dirty="0"/>
            </a:br>
            <a:endParaRPr lang="nb-NO" dirty="0"/>
          </a:p>
        </p:txBody>
      </p:sp>
      <p:pic>
        <p:nvPicPr>
          <p:cNvPr id="4" name="Slide 2g">
            <a:hlinkClick r:id="" action="ppaction://media"/>
            <a:extLst>
              <a:ext uri="{FF2B5EF4-FFF2-40B4-BE49-F238E27FC236}">
                <a16:creationId xmlns:a16="http://schemas.microsoft.com/office/drawing/2014/main" id="{0AF67568-A542-4614-A9CF-7B7718B7F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8974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8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680471"/>
            <a:ext cx="10363200" cy="866588"/>
          </a:xfrm>
        </p:spPr>
        <p:txBody>
          <a:bodyPr/>
          <a:lstStyle/>
          <a:p>
            <a:r>
              <a:rPr lang="nb-NO" altLang="en-US" dirty="0"/>
              <a:t>Hvordan styrke barnet til å takle utfordringer?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862405"/>
            <a:ext cx="10363200" cy="4329390"/>
          </a:xfrm>
        </p:spPr>
        <p:txBody>
          <a:bodyPr>
            <a:normAutofit lnSpcReduction="10000"/>
          </a:bodyPr>
          <a:lstStyle/>
          <a:p>
            <a:pPr marL="533400" lvl="1" indent="-342900">
              <a:defRPr/>
            </a:pPr>
            <a:r>
              <a:rPr lang="nb-NO" sz="2400" dirty="0"/>
              <a:t>Bygg kontakten som binder deg og barnet sammen («Båndet», Hedvig Montgomery)</a:t>
            </a:r>
          </a:p>
          <a:p>
            <a:pPr marL="533400" lvl="1" indent="-342900">
              <a:defRPr/>
            </a:pPr>
            <a:endParaRPr lang="nb-NO" sz="2400" dirty="0"/>
          </a:p>
          <a:p>
            <a:pPr marL="533400" lvl="1" indent="-342900">
              <a:defRPr/>
            </a:pPr>
            <a:r>
              <a:rPr lang="nb-NO" dirty="0"/>
              <a:t>Båndets tre deler i barnehageårene:</a:t>
            </a:r>
          </a:p>
          <a:p>
            <a:pPr marL="838200" lvl="1" indent="-457200">
              <a:buFontTx/>
              <a:buAutoNum type="arabicPeriod"/>
              <a:defRPr/>
            </a:pPr>
            <a:r>
              <a:rPr lang="nb-NO" dirty="0"/>
              <a:t>Skap en trygg base og finn trøstekoden</a:t>
            </a:r>
          </a:p>
          <a:p>
            <a:pPr marL="838200" lvl="1" indent="-457200">
              <a:buFontTx/>
              <a:buAutoNum type="arabicPeriod"/>
              <a:defRPr/>
            </a:pPr>
            <a:r>
              <a:rPr lang="nb-NO" dirty="0"/>
              <a:t>Skap et sted å høre til (tilhørighet)</a:t>
            </a:r>
          </a:p>
          <a:p>
            <a:pPr marL="838200" lvl="1" indent="-457200">
              <a:buFontTx/>
              <a:buAutoNum type="arabicPeriod"/>
              <a:defRPr/>
            </a:pPr>
            <a:r>
              <a:rPr lang="nb-NO" dirty="0"/>
              <a:t>Aksepter barnets følelser – selv om det kan være vanskelig for oss som foreldre, når vi så gjerne vil trøste og oppmuntre (lytt – vent – før trøst/forslag)</a:t>
            </a:r>
          </a:p>
          <a:p>
            <a:pPr marL="838200" lvl="1" indent="-457200">
              <a:buFontTx/>
              <a:buAutoNum type="arabicPeriod"/>
              <a:defRPr/>
            </a:pPr>
            <a:endParaRPr lang="nb-NO" dirty="0"/>
          </a:p>
          <a:p>
            <a:pPr marL="533400" lvl="1" indent="-342900">
              <a:defRPr/>
            </a:pPr>
            <a:r>
              <a:rPr lang="nb-NO" dirty="0"/>
              <a:t>Gi barnet alderstilpasset kunnskap om sin egen sjeldne tilstand</a:t>
            </a:r>
          </a:p>
          <a:p>
            <a:pPr marL="533400" lvl="1" indent="-342900">
              <a:defRPr/>
            </a:pPr>
            <a:r>
              <a:rPr lang="nb-NO" dirty="0"/>
              <a:t>Vis at det finnes andre som lever med tilstanden (film, bøker, brukersamlinger, likepersoner?)</a:t>
            </a:r>
          </a:p>
          <a:p>
            <a:pPr marL="533400" lvl="1" indent="-342900">
              <a:defRPr/>
            </a:pPr>
            <a:r>
              <a:rPr lang="nb-NO" dirty="0"/>
              <a:t>Hjelpe barnet å mestre små og store utfordringer i hverdagen </a:t>
            </a:r>
          </a:p>
          <a:p>
            <a:pPr marL="190500" lvl="1" indent="0">
              <a:buNone/>
              <a:defRPr/>
            </a:pPr>
            <a:endParaRPr lang="en-GB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slide 2h">
            <a:hlinkClick r:id="" action="ppaction://media"/>
            <a:extLst>
              <a:ext uri="{FF2B5EF4-FFF2-40B4-BE49-F238E27FC236}">
                <a16:creationId xmlns:a16="http://schemas.microsoft.com/office/drawing/2014/main" id="{BE3C63A5-E025-46A3-A170-98074244A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3968" y="8053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9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812861"/>
            <a:ext cx="10363200" cy="866588"/>
          </a:xfrm>
        </p:spPr>
        <p:txBody>
          <a:bodyPr/>
          <a:lstStyle/>
          <a:p>
            <a:r>
              <a:rPr lang="nb-NO" altLang="nb-NO" dirty="0"/>
              <a:t>Veien videre med et forandret familieliv…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079201"/>
            <a:ext cx="10363200" cy="3965938"/>
          </a:xfrm>
        </p:spPr>
        <p:txBody>
          <a:bodyPr>
            <a:normAutofit/>
          </a:bodyPr>
          <a:lstStyle/>
          <a:p>
            <a:pPr marL="533400" lvl="1" indent="-342900">
              <a:defRPr/>
            </a:pPr>
            <a:r>
              <a:rPr lang="nb-NO" altLang="nb-NO" sz="2200" dirty="0"/>
              <a:t>Hverdagen blir igjen normal, kanskje på en litt annen måte enn tidligere</a:t>
            </a:r>
          </a:p>
          <a:p>
            <a:pPr marL="533400" lvl="1" indent="-342900">
              <a:defRPr/>
            </a:pPr>
            <a:r>
              <a:rPr lang="nb-NO" altLang="nb-NO" sz="2200" dirty="0"/>
              <a:t>Både foreldre og barn lærer å takle situasjoner og utfordringer </a:t>
            </a:r>
          </a:p>
          <a:p>
            <a:pPr marL="533400" lvl="1" indent="-342900">
              <a:defRPr/>
            </a:pPr>
            <a:r>
              <a:rPr lang="nb-NO" altLang="nb-NO" sz="2200" dirty="0"/>
              <a:t>Alt faller mer på plass, følelsesmessig og praktisk</a:t>
            </a:r>
          </a:p>
          <a:p>
            <a:pPr marL="533400" lvl="1" indent="-342900">
              <a:defRPr/>
            </a:pPr>
            <a:endParaRPr lang="nb-NO" altLang="nb-NO" sz="2200" dirty="0"/>
          </a:p>
          <a:p>
            <a:pPr marL="533400" lvl="1" indent="-342900">
              <a:defRPr/>
            </a:pPr>
            <a:r>
              <a:rPr lang="nb-NO" altLang="nb-NO" sz="2200" dirty="0"/>
              <a:t>Men av og til kan man bli fanget av de følelsene man følte i den første tiden, kanskje særlig i perioder hvor barnets diagnose gir særlige utfordringer (forverring, operasjoner, brudd, kontroller)</a:t>
            </a:r>
          </a:p>
          <a:p>
            <a:pPr marL="533400" lvl="1" indent="-342900">
              <a:defRPr/>
            </a:pPr>
            <a:endParaRPr lang="nb-NO" altLang="nb-NO" sz="2200" dirty="0"/>
          </a:p>
          <a:p>
            <a:pPr marL="533400" lvl="1" indent="-342900">
              <a:defRPr/>
            </a:pPr>
            <a:r>
              <a:rPr lang="nb-NO" altLang="nb-NO" sz="2200" dirty="0"/>
              <a:t>Helt naturlig! Søk hjelp om det blir for tøft å stå i (mestre/overmestre)</a:t>
            </a:r>
          </a:p>
          <a:p>
            <a:pPr marL="533400" lvl="1" indent="-342900">
              <a:defRPr/>
            </a:pPr>
            <a:endParaRPr lang="en-GB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slide 2i">
            <a:hlinkClick r:id="" action="ppaction://media"/>
            <a:extLst>
              <a:ext uri="{FF2B5EF4-FFF2-40B4-BE49-F238E27FC236}">
                <a16:creationId xmlns:a16="http://schemas.microsoft.com/office/drawing/2014/main" id="{71304CA9-5C04-423D-91F6-25277120F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1035" y="694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2ECD9F-9EFF-4AF4-8F89-D521249BD0A0}"/>
</file>

<file path=customXml/itemProps2.xml><?xml version="1.0" encoding="utf-8"?>
<ds:datastoreItem xmlns:ds="http://schemas.openxmlformats.org/officeDocument/2006/customXml" ds:itemID="{2D844C07-E42D-4454-9CF2-3B94BE60CDBB}"/>
</file>

<file path=customXml/itemProps3.xml><?xml version="1.0" encoding="utf-8"?>
<ds:datastoreItem xmlns:ds="http://schemas.openxmlformats.org/officeDocument/2006/customXml" ds:itemID="{D0701C75-52B3-407E-90DD-04E3F5795CEE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1580</TotalTime>
  <Words>992</Words>
  <Application>Microsoft Office PowerPoint</Application>
  <PresentationFormat>Widescreen</PresentationFormat>
  <Paragraphs>130</Paragraphs>
  <Slides>10</Slides>
  <Notes>2</Notes>
  <HiddenSlides>0</HiddenSlides>
  <MMClips>10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</vt:lpstr>
      <vt:lpstr>Office-tema</vt:lpstr>
      <vt:lpstr>Å vokse opp...  og ha en sjelden diagnose </vt:lpstr>
      <vt:lpstr>Å få et barn...</vt:lpstr>
      <vt:lpstr>Foreldres bekymringer – nå og for fremtiden</vt:lpstr>
      <vt:lpstr>Å mestre livet best mulig,  når man er litt annerledes enn andre</vt:lpstr>
      <vt:lpstr>Mobbing?</vt:lpstr>
      <vt:lpstr>Å styrke barnet – og mestre livet</vt:lpstr>
      <vt:lpstr>Å gi trygghet vs. Overbeskytte  - en viktig og vanskelig balansegang  </vt:lpstr>
      <vt:lpstr>Hvordan styrke barnet til å takle utfordringer?</vt:lpstr>
      <vt:lpstr>Veien videre med et forandret familieliv…</vt:lpstr>
      <vt:lpstr>Litt å tenke over til vi møtes på kurset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Bendik Fjeldstad</dc:creator>
  <cp:keywords/>
  <cp:lastModifiedBy>Anne-Mette Bredahl</cp:lastModifiedBy>
  <cp:revision>36</cp:revision>
  <cp:lastPrinted>2017-01-23T09:26:18Z</cp:lastPrinted>
  <dcterms:created xsi:type="dcterms:W3CDTF">2020-05-29T12:41:57Z</dcterms:created>
  <dcterms:modified xsi:type="dcterms:W3CDTF">2020-06-02T11:03:19Z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