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737"/>
  </p:normalViewPr>
  <p:slideViewPr>
    <p:cSldViewPr snapToGrid="0" snapToObjects="1">
      <p:cViewPr varScale="1">
        <p:scale>
          <a:sx n="88" d="100"/>
          <a:sy n="88" d="100"/>
        </p:scale>
        <p:origin x="63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02.06.2020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684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75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2020.06.02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/>
              <a:t>Stilling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/>
              <a:t>Sted/dato</a:t>
            </a:r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Frambu</a:t>
            </a:r>
            <a:r>
              <a:rPr lang="nb-NO" sz="1600" b="0" dirty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Nasjonalt kompetansesenter for </a:t>
            </a:r>
            <a:r>
              <a:rPr lang="nb-NO" sz="1600" b="0" dirty="0" err="1"/>
              <a:t>porfyrisykdommer</a:t>
            </a:r>
            <a:endParaRPr lang="nb-NO" sz="1600" b="0" dirty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NevSom</a:t>
            </a:r>
            <a:r>
              <a:rPr lang="nb-NO" sz="1600" b="0" dirty="0"/>
              <a:t> - Nasjonalt kompetansesenter for </a:t>
            </a:r>
            <a:r>
              <a:rPr lang="nb-NO" sz="1600" b="0" dirty="0" err="1"/>
              <a:t>nevroutviklingsforstyrrelser</a:t>
            </a:r>
            <a:r>
              <a:rPr lang="nb-NO" sz="1600" b="0" dirty="0"/>
              <a:t> og </a:t>
            </a:r>
            <a:r>
              <a:rPr lang="nb-NO" sz="1600" b="0" dirty="0" err="1"/>
              <a:t>hypersomnier</a:t>
            </a:r>
            <a:endParaRPr lang="nb-NO" sz="1600" b="0" dirty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/>
              <a:t>Nevromuskulært</a:t>
            </a:r>
            <a:r>
              <a:rPr lang="nb-NO" sz="1600" b="0" dirty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2020.06.02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/>
              <a:t>Kontakt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/>
              <a:t>Telefon: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/>
              <a:t>Epost:</a:t>
            </a:r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2020.06.02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hyperlink" Target="http://www.google.no/url?sa=i&amp;rct=j&amp;q=&amp;esrc=s&amp;source=images&amp;cd=&amp;cad=rja&amp;uact=8&amp;ved=0CAcQjRxqFQoTCMzGjL_UpccCFUoQLAodUTYFnQ&amp;url=http%3A%2F%2Fwww.briarpress.org%2F39751&amp;ei=4FfMVczWFcqgsAHR7JToCQ&amp;psig=AFQjCNHp9fPL_agXVrcwAdaFneO8CUiwcA&amp;ust=1439541483710900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hyperlink" Target="http://www.google.no/url?sa=i&amp;rct=j&amp;q=&amp;esrc=s&amp;source=images&amp;cd=&amp;cad=rja&amp;uact=8&amp;ved=0CAcQjRxqFQoTCMzGjL_UpccCFUoQLAodUTYFnQ&amp;url=http%3A%2F%2Fwww.briarpress.org%2F39751&amp;ei=4FfMVczWFcqgsAHR7JToCQ&amp;psig=AFQjCNHp9fPL_agXVrcwAdaFneO8CUiwcA&amp;ust=143954148371090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22375" y="1269627"/>
            <a:ext cx="10363200" cy="866588"/>
          </a:xfrm>
        </p:spPr>
        <p:txBody>
          <a:bodyPr/>
          <a:lstStyle/>
          <a:p>
            <a:r>
              <a:rPr lang="en-GB" altLang="en-US" dirty="0" err="1"/>
              <a:t>Samtalegrupper</a:t>
            </a:r>
            <a:r>
              <a:rPr lang="en-GB" altLang="en-US" dirty="0"/>
              <a:t> for </a:t>
            </a:r>
            <a:r>
              <a:rPr lang="en-GB" altLang="en-US" dirty="0" err="1"/>
              <a:t>fedre</a:t>
            </a:r>
            <a:r>
              <a:rPr lang="en-GB" altLang="en-US" dirty="0"/>
              <a:t> og </a:t>
            </a:r>
            <a:r>
              <a:rPr lang="en-GB" altLang="en-US" dirty="0" err="1"/>
              <a:t>mødre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en-US" sz="1600" dirty="0"/>
              <a:t>Dag 1</a:t>
            </a:r>
          </a:p>
          <a:p>
            <a:pPr marL="0" indent="0">
              <a:buNone/>
            </a:pPr>
            <a:r>
              <a:rPr lang="en-GB" altLang="en-US" sz="1600" dirty="0"/>
              <a:t>“</a:t>
            </a:r>
            <a:r>
              <a:rPr lang="nb-NO" altLang="nb-NO" sz="1600" dirty="0"/>
              <a:t>Å få et </a:t>
            </a:r>
            <a:r>
              <a:rPr lang="nb-NO" altLang="nb-NO" sz="1600" b="1" dirty="0"/>
              <a:t>BARN</a:t>
            </a:r>
            <a:r>
              <a:rPr lang="nb-NO" altLang="nb-NO" sz="1600" dirty="0"/>
              <a:t> som har en «sjelden diagnose»</a:t>
            </a:r>
            <a:endParaRPr lang="en-GB" altLang="en-US" sz="1600" dirty="0"/>
          </a:p>
          <a:p>
            <a:pPr marL="0" indent="0">
              <a:buNone/>
            </a:pPr>
            <a:r>
              <a:rPr lang="en-GB" altLang="en-US" sz="1600" dirty="0"/>
              <a:t>Handler </a:t>
            </a:r>
            <a:r>
              <a:rPr lang="en-GB" altLang="en-US" sz="1600" dirty="0" err="1"/>
              <a:t>mest</a:t>
            </a:r>
            <a:r>
              <a:rPr lang="en-GB" altLang="en-US" sz="1600" dirty="0"/>
              <a:t> om </a:t>
            </a:r>
            <a:r>
              <a:rPr lang="en-GB" altLang="en-US" sz="1600" dirty="0" err="1"/>
              <a:t>dere</a:t>
            </a:r>
            <a:r>
              <a:rPr lang="en-GB" altLang="en-US" sz="1600" dirty="0"/>
              <a:t> </a:t>
            </a:r>
            <a:r>
              <a:rPr lang="en-GB" altLang="en-US" sz="1600" dirty="0" err="1"/>
              <a:t>som</a:t>
            </a:r>
            <a:r>
              <a:rPr lang="en-GB" altLang="en-US" sz="1600" dirty="0"/>
              <a:t> </a:t>
            </a:r>
            <a:r>
              <a:rPr lang="en-GB" altLang="en-US" sz="1600" dirty="0" err="1"/>
              <a:t>foreldre</a:t>
            </a:r>
            <a:endParaRPr lang="en-GB" altLang="en-US" sz="1600" dirty="0"/>
          </a:p>
          <a:p>
            <a:pPr marL="0" indent="0">
              <a:buNone/>
            </a:pPr>
            <a:endParaRPr lang="en-GB" altLang="en-US" sz="1600" dirty="0"/>
          </a:p>
          <a:p>
            <a:pPr marL="0" indent="0">
              <a:buNone/>
            </a:pPr>
            <a:r>
              <a:rPr lang="en-GB" altLang="en-US" sz="1600" dirty="0"/>
              <a:t>Dag 2</a:t>
            </a:r>
          </a:p>
          <a:p>
            <a:pPr marL="0" indent="0">
              <a:buNone/>
            </a:pPr>
            <a:r>
              <a:rPr lang="nb-NO" altLang="nb-NO" sz="1600" b="1" dirty="0"/>
              <a:t>«Å vokse opp...  </a:t>
            </a:r>
            <a:r>
              <a:rPr lang="nb-NO" altLang="nb-NO" sz="1600" dirty="0"/>
              <a:t>Og å ha en sjelden diagnose</a:t>
            </a:r>
            <a:r>
              <a:rPr lang="nb-NO" altLang="nb-NO" sz="1600" b="1" dirty="0"/>
              <a:t>»</a:t>
            </a:r>
            <a:endParaRPr lang="en-GB" altLang="en-US" sz="1600" dirty="0"/>
          </a:p>
          <a:p>
            <a:pPr marL="0" indent="0">
              <a:buNone/>
            </a:pPr>
            <a:r>
              <a:rPr lang="en-GB" altLang="en-US" sz="1600" dirty="0"/>
              <a:t>Handler </a:t>
            </a:r>
            <a:r>
              <a:rPr lang="en-GB" altLang="en-US" sz="1600" dirty="0" err="1"/>
              <a:t>mer</a:t>
            </a:r>
            <a:r>
              <a:rPr lang="en-GB" altLang="en-US" sz="1600" dirty="0"/>
              <a:t> om </a:t>
            </a:r>
            <a:r>
              <a:rPr lang="en-GB" altLang="en-US" sz="1600" dirty="0" err="1"/>
              <a:t>det</a:t>
            </a:r>
            <a:r>
              <a:rPr lang="en-GB" altLang="en-US" sz="1600" dirty="0"/>
              <a:t> å </a:t>
            </a:r>
            <a:r>
              <a:rPr lang="en-GB" altLang="en-US" sz="1600" dirty="0" err="1"/>
              <a:t>være</a:t>
            </a:r>
            <a:r>
              <a:rPr lang="en-GB" altLang="en-US" sz="1600" dirty="0"/>
              <a:t> barn med </a:t>
            </a:r>
            <a:r>
              <a:rPr lang="en-GB" altLang="en-US" sz="1600" dirty="0" err="1"/>
              <a:t>en</a:t>
            </a:r>
            <a:r>
              <a:rPr lang="en-GB" altLang="en-US" sz="1600" dirty="0"/>
              <a:t> </a:t>
            </a:r>
            <a:r>
              <a:rPr lang="en-GB" altLang="en-US" sz="1600" dirty="0" err="1"/>
              <a:t>sjelden</a:t>
            </a:r>
            <a:r>
              <a:rPr lang="en-GB" altLang="en-US" sz="1600" dirty="0"/>
              <a:t> diagnose og om å </a:t>
            </a:r>
            <a:r>
              <a:rPr lang="en-GB" altLang="en-US" sz="1600" dirty="0" err="1"/>
              <a:t>støtte</a:t>
            </a:r>
            <a:r>
              <a:rPr lang="en-GB" altLang="en-US" sz="1600" dirty="0"/>
              <a:t> </a:t>
            </a:r>
            <a:r>
              <a:rPr lang="en-GB" altLang="en-US" sz="1600" dirty="0" err="1"/>
              <a:t>barnets</a:t>
            </a:r>
            <a:r>
              <a:rPr lang="en-GB" altLang="en-US" sz="1600" dirty="0"/>
              <a:t> </a:t>
            </a:r>
            <a:r>
              <a:rPr lang="en-GB" altLang="en-US" sz="1600" dirty="0" err="1"/>
              <a:t>utvikling</a:t>
            </a:r>
            <a:r>
              <a:rPr lang="en-GB" altLang="en-US" sz="1600" dirty="0"/>
              <a:t> best </a:t>
            </a:r>
            <a:r>
              <a:rPr lang="en-GB" altLang="en-US" sz="1600" dirty="0" err="1"/>
              <a:t>mulig</a:t>
            </a:r>
            <a:r>
              <a:rPr lang="en-GB" altLang="en-US" sz="1600" dirty="0"/>
              <a:t> </a:t>
            </a:r>
          </a:p>
          <a:p>
            <a:pPr marL="0" indent="0">
              <a:buNone/>
            </a:pPr>
            <a:endParaRPr lang="en-GB" altLang="en-US" sz="1600" dirty="0"/>
          </a:p>
          <a:p>
            <a:pPr marL="0" indent="0">
              <a:buNone/>
            </a:pPr>
            <a:r>
              <a:rPr lang="en-GB" altLang="en-US" sz="1600" dirty="0" err="1"/>
              <a:t>Forberedelse</a:t>
            </a:r>
            <a:r>
              <a:rPr lang="en-GB" altLang="en-US" sz="1600" dirty="0"/>
              <a:t> </a:t>
            </a:r>
            <a:r>
              <a:rPr lang="en-GB" altLang="en-US" sz="1600" dirty="0" err="1"/>
              <a:t>til</a:t>
            </a:r>
            <a:r>
              <a:rPr lang="en-GB" altLang="en-US" sz="1600" dirty="0"/>
              <a:t> </a:t>
            </a:r>
            <a:r>
              <a:rPr lang="en-GB" altLang="en-US" sz="1600" dirty="0" err="1"/>
              <a:t>samtalegruppene</a:t>
            </a:r>
            <a:r>
              <a:rPr lang="en-GB" altLang="en-US" sz="1600" dirty="0"/>
              <a:t>: </a:t>
            </a:r>
          </a:p>
          <a:p>
            <a:pPr marL="0" indent="0">
              <a:buNone/>
            </a:pPr>
            <a:r>
              <a:rPr lang="en-GB" altLang="en-US" sz="1600" dirty="0"/>
              <a:t>Se </a:t>
            </a:r>
            <a:r>
              <a:rPr lang="en-GB" altLang="en-US" sz="1600" dirty="0" err="1"/>
              <a:t>igjennom</a:t>
            </a:r>
            <a:r>
              <a:rPr lang="en-GB" altLang="en-US" sz="1600" dirty="0"/>
              <a:t> </a:t>
            </a:r>
            <a:r>
              <a:rPr lang="en-GB" altLang="en-US" sz="1600" dirty="0" err="1"/>
              <a:t>pressentasjonene</a:t>
            </a:r>
            <a:r>
              <a:rPr lang="en-GB" altLang="en-US" sz="1600" dirty="0"/>
              <a:t> og </a:t>
            </a:r>
            <a:r>
              <a:rPr lang="en-GB" altLang="en-US" sz="1600" dirty="0" err="1"/>
              <a:t>noter</a:t>
            </a:r>
            <a:r>
              <a:rPr lang="en-GB" altLang="en-US" sz="1600" dirty="0"/>
              <a:t> </a:t>
            </a:r>
            <a:r>
              <a:rPr lang="en-GB" altLang="en-US" sz="1600" dirty="0" err="1"/>
              <a:t>gjerne</a:t>
            </a:r>
            <a:r>
              <a:rPr lang="en-GB" altLang="en-US" sz="1600" dirty="0"/>
              <a:t> ned </a:t>
            </a:r>
            <a:r>
              <a:rPr lang="en-GB" altLang="en-US" sz="1600" dirty="0" err="1"/>
              <a:t>noen</a:t>
            </a:r>
            <a:r>
              <a:rPr lang="en-GB" altLang="en-US" sz="1600" dirty="0"/>
              <a:t> tanker </a:t>
            </a:r>
            <a:r>
              <a:rPr lang="en-GB" altLang="en-US" sz="1600" dirty="0" err="1"/>
              <a:t>som</a:t>
            </a:r>
            <a:r>
              <a:rPr lang="en-GB" altLang="en-US" sz="1600" dirty="0"/>
              <a:t> </a:t>
            </a:r>
            <a:r>
              <a:rPr lang="en-GB" altLang="en-US" sz="1600" dirty="0" err="1"/>
              <a:t>dere</a:t>
            </a:r>
            <a:r>
              <a:rPr lang="en-GB" altLang="en-US" sz="1600" dirty="0"/>
              <a:t> </a:t>
            </a:r>
            <a:r>
              <a:rPr lang="en-GB" altLang="en-US" sz="1600" i="1" dirty="0" err="1"/>
              <a:t>kanskje</a:t>
            </a:r>
            <a:r>
              <a:rPr lang="en-GB" altLang="en-US" sz="1600" i="1" dirty="0"/>
              <a:t> </a:t>
            </a:r>
            <a:r>
              <a:rPr lang="en-GB" altLang="en-US" sz="1600" dirty="0" err="1"/>
              <a:t>ønsker</a:t>
            </a:r>
            <a:r>
              <a:rPr lang="en-GB" altLang="en-US" sz="1600" dirty="0"/>
              <a:t> å </a:t>
            </a:r>
            <a:r>
              <a:rPr lang="en-GB" altLang="en-US" sz="1600" dirty="0" err="1"/>
              <a:t>drøfte</a:t>
            </a:r>
            <a:r>
              <a:rPr lang="en-GB" altLang="en-US" sz="1600" dirty="0"/>
              <a:t> </a:t>
            </a:r>
            <a:r>
              <a:rPr lang="en-GB" altLang="en-US" sz="1600" dirty="0" err="1"/>
              <a:t>i</a:t>
            </a:r>
            <a:r>
              <a:rPr lang="en-GB" altLang="en-US" sz="1600" dirty="0"/>
              <a:t> </a:t>
            </a:r>
            <a:r>
              <a:rPr lang="en-GB" altLang="en-US" sz="1600" dirty="0" err="1"/>
              <a:t>samtalegruppene</a:t>
            </a:r>
            <a:r>
              <a:rPr lang="en-GB" altLang="en-US" sz="1600" dirty="0"/>
              <a:t> </a:t>
            </a:r>
            <a:r>
              <a:rPr lang="en-GB" altLang="en-US" sz="1600" dirty="0" err="1"/>
              <a:t>på</a:t>
            </a:r>
            <a:r>
              <a:rPr lang="en-GB" altLang="en-US" sz="1600" dirty="0"/>
              <a:t> </a:t>
            </a:r>
            <a:r>
              <a:rPr lang="en-GB" altLang="en-US" sz="1600" dirty="0" err="1"/>
              <a:t>kurset</a:t>
            </a:r>
            <a:endParaRPr lang="en-GB" altLang="en-US" sz="1600" dirty="0"/>
          </a:p>
          <a:p>
            <a:pPr marL="0" indent="0">
              <a:buNone/>
            </a:pPr>
            <a:endParaRPr lang="nb-NO" sz="16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1/11</a:t>
            </a:r>
          </a:p>
        </p:txBody>
      </p:sp>
      <p:pic>
        <p:nvPicPr>
          <p:cNvPr id="9" name="slide1aa">
            <a:hlinkClick r:id="" action="ppaction://media"/>
            <a:extLst>
              <a:ext uri="{FF2B5EF4-FFF2-40B4-BE49-F238E27FC236}">
                <a16:creationId xmlns:a16="http://schemas.microsoft.com/office/drawing/2014/main" id="{1A7A7B8B-774C-4369-A064-B45DEE17C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9150" y="9216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1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10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693271" y="745785"/>
            <a:ext cx="10363200" cy="866588"/>
          </a:xfrm>
        </p:spPr>
        <p:txBody>
          <a:bodyPr/>
          <a:lstStyle/>
          <a:p>
            <a:r>
              <a:rPr lang="nb-NO" altLang="nb-NO" dirty="0"/>
              <a:t>Å dele erfaringer og tanker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002792"/>
            <a:ext cx="10363200" cy="3766093"/>
          </a:xfrm>
        </p:spPr>
        <p:txBody>
          <a:bodyPr>
            <a:normAutofit lnSpcReduction="10000"/>
          </a:bodyPr>
          <a:lstStyle/>
          <a:p>
            <a:pPr lvl="1">
              <a:defRPr/>
            </a:pPr>
            <a:r>
              <a:rPr lang="nb-NO" altLang="nb-NO" sz="2400" dirty="0"/>
              <a:t>Foreldre gir uttrykk for at det hadde vært en hjelp om:</a:t>
            </a:r>
          </a:p>
          <a:p>
            <a:pPr lvl="2">
              <a:defRPr/>
            </a:pPr>
            <a:r>
              <a:rPr lang="nb-NO" altLang="nb-NO" sz="2000" dirty="0"/>
              <a:t>Hatt anledning til å snakke med noen om hvordan jeg hadde det (følelsene)</a:t>
            </a:r>
          </a:p>
          <a:p>
            <a:pPr lvl="2">
              <a:defRPr/>
            </a:pPr>
            <a:r>
              <a:rPr lang="nb-NO" altLang="nb-NO" sz="2000" dirty="0"/>
              <a:t>Fått vite at det var ”normalt” å ha det slik</a:t>
            </a:r>
          </a:p>
          <a:p>
            <a:pPr lvl="2">
              <a:defRPr/>
            </a:pPr>
            <a:r>
              <a:rPr lang="nb-NO" altLang="nb-NO" sz="2000" dirty="0"/>
              <a:t>At det var forståelig for andre</a:t>
            </a:r>
          </a:p>
          <a:p>
            <a:pPr marL="190500" lvl="1" indent="0">
              <a:buNone/>
              <a:defRPr/>
            </a:pPr>
            <a:r>
              <a:rPr lang="nb-NO" altLang="nb-NO" sz="2400" i="1" dirty="0"/>
              <a:t>     </a:t>
            </a:r>
            <a:r>
              <a:rPr lang="nb-NO" altLang="nb-NO" i="1" dirty="0"/>
              <a:t>«Så hadde jeg kanskje kommet meg lettere gjennom den første tiden»</a:t>
            </a:r>
          </a:p>
          <a:p>
            <a:pPr lvl="1">
              <a:defRPr/>
            </a:pPr>
            <a:endParaRPr lang="nb-NO" altLang="nb-NO" sz="2400" dirty="0"/>
          </a:p>
          <a:p>
            <a:pPr marL="190500" lvl="1" indent="0">
              <a:buNone/>
              <a:defRPr/>
            </a:pPr>
            <a:r>
              <a:rPr lang="nb-NO" altLang="nb-NO" sz="2400" dirty="0"/>
              <a:t>Mange kan ha nytte av å snakke med en person de har tillitt til </a:t>
            </a:r>
            <a:r>
              <a:rPr lang="nb-NO" altLang="nb-NO" dirty="0"/>
              <a:t>(helsesøster, venninne, prest, psykolog, nabo...) </a:t>
            </a:r>
            <a:endParaRPr lang="nb-NO" altLang="nb-NO" sz="2400" dirty="0"/>
          </a:p>
          <a:p>
            <a:pPr marL="190500" lvl="1" indent="0">
              <a:buNone/>
              <a:defRPr/>
            </a:pPr>
            <a:r>
              <a:rPr lang="nb-NO" altLang="nb-NO" sz="2400" dirty="0"/>
              <a:t>Eller andre i samme situasjon </a:t>
            </a:r>
          </a:p>
          <a:p>
            <a:pPr marL="190500" lvl="1" indent="0">
              <a:buNone/>
              <a:defRPr/>
            </a:pPr>
            <a:r>
              <a:rPr lang="nb-NO" altLang="nb-NO" sz="2400" dirty="0"/>
              <a:t>– derfor denne type kurs</a:t>
            </a:r>
          </a:p>
          <a:p>
            <a:endParaRPr lang="nb-NO" dirty="0"/>
          </a:p>
        </p:txBody>
      </p:sp>
      <p:pic>
        <p:nvPicPr>
          <p:cNvPr id="6" name="slide 1j">
            <a:hlinkClick r:id="" action="ppaction://media"/>
            <a:extLst>
              <a:ext uri="{FF2B5EF4-FFF2-40B4-BE49-F238E27FC236}">
                <a16:creationId xmlns:a16="http://schemas.microsoft.com/office/drawing/2014/main" id="{C5D67C96-88F3-4947-B84C-D9C22D67B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1333" y="6391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11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896471" y="970617"/>
            <a:ext cx="10363200" cy="866588"/>
          </a:xfrm>
        </p:spPr>
        <p:txBody>
          <a:bodyPr>
            <a:normAutofit fontScale="90000"/>
          </a:bodyPr>
          <a:lstStyle/>
          <a:p>
            <a:r>
              <a:rPr lang="nb-NO" altLang="nb-NO" dirty="0"/>
              <a:t>Det var ikke dette dere planla, men…</a:t>
            </a:r>
            <a:br>
              <a:rPr lang="nb-NO" altLang="nb-NO" dirty="0"/>
            </a:b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121290"/>
            <a:ext cx="10363200" cy="3766093"/>
          </a:xfrm>
        </p:spPr>
        <p:txBody>
          <a:bodyPr>
            <a:normAutofit/>
          </a:bodyPr>
          <a:lstStyle/>
          <a:p>
            <a:r>
              <a:rPr lang="nb-NO" altLang="nb-NO" dirty="0"/>
              <a:t>Kanskje…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Ikke bare «ille»?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Nye perspektiver i livet?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Oppdaget nye kvaliteter ved livet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Opplevd en annen nærhet barn - foreldre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Nyttig kontakt med andre i samme situasjon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Oppleve å mestrer situasjoner man ikke trodde man klarte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Komme styrket ut som person/familie</a:t>
            </a:r>
          </a:p>
          <a:p>
            <a:endParaRPr lang="nb-NO" dirty="0"/>
          </a:p>
        </p:txBody>
      </p:sp>
      <p:pic>
        <p:nvPicPr>
          <p:cNvPr id="6" name="slide 1k">
            <a:hlinkClick r:id="" action="ppaction://media"/>
            <a:extLst>
              <a:ext uri="{FF2B5EF4-FFF2-40B4-BE49-F238E27FC236}">
                <a16:creationId xmlns:a16="http://schemas.microsoft.com/office/drawing/2014/main" id="{1569257A-52AE-4599-8CAC-E3F099DAA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6471" y="8423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1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2/11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3211114"/>
          </a:xfrm>
        </p:spPr>
        <p:txBody>
          <a:bodyPr>
            <a:normAutofit/>
          </a:bodyPr>
          <a:lstStyle/>
          <a:p>
            <a:r>
              <a:rPr lang="nb-NO" altLang="nb-NO" dirty="0"/>
              <a:t>Å få et BARN </a:t>
            </a:r>
            <a:br>
              <a:rPr lang="nb-NO" altLang="nb-NO" dirty="0"/>
            </a:br>
            <a:r>
              <a:rPr lang="nb-NO" altLang="nb-NO" dirty="0"/>
              <a:t>   som har en «sjelden diagnose»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4165602"/>
            <a:ext cx="10363200" cy="14165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b-NO" altLang="nb-NO" dirty="0"/>
              <a:t>TRS kompetansesenter  </a:t>
            </a:r>
          </a:p>
          <a:p>
            <a:pPr marL="0" indent="0" algn="ctr">
              <a:buNone/>
            </a:pPr>
            <a:endParaRPr lang="nb-NO" altLang="nb-NO" dirty="0"/>
          </a:p>
          <a:p>
            <a:pPr marL="0" indent="0" algn="ctr">
              <a:buNone/>
            </a:pPr>
            <a:r>
              <a:rPr lang="nb-NO" altLang="nb-NO" dirty="0"/>
              <a:t>Anne-Mette Bredahl, </a:t>
            </a:r>
            <a:r>
              <a:rPr lang="nb-NO" altLang="nb-NO" sz="1600" dirty="0"/>
              <a:t>psykologspesialist</a:t>
            </a:r>
          </a:p>
          <a:p>
            <a:pPr marL="0" indent="0" algn="ctr">
              <a:buNone/>
            </a:pPr>
            <a:r>
              <a:rPr lang="nb-NO" altLang="nb-NO" dirty="0"/>
              <a:t>Karina Heldal</a:t>
            </a:r>
            <a:r>
              <a:rPr lang="nb-NO" altLang="nb-NO" sz="1600" dirty="0"/>
              <a:t>, psykolog</a:t>
            </a:r>
          </a:p>
          <a:p>
            <a:endParaRPr lang="nb-NO" dirty="0"/>
          </a:p>
        </p:txBody>
      </p:sp>
      <p:pic>
        <p:nvPicPr>
          <p:cNvPr id="6" name="Picture 6" descr="http://www.briarpress.org/?q=system/files/stork_bab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51" y="939801"/>
            <a:ext cx="217805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Stork, Newborn, Carry, Born, Infant, Animal, Pelic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557" y="939801"/>
            <a:ext cx="25923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2b">
            <a:hlinkClick r:id="" action="ppaction://media"/>
            <a:extLst>
              <a:ext uri="{FF2B5EF4-FFF2-40B4-BE49-F238E27FC236}">
                <a16:creationId xmlns:a16="http://schemas.microsoft.com/office/drawing/2014/main" id="{011A03E5-A045-4A85-AA86-B768BEC36A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07804" y="8694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3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764149"/>
            <a:ext cx="10363200" cy="866588"/>
          </a:xfrm>
        </p:spPr>
        <p:txBody>
          <a:bodyPr/>
          <a:lstStyle/>
          <a:p>
            <a:r>
              <a:rPr lang="da-DK" altLang="nb-NO" dirty="0"/>
              <a:t>Psykologer på TRS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914400" y="1739435"/>
            <a:ext cx="10363200" cy="209232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da-DK" altLang="nb-NO" sz="2000" b="1" dirty="0"/>
              <a:t>Anne-Mette Bredahl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Klinisk psykolog, spesialist i helsepsykologi og i samfunnspsykologi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Jobbet 25 år med familier hvor barn eller voksne har en somatisk sykdom og/eller funksjonshemming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Har en synshemming - med de erfaringer det har gitt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Mamma til en 11-åring 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da-DK" altLang="nb-NO" sz="2000" dirty="0"/>
          </a:p>
          <a:p>
            <a:pPr>
              <a:lnSpc>
                <a:spcPct val="80000"/>
              </a:lnSpc>
              <a:defRPr/>
            </a:pPr>
            <a:endParaRPr lang="da-DK" altLang="nb-NO" sz="20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da-DK" altLang="nb-NO" sz="2000" b="1" dirty="0"/>
              <a:t>Karina Heldal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Klinisk psykolog 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Jobbet med smerter og lettere psykiske lidelser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da-DK" altLang="nb-NO" sz="2000" dirty="0"/>
              <a:t>Mamma til to små på 2år og 4år</a:t>
            </a:r>
          </a:p>
          <a:p>
            <a:pPr marL="0" indent="0">
              <a:buNone/>
            </a:pPr>
            <a:endParaRPr lang="nb-NO" sz="16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3</a:t>
            </a:fld>
            <a:r>
              <a:rPr lang="nb-NO" dirty="0"/>
              <a:t>/11</a:t>
            </a:r>
          </a:p>
        </p:txBody>
      </p:sp>
      <p:pic>
        <p:nvPicPr>
          <p:cNvPr id="5" name="Slide 1c">
            <a:hlinkClick r:id="" action="ppaction://media"/>
            <a:extLst>
              <a:ext uri="{FF2B5EF4-FFF2-40B4-BE49-F238E27FC236}">
                <a16:creationId xmlns:a16="http://schemas.microsoft.com/office/drawing/2014/main" id="{63EB43BA-756B-4E84-A262-190CD8294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7835" y="6554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3939" y="876312"/>
            <a:ext cx="10363200" cy="866588"/>
          </a:xfrm>
        </p:spPr>
        <p:txBody>
          <a:bodyPr>
            <a:normAutofit fontScale="90000"/>
          </a:bodyPr>
          <a:lstStyle/>
          <a:p>
            <a:r>
              <a:rPr lang="nb-NO" altLang="nb-NO" dirty="0"/>
              <a:t>Å få et barn med en sjelden diagnose... </a:t>
            </a:r>
            <a:br>
              <a:rPr lang="nb-NO" altLang="nb-NO" dirty="0"/>
            </a:br>
            <a:r>
              <a:rPr lang="nb-NO" altLang="nb-NO" dirty="0"/>
              <a:t>	Er først og fremst å få et BARN      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pPr marL="190500" lvl="1" indent="0">
              <a:buNone/>
              <a:defRPr/>
            </a:pPr>
            <a:r>
              <a:rPr lang="nb-NO" altLang="nb-NO" sz="1600" b="1" dirty="0"/>
              <a:t>Dere foreldre er forskjellige: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Alder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Personlighet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Utdanning 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Jobbsituasjon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Kjønn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By/bygd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Sosialt nettverk rundt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Barn fra før? Eller førstegangsforeldre?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nb-NO" altLang="nb-NO" sz="1600" dirty="0"/>
              <a:t>+++</a:t>
            </a:r>
          </a:p>
          <a:p>
            <a:pPr marL="190500" lvl="1" indent="0">
              <a:buNone/>
              <a:defRPr/>
            </a:pPr>
            <a:r>
              <a:rPr lang="nb-NO" sz="1600" dirty="0"/>
              <a:t>Derfor vil ikke alt det vi sier passe for alle.</a:t>
            </a:r>
          </a:p>
          <a:p>
            <a:pPr marL="190500" lvl="1" indent="0">
              <a:buNone/>
              <a:defRPr/>
            </a:pPr>
            <a:r>
              <a:rPr lang="nb-NO" sz="1600" dirty="0"/>
              <a:t>Kanskje dere kjenner igjen noe av det, eller at dere kjenner til noen som har det slik. </a:t>
            </a:r>
            <a:endParaRPr lang="nb-NO" altLang="nb-NO" sz="1600" dirty="0"/>
          </a:p>
          <a:p>
            <a:pPr marL="0" indent="0">
              <a:buNone/>
            </a:pPr>
            <a:endParaRPr lang="nb-NO" sz="1600" dirty="0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4/11</a:t>
            </a:r>
          </a:p>
        </p:txBody>
      </p:sp>
      <p:pic>
        <p:nvPicPr>
          <p:cNvPr id="10" name="Picture 6" descr="http://www.briarpress.org/?q=system/files/stork_baby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7" y="2959894"/>
            <a:ext cx="24495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 1d">
            <a:hlinkClick r:id="" action="ppaction://media"/>
            <a:extLst>
              <a:ext uri="{FF2B5EF4-FFF2-40B4-BE49-F238E27FC236}">
                <a16:creationId xmlns:a16="http://schemas.microsoft.com/office/drawing/2014/main" id="{22585144-55B1-4B00-BAC5-27C8ED70B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2604" y="89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5/11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792145"/>
            <a:ext cx="10363200" cy="866588"/>
          </a:xfrm>
        </p:spPr>
        <p:txBody>
          <a:bodyPr/>
          <a:lstStyle/>
          <a:p>
            <a:r>
              <a:rPr lang="nb-NO" altLang="nb-NO" dirty="0"/>
              <a:t>Å få et barn med en sjelden diagnose...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085544"/>
            <a:ext cx="10363200" cy="3679008"/>
          </a:xfrm>
        </p:spPr>
        <p:txBody>
          <a:bodyPr>
            <a:normAutofit fontScale="70000" lnSpcReduction="20000"/>
          </a:bodyPr>
          <a:lstStyle/>
          <a:p>
            <a:pPr marL="190500" lvl="1" indent="0">
              <a:buNone/>
              <a:defRPr/>
            </a:pPr>
            <a:r>
              <a:rPr lang="nb-NO" altLang="nb-NO" sz="2400" dirty="0"/>
              <a:t>Forberedt på endringer og omveltninger med nytt barn i familien, men...</a:t>
            </a:r>
          </a:p>
          <a:p>
            <a:pPr marL="190500" lvl="1" indent="0">
              <a:buNone/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Å få et barn med en sjelden diagnose er oftest noe man ikke har hatt mulighet til å forberede seg på  - det er uventet.</a:t>
            </a:r>
          </a:p>
          <a:p>
            <a:pPr lvl="1"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Noe blir annerledes           barnets diagnose/funksjonshemming kan ta så mye plass at det kommer i veien for at det også er et helt vanlig barn.</a:t>
            </a:r>
          </a:p>
          <a:p>
            <a:pPr lvl="1"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Som forelder kan man oppleve å bli litt ”vippet av pinnen” følelsesmessig, men også ta hånd om:</a:t>
            </a:r>
            <a:br>
              <a:rPr lang="nb-NO" altLang="nb-NO" sz="2400" dirty="0"/>
            </a:br>
            <a:endParaRPr lang="nb-NO" altLang="nb-NO" sz="2400" dirty="0"/>
          </a:p>
          <a:p>
            <a:pPr lvl="2">
              <a:defRPr/>
            </a:pPr>
            <a:r>
              <a:rPr lang="nb-NO" altLang="nb-NO" sz="2100" dirty="0"/>
              <a:t>Besteforeldre</a:t>
            </a:r>
          </a:p>
          <a:p>
            <a:pPr lvl="2">
              <a:defRPr/>
            </a:pPr>
            <a:r>
              <a:rPr lang="nb-NO" altLang="nb-NO" sz="2100" dirty="0"/>
              <a:t>Barnets søsken</a:t>
            </a:r>
          </a:p>
          <a:p>
            <a:pPr lvl="2">
              <a:defRPr/>
            </a:pPr>
            <a:r>
              <a:rPr lang="nb-NO" altLang="nb-NO" sz="2100" dirty="0"/>
              <a:t>Venner</a:t>
            </a:r>
          </a:p>
          <a:p>
            <a:pPr lvl="2">
              <a:defRPr/>
            </a:pPr>
            <a:r>
              <a:rPr lang="nb-NO" altLang="nb-NO" sz="2100" dirty="0"/>
              <a:t>Kolleger</a:t>
            </a:r>
          </a:p>
          <a:p>
            <a:pPr lvl="2">
              <a:defRPr/>
            </a:pPr>
            <a:r>
              <a:rPr lang="nb-NO" altLang="nb-NO" sz="2300" dirty="0"/>
              <a:t>Helsepersonell</a:t>
            </a:r>
            <a:endParaRPr lang="nb-NO" sz="2300" dirty="0"/>
          </a:p>
        </p:txBody>
      </p:sp>
      <p:sp>
        <p:nvSpPr>
          <p:cNvPr id="6" name="Pil: høyre 4"/>
          <p:cNvSpPr>
            <a:spLocks noChangeArrowheads="1"/>
          </p:cNvSpPr>
          <p:nvPr/>
        </p:nvSpPr>
        <p:spPr bwMode="auto">
          <a:xfrm>
            <a:off x="3492500" y="3333477"/>
            <a:ext cx="431800" cy="212725"/>
          </a:xfrm>
          <a:prstGeom prst="rightArrow">
            <a:avLst>
              <a:gd name="adj1" fmla="val 18222"/>
              <a:gd name="adj2" fmla="val 4982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2pPr>
            <a:lvl3pPr marL="1143000" indent="-22860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Palatino Linotype" panose="02040502050505030304" pitchFamily="18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1000" b="0">
              <a:latin typeface="Arial" panose="020B0604020202020204" pitchFamily="34" charset="0"/>
            </a:endParaRPr>
          </a:p>
        </p:txBody>
      </p:sp>
      <p:pic>
        <p:nvPicPr>
          <p:cNvPr id="7" name="Picture 8" descr="Stork, Newborn, Carry, Born, Infant, Animal, Pelic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482" y="4641850"/>
            <a:ext cx="2016125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de 1e">
            <a:hlinkClick r:id="" action="ppaction://media"/>
            <a:extLst>
              <a:ext uri="{FF2B5EF4-FFF2-40B4-BE49-F238E27FC236}">
                <a16:creationId xmlns:a16="http://schemas.microsoft.com/office/drawing/2014/main" id="{9A687BA3-6766-4FBE-9F5C-8437334E1A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4400" y="945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dirty="0"/>
              <a:t>6/11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854635" y="726397"/>
            <a:ext cx="10363200" cy="866588"/>
          </a:xfrm>
        </p:spPr>
        <p:txBody>
          <a:bodyPr/>
          <a:lstStyle/>
          <a:p>
            <a:r>
              <a:rPr lang="nb-NO" altLang="nb-NO" dirty="0"/>
              <a:t>Foreldres reaksjoner er forskjellig!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1981285"/>
            <a:ext cx="10363200" cy="3679008"/>
          </a:xfrm>
        </p:spPr>
        <p:txBody>
          <a:bodyPr>
            <a:normAutofit/>
          </a:bodyPr>
          <a:lstStyle/>
          <a:p>
            <a:pPr marL="190500" lvl="1" indent="0">
              <a:lnSpc>
                <a:spcPct val="79000"/>
              </a:lnSpc>
              <a:buNone/>
              <a:defRPr/>
            </a:pPr>
            <a:r>
              <a:rPr lang="nb-NO" altLang="nb-NO" dirty="0"/>
              <a:t>Hvordan man reagerer avhenger av mange ting:</a:t>
            </a:r>
          </a:p>
          <a:p>
            <a:pPr marL="190500" lvl="1" indent="0">
              <a:lnSpc>
                <a:spcPct val="79000"/>
              </a:lnSpc>
              <a:buNone/>
              <a:defRPr/>
            </a:pPr>
            <a:endParaRPr lang="nb-NO" altLang="nb-NO" dirty="0"/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«Nye» / erfarne foreldre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Hvordan man er som person 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Hva man har opplevd tidligere i livet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Hva man vet på forhånd 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Hvilken støtte man har rundt seg  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Hvordan situasjonen var rundt fødselen 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Hvordan diagnosen ble oppdaget og formidlet  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Hva slags informasjon og oppfølging man fikk i den første tiden </a:t>
            </a:r>
          </a:p>
          <a:p>
            <a:pPr lvl="1">
              <a:lnSpc>
                <a:spcPct val="79000"/>
              </a:lnSpc>
              <a:defRPr/>
            </a:pPr>
            <a:r>
              <a:rPr lang="nb-NO" altLang="nb-NO" dirty="0"/>
              <a:t>+++</a:t>
            </a:r>
          </a:p>
          <a:p>
            <a:endParaRPr lang="nb-NO" dirty="0"/>
          </a:p>
        </p:txBody>
      </p:sp>
      <p:pic>
        <p:nvPicPr>
          <p:cNvPr id="6" name="slide 1f">
            <a:hlinkClick r:id="" action="ppaction://media"/>
            <a:extLst>
              <a:ext uri="{FF2B5EF4-FFF2-40B4-BE49-F238E27FC236}">
                <a16:creationId xmlns:a16="http://schemas.microsoft.com/office/drawing/2014/main" id="{820753BF-42BF-4114-BD5B-52BD8BAE2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7835" y="7532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7</a:t>
            </a:fld>
            <a:r>
              <a:rPr lang="nb-NO" dirty="0"/>
              <a:t>/11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914400"/>
            <a:ext cx="10142071" cy="4902925"/>
          </a:xfrm>
        </p:spPr>
        <p:txBody>
          <a:bodyPr>
            <a:normAutofit fontScale="92500" lnSpcReduction="10000"/>
          </a:bodyPr>
          <a:lstStyle/>
          <a:p>
            <a:pPr lvl="1">
              <a:defRPr/>
            </a:pPr>
            <a:r>
              <a:rPr lang="nb-NO" altLang="nb-NO" sz="2400" dirty="0"/>
              <a:t>Store individuelle forskjeller på</a:t>
            </a:r>
          </a:p>
          <a:p>
            <a:pPr lvl="2">
              <a:defRPr/>
            </a:pPr>
            <a:r>
              <a:rPr lang="nb-NO" altLang="nb-NO" sz="2000" dirty="0"/>
              <a:t>Hvordan man reagerer</a:t>
            </a:r>
          </a:p>
          <a:p>
            <a:pPr lvl="2">
              <a:defRPr/>
            </a:pPr>
            <a:r>
              <a:rPr lang="nb-NO" altLang="nb-NO" sz="2000" dirty="0"/>
              <a:t>Hvor lang tid det tar å finne fotfeste i den nye situasjonen</a:t>
            </a:r>
          </a:p>
          <a:p>
            <a:pPr lvl="2">
              <a:defRPr/>
            </a:pPr>
            <a:r>
              <a:rPr lang="nb-NO" altLang="nb-NO" sz="2000" dirty="0"/>
              <a:t>Ofte er man litt ”inn” og ”ut” av følelser (fyller mye &lt;-&gt; glemmer nesten)</a:t>
            </a:r>
          </a:p>
          <a:p>
            <a:pPr lvl="1"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Ingen ”riktig” eller ”feil” måte å reagere på</a:t>
            </a:r>
          </a:p>
          <a:p>
            <a:pPr lvl="1"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Kan være utfordrende hvis/når personer i samme familie reagerer veldig forskjellig </a:t>
            </a:r>
            <a:r>
              <a:rPr lang="nb-NO" altLang="nb-NO" sz="1900" dirty="0"/>
              <a:t>(veldig vanlig)</a:t>
            </a:r>
            <a:endParaRPr lang="nb-NO" altLang="nb-NO" sz="2600" dirty="0"/>
          </a:p>
          <a:p>
            <a:pPr marL="190500" lvl="1" indent="0">
              <a:buNone/>
              <a:defRPr/>
            </a:pPr>
            <a:endParaRPr lang="nb-NO" altLang="nb-NO" sz="2400" dirty="0"/>
          </a:p>
          <a:p>
            <a:pPr lvl="1">
              <a:defRPr/>
            </a:pPr>
            <a:r>
              <a:rPr lang="nb-NO" altLang="nb-NO" sz="2400" dirty="0"/>
              <a:t>Viktig å ha respekt for hverandre:</a:t>
            </a:r>
          </a:p>
          <a:p>
            <a:pPr lvl="2">
              <a:defRPr/>
            </a:pPr>
            <a:r>
              <a:rPr lang="nb-NO" altLang="nb-NO" sz="2000" dirty="0"/>
              <a:t>Viser mye følelser -  («overreagerer» ?)</a:t>
            </a:r>
          </a:p>
          <a:p>
            <a:pPr lvl="2">
              <a:defRPr/>
            </a:pPr>
            <a:r>
              <a:rPr lang="nb-NO" altLang="nb-NO" sz="2000" dirty="0"/>
              <a:t>Løser praktiske utfordringer -  («ikke tar situasjonen på alvor»?)</a:t>
            </a:r>
          </a:p>
          <a:p>
            <a:pPr lvl="2">
              <a:defRPr/>
            </a:pPr>
            <a:r>
              <a:rPr lang="nb-NO" altLang="nb-NO" sz="2000" dirty="0"/>
              <a:t>ULIKE reaksjoner på samme situasjon</a:t>
            </a:r>
          </a:p>
          <a:p>
            <a:endParaRPr lang="nb-NO" dirty="0"/>
          </a:p>
        </p:txBody>
      </p:sp>
      <p:pic>
        <p:nvPicPr>
          <p:cNvPr id="4" name="slide 1g">
            <a:hlinkClick r:id="" action="ppaction://media"/>
            <a:extLst>
              <a:ext uri="{FF2B5EF4-FFF2-40B4-BE49-F238E27FC236}">
                <a16:creationId xmlns:a16="http://schemas.microsoft.com/office/drawing/2014/main" id="{956BA933-7869-4D24-BBA1-35FFADA8C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5333" y="720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8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896471" y="732026"/>
            <a:ext cx="10363200" cy="866588"/>
          </a:xfrm>
        </p:spPr>
        <p:txBody>
          <a:bodyPr/>
          <a:lstStyle/>
          <a:p>
            <a:r>
              <a:rPr lang="nb-NO" altLang="nb-NO" dirty="0"/>
              <a:t>Følelsesmessige reaksjoner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019301"/>
            <a:ext cx="10363200" cy="3766093"/>
          </a:xfrm>
        </p:spPr>
        <p:txBody>
          <a:bodyPr>
            <a:normAutofit fontScale="92500" lnSpcReduction="20000"/>
          </a:bodyPr>
          <a:lstStyle/>
          <a:p>
            <a:pPr lvl="1">
              <a:defRPr/>
            </a:pPr>
            <a:r>
              <a:rPr lang="nb-NO" altLang="nb-NO" dirty="0"/>
              <a:t>Kan oppleve et kaos av ulike følelser</a:t>
            </a:r>
          </a:p>
          <a:p>
            <a:pPr lvl="2">
              <a:buNone/>
              <a:defRPr/>
            </a:pPr>
            <a:r>
              <a:rPr lang="nb-NO" altLang="nb-NO" dirty="0"/>
              <a:t>	lei seg, urettferdig, frustrert, sint, føle seg ensom/alene +++</a:t>
            </a:r>
          </a:p>
          <a:p>
            <a:pPr marL="190500" lvl="1" indent="0">
              <a:buNone/>
              <a:defRPr/>
            </a:pPr>
            <a:endParaRPr lang="nb-NO" altLang="nb-NO" dirty="0"/>
          </a:p>
          <a:p>
            <a:pPr lvl="1">
              <a:defRPr/>
            </a:pPr>
            <a:r>
              <a:rPr lang="nb-NO" altLang="nb-NO" dirty="0"/>
              <a:t>Folk håndterer følelser ulikt:</a:t>
            </a:r>
          </a:p>
          <a:p>
            <a:pPr lvl="2">
              <a:defRPr/>
            </a:pPr>
            <a:r>
              <a:rPr lang="nb-NO" altLang="nb-NO" dirty="0"/>
              <a:t>For noen er det viktig å få snakke om hvordan man har det</a:t>
            </a:r>
          </a:p>
          <a:p>
            <a:pPr lvl="2">
              <a:defRPr/>
            </a:pPr>
            <a:r>
              <a:rPr lang="nb-NO" altLang="nb-NO" dirty="0"/>
              <a:t>Noen går mer inn i seg selv, og tenker mye, men orker ikke å snakke</a:t>
            </a:r>
          </a:p>
          <a:p>
            <a:pPr marL="571500" lvl="2" indent="0">
              <a:buNone/>
              <a:defRPr/>
            </a:pPr>
            <a:endParaRPr lang="nb-NO" altLang="nb-NO" dirty="0"/>
          </a:p>
          <a:p>
            <a:pPr lvl="1">
              <a:defRPr/>
            </a:pPr>
            <a:r>
              <a:rPr lang="nb-NO" altLang="nb-NO" dirty="0"/>
              <a:t>Blir følelsene skjøvet for mye til side, kan det være vanskelig å håndtere, både for en selv og de rundt </a:t>
            </a:r>
          </a:p>
          <a:p>
            <a:pPr lvl="2">
              <a:defRPr/>
            </a:pPr>
            <a:r>
              <a:rPr lang="nb-NO" altLang="nb-NO" sz="2000" dirty="0"/>
              <a:t>Vanskelig å vite hvordan man kan støtte, trøste eller hjelpe</a:t>
            </a:r>
          </a:p>
          <a:p>
            <a:pPr marL="571500" lvl="2" indent="0">
              <a:buNone/>
              <a:defRPr/>
            </a:pPr>
            <a:endParaRPr lang="nb-NO" altLang="nb-NO" sz="2000" dirty="0"/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Noen trenger lang tid på å bearbeide</a:t>
            </a:r>
          </a:p>
          <a:p>
            <a:pPr lvl="2">
              <a:buFont typeface="Arial" panose="020B0604020202020204" pitchFamily="34" charset="0"/>
              <a:buChar char="•"/>
              <a:defRPr/>
            </a:pPr>
            <a:r>
              <a:rPr lang="nb-NO" altLang="nb-NO" sz="2000" dirty="0"/>
              <a:t>Andre tar det meste ”på strak” arm</a:t>
            </a:r>
          </a:p>
          <a:p>
            <a:endParaRPr lang="nb-NO" dirty="0"/>
          </a:p>
        </p:txBody>
      </p:sp>
      <p:pic>
        <p:nvPicPr>
          <p:cNvPr id="7" name="slide 1h">
            <a:hlinkClick r:id="" action="ppaction://media"/>
            <a:extLst>
              <a:ext uri="{FF2B5EF4-FFF2-40B4-BE49-F238E27FC236}">
                <a16:creationId xmlns:a16="http://schemas.microsoft.com/office/drawing/2014/main" id="{3D746448-F021-4C03-83F4-040EAB7F6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6471" y="785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4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9</a:t>
            </a:fld>
            <a:r>
              <a:rPr lang="nb-NO" dirty="0"/>
              <a:t>/11</a:t>
            </a:r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962119"/>
            <a:ext cx="10363200" cy="866588"/>
          </a:xfrm>
        </p:spPr>
        <p:txBody>
          <a:bodyPr/>
          <a:lstStyle/>
          <a:p>
            <a:r>
              <a:rPr lang="nb-NO" altLang="nb-NO" dirty="0"/>
              <a:t>Mange spørsmål når noe ikke ble helt som forventet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914400" y="2129922"/>
            <a:ext cx="10363200" cy="3766093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Er det noe annet som er galt med barnet mitt også?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Hvorfor skjedde dette?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Er det noen sin skyld?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Hva innebærer diagnosen?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Hva kommer det til å bety for mitt barn?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Hva må/bør/kan jeg som forelder gjøre?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Må vi forandre måten vi lever på?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Hvordan blir det i framtiden?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b-NO" altLang="nb-NO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dirty="0"/>
              <a:t>Hvordan klarer vi dette på best mulig måte?</a:t>
            </a:r>
          </a:p>
          <a:p>
            <a:endParaRPr lang="nb-NO" dirty="0"/>
          </a:p>
        </p:txBody>
      </p:sp>
      <p:pic>
        <p:nvPicPr>
          <p:cNvPr id="7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338" y="2425701"/>
            <a:ext cx="18748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de 1i">
            <a:hlinkClick r:id="" action="ppaction://media"/>
            <a:extLst>
              <a:ext uri="{FF2B5EF4-FFF2-40B4-BE49-F238E27FC236}">
                <a16:creationId xmlns:a16="http://schemas.microsoft.com/office/drawing/2014/main" id="{64E43475-8444-4FF8-A54A-1D521F6DE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73884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Props1.xml><?xml version="1.0" encoding="utf-8"?>
<ds:datastoreItem xmlns:ds="http://schemas.openxmlformats.org/officeDocument/2006/customXml" ds:itemID="{629CD836-33F6-4341-916D-D75FAFF5C9F3}"/>
</file>

<file path=customXml/itemProps2.xml><?xml version="1.0" encoding="utf-8"?>
<ds:datastoreItem xmlns:ds="http://schemas.openxmlformats.org/officeDocument/2006/customXml" ds:itemID="{8D390947-984D-442F-A1CC-6F2CE264B9C9}"/>
</file>

<file path=customXml/itemProps3.xml><?xml version="1.0" encoding="utf-8"?>
<ds:datastoreItem xmlns:ds="http://schemas.openxmlformats.org/officeDocument/2006/customXml" ds:itemID="{22DD001E-FB15-482D-9092-8D5094307F49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3905</TotalTime>
  <Words>849</Words>
  <Application>Microsoft Office PowerPoint</Application>
  <PresentationFormat>Widescreen</PresentationFormat>
  <Paragraphs>135</Paragraphs>
  <Slides>11</Slides>
  <Notes>2</Notes>
  <HiddenSlides>0</HiddenSlides>
  <MMClips>11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ヒラギノ角ゴ Pro W3</vt:lpstr>
      <vt:lpstr>Office-tema</vt:lpstr>
      <vt:lpstr>Samtalegrupper for fedre og mødre</vt:lpstr>
      <vt:lpstr>Å få et BARN     som har en «sjelden diagnose»</vt:lpstr>
      <vt:lpstr>Psykologer på TRS</vt:lpstr>
      <vt:lpstr>Å få et barn med en sjelden diagnose...   Er først og fremst å få et BARN      </vt:lpstr>
      <vt:lpstr>Å få et barn med en sjelden diagnose...</vt:lpstr>
      <vt:lpstr>Foreldres reaksjoner er forskjellig!</vt:lpstr>
      <vt:lpstr>PowerPoint-presentasjon</vt:lpstr>
      <vt:lpstr>Følelsesmessige reaksjoner</vt:lpstr>
      <vt:lpstr>Mange spørsmål når noe ikke ble helt som forventet</vt:lpstr>
      <vt:lpstr>Å dele erfaringer og tanker</vt:lpstr>
      <vt:lpstr>Det var ikke dette dere planla, men… 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Bendik Fjeldstad</dc:creator>
  <cp:keywords/>
  <cp:lastModifiedBy>Bendik Fjeldstad</cp:lastModifiedBy>
  <cp:revision>37</cp:revision>
  <cp:lastPrinted>2017-01-23T09:26:18Z</cp:lastPrinted>
  <dcterms:created xsi:type="dcterms:W3CDTF">2020-05-29T12:41:57Z</dcterms:created>
  <dcterms:modified xsi:type="dcterms:W3CDTF">2020-06-02T11:21:25Z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