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2" r:id="rId2"/>
    <p:sldId id="257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49252" autoAdjust="0"/>
  </p:normalViewPr>
  <p:slideViewPr>
    <p:cSldViewPr snapToGrid="0">
      <p:cViewPr varScale="1">
        <p:scale>
          <a:sx n="21" d="100"/>
          <a:sy n="21" d="100"/>
        </p:scale>
        <p:origin x="1584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EE7DB-ABF7-445E-93C6-C2AD444306F3}" type="datetimeFigureOut">
              <a:rPr lang="nb-NO" smtClean="0"/>
              <a:t>14.04.2021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0C400-A630-4E8F-B7EE-92AA16BB2B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4077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Hei og velkommen til min presentasjon, med tittelen LITT OM HVER DIAGNOSE</a:t>
            </a:r>
            <a:r>
              <a:rPr lang="nb-NO" baseline="0" dirty="0" smtClean="0"/>
              <a:t> jeg heter Olga de Vries og jeg er fysioterapeut på TRS </a:t>
            </a:r>
          </a:p>
          <a:p>
            <a:r>
              <a:rPr lang="nb-NO" baseline="0" dirty="0" smtClean="0"/>
              <a:t> </a:t>
            </a:r>
            <a:endParaRPr lang="nb-NO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Jeg skal  gi dere der hjemme generell informasjon om de 3 diagnose som er aktuelle på dette kurset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Det er veldig kort og handler ikke om hvert enkelt barn, men om hva som er vanlig ved de forskjellige diagnoser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Om dere har spørsmål om dere eget barn kan dere ta det opp på de individuelle samtaler vi skal ha</a:t>
            </a:r>
            <a:endParaRPr lang="nb-NO" dirty="0" smtClean="0"/>
          </a:p>
          <a:p>
            <a:endParaRPr lang="nb-NO" baseline="0" dirty="0" smtClean="0"/>
          </a:p>
          <a:p>
            <a:endParaRPr lang="nb-NO" baseline="0" dirty="0" smtClean="0"/>
          </a:p>
          <a:p>
            <a:r>
              <a:rPr lang="nb-NO" baseline="0" dirty="0" smtClean="0"/>
              <a:t>Selvfølgelig kan dere lese mer på våre nettsider.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0C400-A630-4E8F-B7EE-92AA16BB2B0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4190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0C400-A630-4E8F-B7EE-92AA16BB2B0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2646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0C400-A630-4E8F-B7EE-92AA16BB2B0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1259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31838"/>
            <a:ext cx="6500812" cy="3657600"/>
          </a:xfrm>
          <a:ln/>
        </p:spPr>
      </p:sp>
      <p:sp>
        <p:nvSpPr>
          <p:cNvPr id="5017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504EAA-2538-4BE3-A176-FEADD31B75B2}" type="slidenum">
              <a:rPr lang="nb-NO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37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31838"/>
            <a:ext cx="6500812" cy="3657600"/>
          </a:xfrm>
          <a:ln/>
        </p:spPr>
      </p:sp>
      <p:sp>
        <p:nvSpPr>
          <p:cNvPr id="3993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5F0E72-DE12-4794-9712-266EA303A7BE}" type="slidenum">
              <a:rPr lang="nb-NO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6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F26C-F41A-4CAB-82F6-8574953BE8B6}" type="datetimeFigureOut">
              <a:rPr lang="nb-NO" smtClean="0"/>
              <a:t>14.04.2021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4281-9A7D-4362-8795-B15E9A76750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8971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F26C-F41A-4CAB-82F6-8574953BE8B6}" type="datetimeFigureOut">
              <a:rPr lang="nb-NO" smtClean="0"/>
              <a:t>14.04.2021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4281-9A7D-4362-8795-B15E9A76750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142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F26C-F41A-4CAB-82F6-8574953BE8B6}" type="datetimeFigureOut">
              <a:rPr lang="nb-NO" smtClean="0"/>
              <a:t>14.04.2021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4281-9A7D-4362-8795-B15E9A76750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76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rkfi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35360" y="1556793"/>
            <a:ext cx="11521280" cy="456937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335360" y="692696"/>
            <a:ext cx="115212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3" y="6305433"/>
            <a:ext cx="1338765" cy="331658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14.04.2021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825061" y="6305433"/>
            <a:ext cx="9237497" cy="3253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dirty="0" smtClean="0">
                <a:solidFill>
                  <a:srgbClr val="003283"/>
                </a:solidFill>
              </a:rPr>
              <a:t>bunntekst</a:t>
            </a:r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1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‹#›</a:t>
            </a:fld>
            <a:endParaRPr lang="nb-NO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2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F26C-F41A-4CAB-82F6-8574953BE8B6}" type="datetimeFigureOut">
              <a:rPr lang="nb-NO" smtClean="0"/>
              <a:t>14.04.2021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4281-9A7D-4362-8795-B15E9A76750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0221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F26C-F41A-4CAB-82F6-8574953BE8B6}" type="datetimeFigureOut">
              <a:rPr lang="nb-NO" smtClean="0"/>
              <a:t>14.04.2021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4281-9A7D-4362-8795-B15E9A76750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135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F26C-F41A-4CAB-82F6-8574953BE8B6}" type="datetimeFigureOut">
              <a:rPr lang="nb-NO" smtClean="0"/>
              <a:t>14.04.2021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4281-9A7D-4362-8795-B15E9A76750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3861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F26C-F41A-4CAB-82F6-8574953BE8B6}" type="datetimeFigureOut">
              <a:rPr lang="nb-NO" smtClean="0"/>
              <a:t>14.04.2021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4281-9A7D-4362-8795-B15E9A76750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83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F26C-F41A-4CAB-82F6-8574953BE8B6}" type="datetimeFigureOut">
              <a:rPr lang="nb-NO" smtClean="0"/>
              <a:t>14.04.2021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4281-9A7D-4362-8795-B15E9A76750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289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F26C-F41A-4CAB-82F6-8574953BE8B6}" type="datetimeFigureOut">
              <a:rPr lang="nb-NO" smtClean="0"/>
              <a:t>14.04.2021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4281-9A7D-4362-8795-B15E9A76750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4764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F26C-F41A-4CAB-82F6-8574953BE8B6}" type="datetimeFigureOut">
              <a:rPr lang="nb-NO" smtClean="0"/>
              <a:t>14.04.2021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4281-9A7D-4362-8795-B15E9A76750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0710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F26C-F41A-4CAB-82F6-8574953BE8B6}" type="datetimeFigureOut">
              <a:rPr lang="nb-NO" smtClean="0"/>
              <a:t>14.04.2021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4281-9A7D-4362-8795-B15E9A76750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409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1F26C-F41A-4CAB-82F6-8574953BE8B6}" type="datetimeFigureOut">
              <a:rPr lang="nb-NO" smtClean="0"/>
              <a:t>14.04.2021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44281-9A7D-4362-8795-B15E9A76750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216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167318"/>
          </a:xfrm>
        </p:spPr>
        <p:txBody>
          <a:bodyPr/>
          <a:lstStyle/>
          <a:p>
            <a:r>
              <a:rPr lang="nb-NO" dirty="0" smtClean="0"/>
              <a:t>Litt om hver diagnose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v/ Olga de Vries</a:t>
            </a:r>
            <a:endParaRPr lang="nb-NO" dirty="0"/>
          </a:p>
        </p:txBody>
      </p:sp>
      <p:pic>
        <p:nvPicPr>
          <p:cNvPr id="6" name="int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7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Plassholder for innhold 2"/>
          <p:cNvSpPr>
            <a:spLocks noGrp="1"/>
          </p:cNvSpPr>
          <p:nvPr>
            <p:ph idx="1"/>
          </p:nvPr>
        </p:nvSpPr>
        <p:spPr>
          <a:xfrm>
            <a:off x="886690" y="2041236"/>
            <a:ext cx="10732655" cy="4084930"/>
          </a:xfrm>
        </p:spPr>
        <p:txBody>
          <a:bodyPr/>
          <a:lstStyle/>
          <a:p>
            <a:pPr>
              <a:buFontTx/>
              <a:buChar char="•"/>
            </a:pPr>
            <a:r>
              <a:rPr lang="nb-NO" altLang="nb-NO" dirty="0"/>
              <a:t>Mange ulike typer OI</a:t>
            </a:r>
          </a:p>
          <a:p>
            <a:pPr eaLnBrk="1" hangingPunct="1">
              <a:buFontTx/>
              <a:buChar char="•"/>
            </a:pPr>
            <a:r>
              <a:rPr lang="nb-NO" altLang="nb-NO" dirty="0" smtClean="0"/>
              <a:t>Bein som brekker lettere enn hos andre</a:t>
            </a:r>
          </a:p>
          <a:p>
            <a:pPr>
              <a:buFontTx/>
              <a:buChar char="•"/>
            </a:pPr>
            <a:r>
              <a:rPr lang="nb-NO" altLang="nb-NO" dirty="0" err="1"/>
              <a:t>Overbevegelige</a:t>
            </a:r>
            <a:r>
              <a:rPr lang="nb-NO" altLang="nb-NO" dirty="0"/>
              <a:t> ledd</a:t>
            </a:r>
          </a:p>
          <a:p>
            <a:pPr>
              <a:buFontTx/>
              <a:buChar char="•"/>
            </a:pPr>
            <a:r>
              <a:rPr lang="nb-NO" altLang="nb-NO" dirty="0" smtClean="0"/>
              <a:t>Nedsatt </a:t>
            </a:r>
            <a:r>
              <a:rPr lang="nb-NO" altLang="nb-NO" dirty="0"/>
              <a:t>muskelkraft </a:t>
            </a:r>
            <a:endParaRPr lang="nb-NO" altLang="nb-NO" dirty="0" smtClean="0"/>
          </a:p>
          <a:p>
            <a:pPr eaLnBrk="1" hangingPunct="1">
              <a:buFontTx/>
              <a:buChar char="•"/>
            </a:pPr>
            <a:r>
              <a:rPr lang="nb-NO" altLang="nb-NO" dirty="0" smtClean="0"/>
              <a:t>Lavere høyde</a:t>
            </a:r>
          </a:p>
          <a:p>
            <a:r>
              <a:rPr lang="nb-NO" altLang="nb-NO" dirty="0" smtClean="0"/>
              <a:t>Kan ha nedsatt hørsel</a:t>
            </a:r>
          </a:p>
          <a:p>
            <a:endParaRPr lang="nb-NO" altLang="nb-NO" dirty="0"/>
          </a:p>
          <a:p>
            <a:r>
              <a:rPr lang="nb-NO" altLang="nb-NO" dirty="0" smtClean="0"/>
              <a:t>Kan trenge tilrettelegging  - i perioder med brudd</a:t>
            </a:r>
          </a:p>
          <a:p>
            <a:pPr eaLnBrk="1" hangingPunct="1"/>
            <a:endParaRPr lang="nb-NO" altLang="nb-NO" sz="2800" dirty="0" smtClean="0"/>
          </a:p>
        </p:txBody>
      </p:sp>
      <p:sp>
        <p:nvSpPr>
          <p:cNvPr id="12290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altLang="nb-NO" sz="4400" dirty="0" err="1" smtClean="0"/>
              <a:t>Osteogenesis</a:t>
            </a:r>
            <a:r>
              <a:rPr lang="nb-NO" altLang="nb-NO" sz="4400" dirty="0" smtClean="0"/>
              <a:t> </a:t>
            </a:r>
            <a:r>
              <a:rPr lang="nb-NO" altLang="nb-NO" sz="4400" dirty="0" err="1" smtClean="0"/>
              <a:t>imperfecta</a:t>
            </a:r>
            <a:endParaRPr lang="nb-NO" altLang="nb-NO" sz="4400" dirty="0" smtClean="0"/>
          </a:p>
        </p:txBody>
      </p:sp>
      <p:pic>
        <p:nvPicPr>
          <p:cNvPr id="5" name="Bilde 4"/>
          <p:cNvPicPr/>
          <p:nvPr/>
        </p:nvPicPr>
        <p:blipFill>
          <a:blip r:embed="rId5" cstate="print"/>
          <a:srcRect l="25063" t="41422" r="58563" b="29598"/>
          <a:stretch>
            <a:fillRect/>
          </a:stretch>
        </p:blipFill>
        <p:spPr bwMode="auto">
          <a:xfrm>
            <a:off x="9011840" y="2467008"/>
            <a:ext cx="2844800" cy="2704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5654" y="33320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6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38877" y="1302327"/>
            <a:ext cx="11521280" cy="4972013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endParaRPr lang="nb-NO" altLang="nb-NO" sz="800" dirty="0" smtClean="0"/>
          </a:p>
          <a:p>
            <a:pPr marL="0" indent="0">
              <a:buNone/>
              <a:defRPr/>
            </a:pPr>
            <a:r>
              <a:rPr lang="nb-NO" altLang="nb-NO" dirty="0" err="1" smtClean="0"/>
              <a:t>Akondroplasi</a:t>
            </a:r>
            <a:r>
              <a:rPr lang="nb-NO" altLang="nb-NO" dirty="0" smtClean="0"/>
              <a:t> = den vanligste formen for </a:t>
            </a:r>
            <a:r>
              <a:rPr lang="nb-NO" altLang="nb-NO" dirty="0" err="1" smtClean="0"/>
              <a:t>kortvoksthet</a:t>
            </a:r>
            <a:endParaRPr lang="nb-NO" altLang="nb-NO" dirty="0" smtClean="0"/>
          </a:p>
          <a:p>
            <a:pPr marL="0" indent="0">
              <a:buNone/>
              <a:defRPr/>
            </a:pPr>
            <a:r>
              <a:rPr lang="nb-NO" altLang="nb-NO" dirty="0" smtClean="0"/>
              <a:t>Lavere </a:t>
            </a:r>
            <a:r>
              <a:rPr lang="nb-NO" altLang="nb-NO" dirty="0"/>
              <a:t>høyde enn </a:t>
            </a:r>
            <a:r>
              <a:rPr lang="nb-NO" altLang="nb-NO" dirty="0" smtClean="0"/>
              <a:t>jevnaldrende, disproporsjonal </a:t>
            </a:r>
            <a:r>
              <a:rPr lang="nb-NO" altLang="nb-NO" dirty="0" err="1" smtClean="0"/>
              <a:t>kortvoksthet</a:t>
            </a:r>
            <a:endParaRPr lang="nb-NO" altLang="nb-NO" dirty="0" smtClean="0"/>
          </a:p>
          <a:p>
            <a:pPr marL="0" indent="0">
              <a:buNone/>
              <a:defRPr/>
            </a:pPr>
            <a:endParaRPr lang="nb-NO" altLang="nb-NO" dirty="0"/>
          </a:p>
          <a:p>
            <a:pPr marL="0" indent="0">
              <a:buNone/>
              <a:defRPr/>
            </a:pPr>
            <a:r>
              <a:rPr lang="nb-NO" altLang="nb-NO" dirty="0"/>
              <a:t>Korte ben</a:t>
            </a:r>
          </a:p>
          <a:p>
            <a:pPr marL="400050" lvl="2" indent="0">
              <a:buNone/>
              <a:defRPr/>
            </a:pPr>
            <a:r>
              <a:rPr lang="nb-NO" altLang="nb-NO" sz="2200" dirty="0" smtClean="0"/>
              <a:t>- korte </a:t>
            </a:r>
            <a:r>
              <a:rPr lang="nb-NO" altLang="nb-NO" sz="2200" dirty="0"/>
              <a:t>skritt, vansker med å holde samme tempo</a:t>
            </a:r>
          </a:p>
          <a:p>
            <a:pPr marL="400050" lvl="2" indent="0">
              <a:buNone/>
              <a:defRPr/>
            </a:pPr>
            <a:r>
              <a:rPr lang="nb-NO" altLang="nb-NO" sz="2200" dirty="0" smtClean="0"/>
              <a:t>- vansker </a:t>
            </a:r>
            <a:r>
              <a:rPr lang="nb-NO" altLang="nb-NO" sz="2200" dirty="0"/>
              <a:t>med høydeforskjeller, trapper</a:t>
            </a:r>
          </a:p>
          <a:p>
            <a:pPr marL="457200" lvl="1" indent="0">
              <a:buNone/>
              <a:defRPr/>
            </a:pPr>
            <a:endParaRPr lang="nb-NO" altLang="nb-NO" dirty="0"/>
          </a:p>
          <a:p>
            <a:pPr marL="0" indent="0">
              <a:buNone/>
              <a:defRPr/>
            </a:pPr>
            <a:r>
              <a:rPr lang="nb-NO" altLang="nb-NO" dirty="0"/>
              <a:t>Korte </a:t>
            </a:r>
            <a:r>
              <a:rPr lang="nb-NO" altLang="nb-NO" dirty="0" smtClean="0"/>
              <a:t>armer, små hender</a:t>
            </a:r>
            <a:endParaRPr lang="nb-NO" altLang="nb-NO" dirty="0"/>
          </a:p>
          <a:p>
            <a:pPr marL="400050" lvl="1" indent="0">
              <a:buNone/>
              <a:defRPr/>
            </a:pPr>
            <a:r>
              <a:rPr lang="nb-NO" altLang="nb-NO" sz="2200" dirty="0" smtClean="0"/>
              <a:t>- rekke </a:t>
            </a:r>
            <a:r>
              <a:rPr lang="nb-NO" altLang="nb-NO" sz="2200" dirty="0"/>
              <a:t>fram og gripe </a:t>
            </a:r>
          </a:p>
          <a:p>
            <a:pPr marL="400050" lvl="1" indent="0">
              <a:buNone/>
              <a:defRPr/>
            </a:pPr>
            <a:r>
              <a:rPr lang="nb-NO" altLang="nb-NO" sz="2200" dirty="0" smtClean="0"/>
              <a:t>- nå </a:t>
            </a:r>
            <a:r>
              <a:rPr lang="nb-NO" altLang="nb-NO" sz="2200" dirty="0"/>
              <a:t>hele kroppen – toalettbesøk, påkledning</a:t>
            </a:r>
          </a:p>
          <a:p>
            <a:pPr marL="400050" lvl="1" indent="0">
              <a:buNone/>
              <a:defRPr/>
            </a:pPr>
            <a:r>
              <a:rPr lang="nb-NO" altLang="nb-NO" sz="2200" dirty="0" smtClean="0"/>
              <a:t>- ta </a:t>
            </a:r>
            <a:r>
              <a:rPr lang="nb-NO" altLang="nb-NO" sz="2200" dirty="0"/>
              <a:t>seg for når man faller </a:t>
            </a:r>
            <a:r>
              <a:rPr lang="nb-NO" altLang="nb-NO" sz="2200" dirty="0" smtClean="0"/>
              <a:t> - og </a:t>
            </a:r>
            <a:r>
              <a:rPr lang="nb-NO" altLang="nb-NO" sz="2200" dirty="0"/>
              <a:t>reise seg opp</a:t>
            </a:r>
          </a:p>
          <a:p>
            <a:pPr marL="0" indent="0" eaLnBrk="1" hangingPunct="1">
              <a:buNone/>
              <a:defRPr/>
            </a:pPr>
            <a:endParaRPr lang="nb-NO" altLang="nb-NO" dirty="0"/>
          </a:p>
          <a:p>
            <a:pPr marL="0" indent="0" eaLnBrk="1" hangingPunct="1">
              <a:buNone/>
              <a:defRPr/>
            </a:pPr>
            <a:r>
              <a:rPr lang="nb-NO" altLang="nb-NO" dirty="0"/>
              <a:t>Hørsel og språk</a:t>
            </a:r>
          </a:p>
          <a:p>
            <a:pPr marL="0" indent="0">
              <a:buNone/>
              <a:defRPr/>
            </a:pPr>
            <a:r>
              <a:rPr lang="nb-NO" altLang="nb-NO" dirty="0"/>
              <a:t>Kan bli behandlet som yngre enn </a:t>
            </a:r>
            <a:r>
              <a:rPr lang="nb-NO" altLang="nb-NO" dirty="0" smtClean="0"/>
              <a:t>de er</a:t>
            </a:r>
          </a:p>
          <a:p>
            <a:pPr marL="0" indent="0">
              <a:buNone/>
              <a:defRPr/>
            </a:pPr>
            <a:r>
              <a:rPr lang="nb-NO" altLang="nb-NO" dirty="0" smtClean="0"/>
              <a:t>Behov for tilrettelegging av omgivelser</a:t>
            </a:r>
            <a:endParaRPr lang="nb-NO" altLang="nb-NO" dirty="0"/>
          </a:p>
          <a:p>
            <a:pPr eaLnBrk="1" hangingPunct="1">
              <a:defRPr/>
            </a:pPr>
            <a:endParaRPr lang="nb-NO" altLang="nb-NO" dirty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280210"/>
            <a:ext cx="11521280" cy="1022117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sz="3600" dirty="0" err="1"/>
              <a:t>A</a:t>
            </a:r>
            <a:r>
              <a:rPr lang="nb-NO" altLang="nb-NO" sz="3600" dirty="0" err="1" smtClean="0"/>
              <a:t>kondroplasi</a:t>
            </a:r>
            <a:endParaRPr lang="nb-NO" altLang="nb-NO" sz="3600" dirty="0" smtClean="0">
              <a:solidFill>
                <a:schemeClr val="accent2"/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66" y="1302327"/>
            <a:ext cx="3745360" cy="2809020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440873"/>
            <a:ext cx="11521280" cy="50338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altLang="nb-NO" dirty="0" smtClean="0"/>
              <a:t>Medfødt bøyde og stive ledd</a:t>
            </a:r>
          </a:p>
          <a:p>
            <a:pPr>
              <a:buFontTx/>
              <a:buChar char="•"/>
            </a:pPr>
            <a:endParaRPr lang="nb-NO" altLang="nb-NO" dirty="0" smtClean="0"/>
          </a:p>
          <a:p>
            <a:pPr>
              <a:buFontTx/>
              <a:buChar char="•"/>
            </a:pPr>
            <a:r>
              <a:rPr lang="nb-NO" altLang="nb-NO" dirty="0" smtClean="0"/>
              <a:t>Ledd med nedsatt bevegelighet og muskler som har mindre muskelstyrke  </a:t>
            </a:r>
          </a:p>
          <a:p>
            <a:pPr>
              <a:buFontTx/>
              <a:buChar char="•"/>
            </a:pPr>
            <a:r>
              <a:rPr lang="nb-NO" altLang="nb-NO" dirty="0"/>
              <a:t>Mange ulike typer </a:t>
            </a:r>
            <a:r>
              <a:rPr lang="nb-NO" altLang="nb-NO" dirty="0" smtClean="0"/>
              <a:t>AMC hos</a:t>
            </a:r>
          </a:p>
          <a:p>
            <a:pPr lvl="1">
              <a:buFontTx/>
              <a:buChar char="•"/>
            </a:pPr>
            <a:r>
              <a:rPr lang="nb-NO" altLang="nb-NO" dirty="0" smtClean="0"/>
              <a:t>noen typer kan også hjerne og nervesystemet være påvirket </a:t>
            </a:r>
            <a:endParaRPr lang="nb-NO" altLang="nb-NO" dirty="0"/>
          </a:p>
          <a:p>
            <a:pPr>
              <a:buFontTx/>
              <a:buChar char="•"/>
            </a:pPr>
            <a:endParaRPr lang="nb-NO" altLang="nb-NO" dirty="0" smtClean="0"/>
          </a:p>
          <a:p>
            <a:pPr>
              <a:buFontTx/>
              <a:buChar char="•"/>
            </a:pPr>
            <a:r>
              <a:rPr lang="nb-NO" altLang="nb-NO" dirty="0" smtClean="0"/>
              <a:t>Kan være i både armer og ben  - eller enten armer eller ben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altLang="nb-NO" sz="2400" dirty="0" smtClean="0"/>
              <a:t>rekkevidde, rekke opp, rekke ned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altLang="nb-NO" sz="2400" dirty="0"/>
              <a:t>finmotorikk og grep  </a:t>
            </a:r>
            <a:endParaRPr lang="nb-NO" altLang="nb-NO" sz="24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nb-NO" altLang="nb-NO" sz="2400" dirty="0" smtClean="0"/>
              <a:t>gangfunksjon, holde tempo med jevnaldrende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altLang="nb-NO" sz="2400" dirty="0" smtClean="0"/>
              <a:t>ta seg for hvis man faller </a:t>
            </a:r>
            <a:endParaRPr lang="nb-NO" altLang="nb-NO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nb-NO" altLang="nb-NO" sz="2400" dirty="0" smtClean="0"/>
              <a:t>balanse</a:t>
            </a:r>
          </a:p>
          <a:p>
            <a:r>
              <a:rPr lang="nb-NO" altLang="nb-NO" dirty="0" smtClean="0"/>
              <a:t>Kan trenge spesialutstyr, hjelpemidler </a:t>
            </a:r>
          </a:p>
          <a:p>
            <a:r>
              <a:rPr lang="nb-NO" altLang="nb-NO" dirty="0" smtClean="0"/>
              <a:t>Finner ofte egne måter å utføre aktiviteter på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489528"/>
            <a:ext cx="11521280" cy="803564"/>
          </a:xfrm>
        </p:spPr>
        <p:txBody>
          <a:bodyPr>
            <a:normAutofit/>
          </a:bodyPr>
          <a:lstStyle/>
          <a:p>
            <a:r>
              <a:rPr lang="nb-NO" altLang="nb-NO" sz="3600" dirty="0" err="1" smtClean="0"/>
              <a:t>Arthrogrypose</a:t>
            </a:r>
            <a:r>
              <a:rPr lang="nb-NO" altLang="nb-NO" sz="3600" dirty="0" smtClean="0"/>
              <a:t> </a:t>
            </a:r>
            <a:r>
              <a:rPr lang="nb-NO" altLang="nb-NO" sz="3600" dirty="0" err="1" smtClean="0"/>
              <a:t>multiplex</a:t>
            </a:r>
            <a:r>
              <a:rPr lang="nb-NO" altLang="nb-NO" sz="3600" dirty="0" smtClean="0"/>
              <a:t> </a:t>
            </a:r>
            <a:r>
              <a:rPr lang="nb-NO" altLang="nb-NO" sz="3600" dirty="0" err="1" smtClean="0"/>
              <a:t>congenita</a:t>
            </a:r>
            <a:r>
              <a:rPr lang="nb-NO" altLang="nb-NO" sz="3600" dirty="0"/>
              <a:t> </a:t>
            </a:r>
            <a:r>
              <a:rPr lang="nb-NO" altLang="nb-NO" sz="3600" dirty="0" smtClean="0"/>
              <a:t>(AMC)</a:t>
            </a:r>
            <a:endParaRPr lang="nb-NO" altLang="nb-NO" sz="3600" dirty="0" smtClean="0">
              <a:solidFill>
                <a:schemeClr val="accent2"/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723" y="3671888"/>
            <a:ext cx="2757330" cy="2076013"/>
          </a:xfrm>
          <a:prstGeom prst="rect">
            <a:avLst/>
          </a:prstGeom>
        </p:spPr>
      </p:pic>
      <p:pic>
        <p:nvPicPr>
          <p:cNvPr id="4" name="AM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15872" y="1239140"/>
            <a:ext cx="11672611" cy="5265177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None/>
            </a:pPr>
            <a:r>
              <a:rPr lang="nb-NO" altLang="nb-NO" sz="2400" dirty="0" smtClean="0"/>
              <a:t> </a:t>
            </a:r>
          </a:p>
          <a:p>
            <a:pPr eaLnBrk="1" hangingPunct="1">
              <a:buFontTx/>
              <a:buChar char="•"/>
            </a:pPr>
            <a:r>
              <a:rPr lang="nb-NO" altLang="nb-NO" dirty="0" smtClean="0"/>
              <a:t>Vanlige aktiviteter kan kreve mer tid og krefter</a:t>
            </a:r>
          </a:p>
          <a:p>
            <a:pPr>
              <a:buFontTx/>
              <a:buChar char="•"/>
            </a:pPr>
            <a:r>
              <a:rPr lang="nb-NO" altLang="nb-NO" dirty="0"/>
              <a:t>Utfordrende å holde tritt med jevnaldrende</a:t>
            </a:r>
          </a:p>
          <a:p>
            <a:pPr>
              <a:buFontTx/>
              <a:buChar char="•"/>
            </a:pPr>
            <a:r>
              <a:rPr lang="nb-NO" altLang="nb-NO" dirty="0" smtClean="0"/>
              <a:t>Kan trenge tilrettelegging  </a:t>
            </a:r>
            <a:endParaRPr lang="nb-NO" altLang="nb-NO" sz="2400" dirty="0" smtClean="0"/>
          </a:p>
          <a:p>
            <a:pPr eaLnBrk="1" hangingPunct="1">
              <a:buFontTx/>
              <a:buChar char="•"/>
            </a:pPr>
            <a:r>
              <a:rPr lang="nb-NO" altLang="nb-NO" dirty="0" smtClean="0"/>
              <a:t>Noen trenger å hvile og ha pauser i barnehagen</a:t>
            </a:r>
          </a:p>
          <a:p>
            <a:pPr eaLnBrk="1" hangingPunct="1">
              <a:buFontTx/>
              <a:buChar char="•"/>
            </a:pPr>
            <a:r>
              <a:rPr lang="nb-NO" altLang="nb-NO" dirty="0" smtClean="0">
                <a:solidFill>
                  <a:schemeClr val="accent2"/>
                </a:solidFill>
              </a:rPr>
              <a:t> </a:t>
            </a:r>
            <a:r>
              <a:rPr lang="nb-NO" altLang="nb-NO" dirty="0">
                <a:solidFill>
                  <a:schemeClr val="accent2"/>
                </a:solidFill>
              </a:rPr>
              <a:t>S</a:t>
            </a:r>
            <a:r>
              <a:rPr lang="nb-NO" altLang="nb-NO" dirty="0" smtClean="0">
                <a:solidFill>
                  <a:schemeClr val="accent2"/>
                </a:solidFill>
              </a:rPr>
              <a:t>merter?</a:t>
            </a:r>
          </a:p>
          <a:p>
            <a:pPr eaLnBrk="1" hangingPunct="1">
              <a:buFontTx/>
              <a:buChar char="•"/>
            </a:pPr>
            <a:endParaRPr lang="nb-NO" altLang="nb-NO" sz="900" dirty="0" smtClean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nb-NO" altLang="nb-NO" dirty="0"/>
              <a:t> Kan trenge noe mere hjelp i hverdagen, men viktig å få tid til å trene på selvhjulpenhet</a:t>
            </a:r>
          </a:p>
          <a:p>
            <a:pPr>
              <a:buFontTx/>
              <a:buChar char="•"/>
            </a:pPr>
            <a:r>
              <a:rPr lang="nb-NO" altLang="nb-NO" dirty="0"/>
              <a:t> Utfordring å finne passende klær og sko – som er lette å ta på/av</a:t>
            </a:r>
          </a:p>
          <a:p>
            <a:pPr lvl="0">
              <a:buFontTx/>
              <a:buChar char="•"/>
            </a:pPr>
            <a:r>
              <a:rPr lang="nb-NO" altLang="nb-NO" dirty="0"/>
              <a:t> Blir stilt spørsmål</a:t>
            </a:r>
          </a:p>
          <a:p>
            <a:pPr>
              <a:buFontTx/>
              <a:buChar char="•"/>
            </a:pPr>
            <a:r>
              <a:rPr lang="nb-NO" altLang="nb-NO" dirty="0" smtClean="0"/>
              <a:t> Finner </a:t>
            </a:r>
            <a:r>
              <a:rPr lang="nb-NO" altLang="nb-NO" dirty="0"/>
              <a:t>ofte egne måter å utføre aktiviteter </a:t>
            </a:r>
            <a:r>
              <a:rPr lang="nb-NO" altLang="nb-NO" dirty="0" smtClean="0"/>
              <a:t>på</a:t>
            </a:r>
          </a:p>
          <a:p>
            <a:pPr>
              <a:buFontTx/>
              <a:buChar char="•"/>
            </a:pPr>
            <a:r>
              <a:rPr lang="nb-NO" altLang="nb-NO" dirty="0" smtClean="0"/>
              <a:t> Å </a:t>
            </a:r>
            <a:r>
              <a:rPr lang="nb-NO" altLang="nb-NO" dirty="0"/>
              <a:t>være spesiell  –  kan også bli en styrke</a:t>
            </a:r>
          </a:p>
          <a:p>
            <a:pPr marL="0" lvl="0" indent="0">
              <a:buNone/>
            </a:pPr>
            <a:endParaRPr lang="nb-NO" altLang="nb-NO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nb-NO" altLang="nb-NO" sz="3000" dirty="0" smtClean="0"/>
              <a:t> Er ellers et helt vanlig barn!</a:t>
            </a:r>
          </a:p>
          <a:p>
            <a:pPr eaLnBrk="1" hangingPunct="1"/>
            <a:endParaRPr lang="nb-NO" altLang="nb-NO" sz="2400" dirty="0" smtClean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360" y="512748"/>
            <a:ext cx="11521280" cy="726392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sz="4000" dirty="0" smtClean="0"/>
              <a:t>Mange har mye felles: </a:t>
            </a:r>
          </a:p>
        </p:txBody>
      </p:sp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NSPRollUpIngress xmlns="85f3dd6f-221c-4130-9170-df4a98a78b91" xsi:nil="true"/>
    <PublishingStartDate xmlns="http://schemas.microsoft.com/sharepoint/v3" xsi:nil="true"/>
    <PublishingExpirationDate xmlns="http://schemas.microsoft.com/sharepoint/v3" xsi:nil="true"/>
    <TaxCatchAll xmlns="85f3dd6f-221c-4130-9170-df4a98a78b91"/>
    <TaxKeywordTaxHTField xmlns="85f3dd6f-221c-4130-9170-df4a98a78b91">
      <Terms xmlns="http://schemas.microsoft.com/office/infopath/2007/PartnerControls"/>
    </TaxKeywordTaxHTFiel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CDDB7A7904F645A62A71BDDD1D2C9B" ma:contentTypeVersion="24" ma:contentTypeDescription="Opprett et nytt dokument." ma:contentTypeScope="" ma:versionID="e9fc676e4d99b93114254e3b969e4524">
  <xsd:schema xmlns:xsd="http://www.w3.org/2001/XMLSchema" xmlns:xs="http://www.w3.org/2001/XMLSchema" xmlns:p="http://schemas.microsoft.com/office/2006/metadata/properties" xmlns:ns1="http://schemas.microsoft.com/sharepoint/v3" xmlns:ns2="85f3dd6f-221c-4130-9170-df4a98a78b91" targetNamespace="http://schemas.microsoft.com/office/2006/metadata/properties" ma:root="true" ma:fieldsID="d3d9474ba5828f912af964568487a423" ns1:_="" ns2:_="">
    <xsd:import namespace="http://schemas.microsoft.com/sharepoint/v3"/>
    <xsd:import namespace="85f3dd6f-221c-4130-9170-df4a98a78b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3dd6f-221c-4130-9170-df4a98a78b9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77077b9d-e81d-413e-9d78-31b00ed7d438}" ma:internalName="TaxCatchAll" ma:showField="CatchAllData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77077b9d-e81d-413e-9d78-31b00ed7d438}" ma:internalName="TaxCatchAllLabel" ma:readOnly="true" ma:showField="CatchAllDataLabel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C3A6E9-10C9-4A5E-8AA9-0E9BDF8FE276}"/>
</file>

<file path=customXml/itemProps2.xml><?xml version="1.0" encoding="utf-8"?>
<ds:datastoreItem xmlns:ds="http://schemas.openxmlformats.org/officeDocument/2006/customXml" ds:itemID="{5D0190CC-D561-4D59-A29A-0930D608F3DD}"/>
</file>

<file path=customXml/itemProps3.xml><?xml version="1.0" encoding="utf-8"?>
<ds:datastoreItem xmlns:ds="http://schemas.openxmlformats.org/officeDocument/2006/customXml" ds:itemID="{8B2C02DF-9A2C-4590-BE92-8A397B2649B8}"/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402</Words>
  <Application>Microsoft Office PowerPoint</Application>
  <PresentationFormat>Widescreen</PresentationFormat>
  <Paragraphs>72</Paragraphs>
  <Slides>5</Slides>
  <Notes>5</Notes>
  <HiddenSlides>0</HiddenSlides>
  <MMClips>5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Courier New</vt:lpstr>
      <vt:lpstr>Wingdings</vt:lpstr>
      <vt:lpstr>ヒラギノ角ゴ Pro W3</vt:lpstr>
      <vt:lpstr>Office-tema</vt:lpstr>
      <vt:lpstr>Litt om hver diagnose</vt:lpstr>
      <vt:lpstr>Osteogenesis imperfecta</vt:lpstr>
      <vt:lpstr>Akondroplasi</vt:lpstr>
      <vt:lpstr>Arthrogrypose multiplex congenita (AMC)</vt:lpstr>
      <vt:lpstr>Mange har mye felles: </vt:lpstr>
    </vt:vector>
  </TitlesOfParts>
  <Company>Helse Sør-Øst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Utfordringer når man har OI</dc:title>
  <dc:creator>Olga de Vries</dc:creator>
  <cp:keywords/>
  <cp:lastModifiedBy>Bendik Fjeldstad</cp:lastModifiedBy>
  <cp:revision>39</cp:revision>
  <dcterms:created xsi:type="dcterms:W3CDTF">2020-05-19T14:39:50Z</dcterms:created>
  <dcterms:modified xsi:type="dcterms:W3CDTF">2021-04-14T07:42:59Z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0x010100DACDDB7A7904F645A62A71BDDD1D2C9B</vt:lpwstr>
  </property>
</Properties>
</file>