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0" r:id="rId2"/>
    <p:sldId id="284" r:id="rId3"/>
    <p:sldId id="285" r:id="rId4"/>
    <p:sldId id="286" r:id="rId5"/>
    <p:sldId id="277" r:id="rId6"/>
    <p:sldId id="288" r:id="rId7"/>
    <p:sldId id="289" r:id="rId8"/>
    <p:sldId id="290" r:id="rId9"/>
    <p:sldId id="291" r:id="rId10"/>
    <p:sldId id="292" r:id="rId11"/>
  </p:sldIdLst>
  <p:sldSz cx="9144000" cy="5143500" type="screen16x9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ddels stil 2 - aks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ddels stil 2 - aks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ddels stil 2 - aks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- aks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/>
    <p:restoredTop sz="94803"/>
  </p:normalViewPr>
  <p:slideViewPr>
    <p:cSldViewPr snapToGrid="0">
      <p:cViewPr varScale="1">
        <p:scale>
          <a:sx n="144" d="100"/>
          <a:sy n="144" d="100"/>
        </p:scale>
        <p:origin x="9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6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b-NO"/>
              <a:t>Sunnaas sykehus HF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9BF15-964D-044C-8743-3B6FEC4FE7B2}" type="datetime1">
              <a:rPr lang="nb-NO" smtClean="0"/>
              <a:t>24.01.2021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C02E4-04AE-42D6-8668-1B0ECE91C6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751033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b-NO"/>
              <a:t>Sunnaas sykehus HF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E204-0BF9-354D-B099-CC5C18CB935F}" type="datetime1">
              <a:rPr lang="nb-NO" smtClean="0"/>
              <a:t>24.01.2021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31838"/>
            <a:ext cx="65008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EE793-C490-48CF-A195-A8982C6FB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480843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Ellen</a:t>
            </a: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3237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Ellen</a:t>
            </a: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609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31838"/>
            <a:ext cx="6500812" cy="3657600"/>
          </a:xfrm>
          <a:ln/>
        </p:spPr>
      </p:sp>
      <p:sp>
        <p:nvSpPr>
          <p:cNvPr id="2355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Ellen: Fokus på pedagogikk – ulike hensikter og mål med skolen som institusjon</a:t>
            </a:r>
          </a:p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Pedagogisk tilrettelegging av arbeidsoppgaver og praktiske fag/aktiviteter/gjøremål, utedager, leirskoler, men også av teoretiske fag der det er behov for det (pauser, tempo, skriving. .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m.m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)</a:t>
            </a:r>
          </a:p>
        </p:txBody>
      </p:sp>
      <p:sp>
        <p:nvSpPr>
          <p:cNvPr id="2355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F7541752-A245-40DD-9CE4-5C1A25D65C36}" type="slidenum">
              <a:rPr lang="nb-NO" altLang="nb-NO" sz="1200" smtClean="0"/>
              <a:pPr/>
              <a:t>2</a:t>
            </a:fld>
            <a:endParaRPr lang="nb-NO" altLang="nb-NO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57263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57263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57263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57263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52DDD64C-F49F-4758-AD88-2F83700AE8C6}" type="slidenum">
              <a:rPr lang="nb-NO" altLang="nb-NO" sz="1300" smtClean="0">
                <a:latin typeface="Times New Roman" pitchFamily="18" charset="0"/>
              </a:rPr>
              <a:pPr/>
              <a:t>3</a:t>
            </a:fld>
            <a:endParaRPr lang="nb-NO" altLang="nb-NO" sz="1300" smtClean="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7713"/>
            <a:ext cx="6589713" cy="3708400"/>
          </a:xfrm>
          <a:ln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706939"/>
            <a:ext cx="49974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2" tIns="47991" rIns="94382" bIns="47991"/>
          <a:lstStyle/>
          <a:p>
            <a:pPr eaLnBrk="1" hangingPunct="1"/>
            <a:r>
              <a:rPr lang="nb-NO" altLang="nb-NO" dirty="0" smtClean="0">
                <a:latin typeface="Arial" pitchFamily="34" charset="0"/>
                <a:ea typeface="ヒラギノ角ゴ Pro W3"/>
              </a:rPr>
              <a:t>Ellen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4138" y="731838"/>
            <a:ext cx="6500812" cy="3657600"/>
          </a:xfrm>
          <a:ln/>
        </p:spPr>
      </p:sp>
      <p:sp>
        <p:nvSpPr>
          <p:cNvPr id="2560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Ellen: Gjelder alle elever uansett forutsetninger!</a:t>
            </a:r>
          </a:p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Gi eksempler her fra praktisk-estetiske fag og andre </a:t>
            </a:r>
          </a:p>
        </p:txBody>
      </p:sp>
      <p:sp>
        <p:nvSpPr>
          <p:cNvPr id="25604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FB931EC7-B979-489A-ADFF-AF6A3B91C5B0}" type="slidenum">
              <a:rPr lang="nb-NO" altLang="nb-NO" sz="1200" smtClean="0"/>
              <a:pPr/>
              <a:t>4</a:t>
            </a:fld>
            <a:endParaRPr lang="nb-NO" altLang="nb-NO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Wenche –husk eksempler!</a:t>
            </a: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038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Ellen</a:t>
            </a: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026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Ellen</a:t>
            </a: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7641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Ellen</a:t>
            </a: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033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Ellen</a:t>
            </a: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134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699792" y="1851671"/>
            <a:ext cx="6192688" cy="1008112"/>
          </a:xfrm>
        </p:spPr>
        <p:txBody>
          <a:bodyPr lIns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699792" y="2859783"/>
            <a:ext cx="6192688" cy="1152128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FF4E4E45-0D8B-7945-98BC-C42D56A1AE46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Rektangel 6"/>
          <p:cNvSpPr/>
          <p:nvPr userDrawn="1"/>
        </p:nvSpPr>
        <p:spPr>
          <a:xfrm>
            <a:off x="2699792" y="471182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i="1" dirty="0" smtClean="0">
                <a:solidFill>
                  <a:srgbClr val="003283"/>
                </a:solidFill>
              </a:rPr>
              <a:t>- en del </a:t>
            </a:r>
            <a:r>
              <a:rPr lang="en-GB" sz="1200" i="1" dirty="0" err="1" smtClean="0">
                <a:solidFill>
                  <a:srgbClr val="003283"/>
                </a:solidFill>
              </a:rPr>
              <a:t>av</a:t>
            </a:r>
            <a:r>
              <a:rPr lang="en-GB" sz="1200" i="1" dirty="0" smtClean="0">
                <a:solidFill>
                  <a:srgbClr val="003283"/>
                </a:solidFill>
              </a:rPr>
              <a:t> </a:t>
            </a:r>
            <a:r>
              <a:rPr lang="en-GB" sz="1200" i="1" dirty="0" err="1" smtClean="0">
                <a:solidFill>
                  <a:srgbClr val="003283"/>
                </a:solidFill>
              </a:rPr>
              <a:t>Nasjonal</a:t>
            </a:r>
            <a:r>
              <a:rPr lang="en-GB" sz="1200" i="1" dirty="0" smtClean="0">
                <a:solidFill>
                  <a:srgbClr val="003283"/>
                </a:solidFill>
              </a:rPr>
              <a:t> </a:t>
            </a:r>
            <a:r>
              <a:rPr lang="en-GB" sz="1200" i="1" dirty="0" err="1" smtClean="0">
                <a:solidFill>
                  <a:srgbClr val="003283"/>
                </a:solidFill>
              </a:rPr>
              <a:t>kompetansetjeneste</a:t>
            </a:r>
            <a:r>
              <a:rPr lang="en-GB" sz="1200" i="1" dirty="0" smtClean="0">
                <a:solidFill>
                  <a:srgbClr val="003283"/>
                </a:solidFill>
              </a:rPr>
              <a:t> for </a:t>
            </a:r>
            <a:r>
              <a:rPr lang="en-GB" sz="1200" i="1" dirty="0" err="1" smtClean="0">
                <a:solidFill>
                  <a:srgbClr val="003283"/>
                </a:solidFill>
              </a:rPr>
              <a:t>sjeldne</a:t>
            </a:r>
            <a:r>
              <a:rPr lang="en-GB" sz="1200" i="1" dirty="0" smtClean="0">
                <a:solidFill>
                  <a:srgbClr val="003283"/>
                </a:solidFill>
              </a:rPr>
              <a:t> </a:t>
            </a:r>
            <a:r>
              <a:rPr lang="en-GB" sz="1200" i="1" dirty="0" err="1" smtClean="0">
                <a:solidFill>
                  <a:srgbClr val="003283"/>
                </a:solidFill>
              </a:rPr>
              <a:t>diagnoser</a:t>
            </a:r>
            <a:endParaRPr lang="nb-NO" sz="1200" i="1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0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grønn 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19" y="1484680"/>
            <a:ext cx="8636796" cy="3109943"/>
          </a:xfrm>
        </p:spPr>
        <p:txBody>
          <a:bodyPr/>
          <a:lstStyle>
            <a:lvl1pPr rtl="0"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10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E5ED30DF-E228-4C40-9F53-AE35675A81B9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11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2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076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grå 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251520" y="1474843"/>
            <a:ext cx="8636795" cy="3149136"/>
          </a:xfrm>
        </p:spPr>
        <p:txBody>
          <a:bodyPr/>
          <a:lstStyle>
            <a:lvl1pPr rtl="0"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E770C52A-D4D5-FD4D-BC69-F2E9E6CD5195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1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5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5309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6275" y="179785"/>
            <a:ext cx="8045450" cy="9525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76276" y="4670822"/>
            <a:ext cx="3959225" cy="24169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nb-NO"/>
              <a:t>TRS kompetansesenter for sjeldne diagnoser, Sunnaas sykehus HF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482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b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3565F50D-E24E-A34E-8227-F22B44E83CAE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innhold 3"/>
          <p:cNvSpPr>
            <a:spLocks noGrp="1"/>
          </p:cNvSpPr>
          <p:nvPr>
            <p:ph sz="quarter" idx="10" hasCustomPrompt="1"/>
          </p:nvPr>
        </p:nvSpPr>
        <p:spPr>
          <a:xfrm>
            <a:off x="251519" y="1474843"/>
            <a:ext cx="8626847" cy="3119781"/>
          </a:xfrm>
        </p:spPr>
        <p:txBody>
          <a:bodyPr/>
          <a:lstStyle>
            <a:lvl1pPr rtl="0">
              <a:defRPr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826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bue, li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74844"/>
            <a:ext cx="8640960" cy="3119780"/>
          </a:xfrm>
        </p:spPr>
        <p:txBody>
          <a:bodyPr/>
          <a:lstStyle>
            <a:lvl1pPr rtl="0"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  <a:p>
            <a:pPr rtl="0"/>
            <a:endParaRPr lang="nb-NO" sz="2000" b="0" i="0" u="none" strike="noStrike" kern="1200" baseline="0" dirty="0">
              <a:solidFill>
                <a:srgbClr val="6F7985"/>
              </a:solidFill>
              <a:latin typeface="+mn-lt"/>
            </a:endParaRPr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C255572B-F0D6-B24F-9C0B-21AFE8B64F1F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226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li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84671"/>
            <a:ext cx="8645462" cy="3109953"/>
          </a:xfrm>
        </p:spPr>
        <p:txBody>
          <a:bodyPr/>
          <a:lstStyle>
            <a:lvl1pPr marL="342900" indent="-342900" rtl="0">
              <a:buFont typeface="Arial" panose="020B0604020202020204" pitchFamily="34" charset="0"/>
              <a:buChar char="•"/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8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BD516B9A-DF25-C648-B1FB-6153C6401D8D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9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4277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linje - Hvi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84671"/>
            <a:ext cx="8645462" cy="3109953"/>
          </a:xfrm>
        </p:spPr>
        <p:txBody>
          <a:bodyPr/>
          <a:lstStyle>
            <a:lvl1pPr marL="342900" indent="-342900" rtl="0">
              <a:buFont typeface="Arial" panose="020B0604020202020204" pitchFamily="34" charset="0"/>
              <a:buChar char="•"/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8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BD516B9A-DF25-C648-B1FB-6153C6401D8D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9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prikke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84681"/>
            <a:ext cx="8645462" cy="3109944"/>
          </a:xfrm>
        </p:spPr>
        <p:txBody>
          <a:bodyPr/>
          <a:lstStyle>
            <a:lvl1pPr marL="342900" indent="-342900" rtl="0">
              <a:buFont typeface="Arial" panose="020B0604020202020204" pitchFamily="34" charset="0"/>
              <a:buChar char="•"/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8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F55A70F0-CEE5-C244-A6B7-F1159D385FA0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9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219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699792" y="1851671"/>
            <a:ext cx="6192688" cy="1008112"/>
          </a:xfrm>
        </p:spPr>
        <p:txBody>
          <a:bodyPr lIns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699792" y="2859783"/>
            <a:ext cx="6192688" cy="1152128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FF6ED3CE-0CA7-D942-857C-5A19DF3B8925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419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, S-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51520" y="1474839"/>
            <a:ext cx="8636795" cy="3119785"/>
          </a:xfrm>
        </p:spPr>
        <p:txBody>
          <a:bodyPr/>
          <a:lstStyle>
            <a:lvl1pPr rtl="0">
              <a:defRPr lang="nb-NO" sz="2000" b="0" i="0" u="none" strike="noStrike" baseline="0" smtClean="0"/>
            </a:lvl1pPr>
          </a:lstStyle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Klikk for å legge til tekst</a:t>
            </a:r>
          </a:p>
          <a:p>
            <a:pPr rtl="0"/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For å endre bakgrunn på lysbilde velger du ”Nytt lysbilde” </a:t>
            </a:r>
            <a:b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</a:br>
            <a:r>
              <a:rPr lang="nb-NO" sz="2000" b="0" i="0" u="none" strike="noStrike" kern="1200" baseline="0" dirty="0">
                <a:solidFill>
                  <a:srgbClr val="6F7985"/>
                </a:solidFill>
                <a:latin typeface="+mn-lt"/>
              </a:rPr>
              <a:t>fra båndet i hovedmenyen</a:t>
            </a:r>
          </a:p>
        </p:txBody>
      </p:sp>
      <p:sp>
        <p:nvSpPr>
          <p:cNvPr id="8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F66A1E1D-0F1F-9F4F-93C1-4D66907DDED6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9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800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2490788" y="2038217"/>
            <a:ext cx="5681613" cy="792088"/>
          </a:xfrm>
        </p:spPr>
        <p:txBody>
          <a:bodyPr lIns="0">
            <a:normAutofit/>
          </a:bodyPr>
          <a:lstStyle>
            <a:lvl1pPr>
              <a:defRPr sz="3600" b="1">
                <a:solidFill>
                  <a:srgbClr val="003283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2490788" y="2830304"/>
            <a:ext cx="5681613" cy="648073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rgbClr val="00328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10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1DC34291-A6B9-0342-B083-FDDE93D499F5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12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472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51520" y="766916"/>
            <a:ext cx="8640960" cy="61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51520" y="1465006"/>
            <a:ext cx="8640960" cy="3129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dato 2"/>
          <p:cNvSpPr>
            <a:spLocks noGrp="1"/>
          </p:cNvSpPr>
          <p:nvPr>
            <p:ph type="dt" sz="half" idx="2"/>
          </p:nvPr>
        </p:nvSpPr>
        <p:spPr>
          <a:xfrm>
            <a:off x="244697" y="4729075"/>
            <a:ext cx="1004074" cy="248744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57B9262F-47BA-5C4B-A100-764F7B60BA89}" type="datetime1">
              <a:rPr lang="nb-NO" smtClean="0"/>
              <a:t>24.01.2021</a:t>
            </a:fld>
            <a:endParaRPr lang="nb-NO" dirty="0"/>
          </a:p>
        </p:txBody>
      </p:sp>
      <p:sp>
        <p:nvSpPr>
          <p:cNvPr id="1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368796" y="4729075"/>
            <a:ext cx="6928123" cy="244028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bunntekst</a:t>
            </a:r>
          </a:p>
        </p:txBody>
      </p:sp>
      <p:sp>
        <p:nvSpPr>
          <p:cNvPr id="15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8442774" y="4733282"/>
            <a:ext cx="435593" cy="23982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94" y="104519"/>
            <a:ext cx="2000746" cy="4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1" r:id="rId3"/>
    <p:sldLayoutId id="2147483665" r:id="rId4"/>
    <p:sldLayoutId id="2147483669" r:id="rId5"/>
    <p:sldLayoutId id="2147483667" r:id="rId6"/>
    <p:sldLayoutId id="2147483660" r:id="rId7"/>
    <p:sldLayoutId id="2147483664" r:id="rId8"/>
    <p:sldLayoutId id="2147483663" r:id="rId9"/>
    <p:sldLayoutId id="2147483662" r:id="rId10"/>
    <p:sldLayoutId id="2147483649" r:id="rId11"/>
    <p:sldLayoutId id="214748367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lovdata.no/all/hl-19980717-061.html#5-1" TargetMode="External"/><Relationship Id="rId5" Type="http://schemas.openxmlformats.org/officeDocument/2006/relationships/hyperlink" Target="http://www.lovdata.no/all/hl-19980717-061.html#1-2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hyperlink" Target="https://www.bing.com/images/search?q=clipart+skole&amp;view=detailv2&amp;qpvt=clipart+skole&amp;id=B7BCA3D0986346AC9238408D8DD322B414B4AD90&amp;selectedIndex=1&amp;ccid=9dhOgi17&amp;simid=608026739869354783&amp;thid=OIP.Mf5d84e822d7b904a1ae4fe18814a4307H0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71325" y="667574"/>
            <a:ext cx="6192688" cy="1008112"/>
          </a:xfrm>
        </p:spPr>
        <p:txBody>
          <a:bodyPr>
            <a:noAutofit/>
          </a:bodyPr>
          <a:lstStyle/>
          <a:p>
            <a:pPr algn="ctr"/>
            <a:r>
              <a:rPr lang="nb-NO" sz="2800" dirty="0">
                <a:latin typeface="Constantia" panose="02030602050306030303" pitchFamily="18" charset="0"/>
              </a:rPr>
              <a:t>Om tilpasset opplæring og spesialundervisning</a:t>
            </a:r>
            <a:r>
              <a:rPr lang="nb-NO" sz="2800" dirty="0"/>
              <a:t/>
            </a:r>
            <a:br>
              <a:rPr lang="nb-NO" sz="2800" dirty="0"/>
            </a:br>
            <a:endParaRPr lang="nb-NO" sz="28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57710" y="3569615"/>
            <a:ext cx="6192688" cy="1152128"/>
          </a:xfrm>
        </p:spPr>
        <p:txBody>
          <a:bodyPr>
            <a:normAutofit fontScale="92500" lnSpcReduction="10000"/>
          </a:bodyPr>
          <a:lstStyle/>
          <a:p>
            <a:r>
              <a:rPr lang="nb-NO" sz="1800" b="0" dirty="0" smtClean="0">
                <a:latin typeface="Constantia" panose="02030602050306030303" pitchFamily="18" charset="0"/>
              </a:rPr>
              <a:t>Ellen Berg, spesialpedagog/idrettspedagog</a:t>
            </a:r>
          </a:p>
          <a:p>
            <a:r>
              <a:rPr lang="nb-NO" sz="1800" b="0" dirty="0" smtClean="0">
                <a:latin typeface="Constantia" panose="02030602050306030303" pitchFamily="18" charset="0"/>
              </a:rPr>
              <a:t>Wenche Frosthammer Wilhelmsen, spesialpedagog i kroppsøving</a:t>
            </a:r>
          </a:p>
          <a:p>
            <a:endParaRPr lang="nb-NO" sz="1800" b="0" dirty="0" smtClean="0">
              <a:latin typeface="Constantia" panose="02030602050306030303" pitchFamily="18" charset="0"/>
            </a:endParaRPr>
          </a:p>
          <a:p>
            <a:r>
              <a:rPr lang="nb-NO" sz="1500" b="0" dirty="0" smtClean="0"/>
              <a:t>Forberedelse til skolestart </a:t>
            </a:r>
            <a:r>
              <a:rPr lang="nb-NO" sz="1500" b="0" dirty="0" smtClean="0"/>
              <a:t>– </a:t>
            </a:r>
            <a:r>
              <a:rPr lang="nb-NO" sz="1500" b="0" dirty="0" smtClean="0"/>
              <a:t>digitalt kurs – uke 6 - 2021</a:t>
            </a:r>
            <a:endParaRPr lang="nb-NO" sz="1500" b="0" dirty="0"/>
          </a:p>
        </p:txBody>
      </p:sp>
      <p:pic>
        <p:nvPicPr>
          <p:cNvPr id="4" name="Bilde 4" descr="https://tse1.mm.bing.net/th?id=OIP.M103f8f169c4b1cbafd34573857a808fao0&amp;pid=15.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99" y="1477566"/>
            <a:ext cx="2714625" cy="197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492205"/>
            <a:ext cx="8045450" cy="952500"/>
          </a:xfrm>
        </p:spPr>
        <p:txBody>
          <a:bodyPr/>
          <a:lstStyle/>
          <a:p>
            <a:r>
              <a:rPr lang="nb-NO" altLang="nb-NO" sz="3200" b="1" dirty="0" smtClean="0"/>
              <a:t>Avslutning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nb-NO" sz="2585" dirty="0"/>
              <a:t>Åpenhet – dialog – lav terskel for kontakt på godt og vondt </a:t>
            </a:r>
          </a:p>
          <a:p>
            <a:pPr marL="0" indent="0">
              <a:defRPr/>
            </a:pPr>
            <a:endParaRPr lang="nb-NO" sz="2585" dirty="0"/>
          </a:p>
          <a:p>
            <a:pPr marL="0" indent="0">
              <a:defRPr/>
            </a:pPr>
            <a:r>
              <a:rPr lang="nb-NO" sz="2585" dirty="0"/>
              <a:t>Fleksibilitet</a:t>
            </a:r>
          </a:p>
          <a:p>
            <a:pPr marL="0" indent="0">
              <a:defRPr/>
            </a:pPr>
            <a:endParaRPr lang="nb-NO" sz="2585" dirty="0"/>
          </a:p>
          <a:p>
            <a:pPr marL="0" indent="0">
              <a:defRPr/>
            </a:pPr>
            <a:r>
              <a:rPr lang="nb-NO" sz="2585" dirty="0"/>
              <a:t>Barna/de unge og foreldre er viktige samarbeidspartnere</a:t>
            </a:r>
          </a:p>
          <a:p>
            <a:pPr marL="0" indent="0">
              <a:defRPr/>
            </a:pPr>
            <a:endParaRPr lang="nb-NO" sz="2585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2420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39" y="-22860"/>
            <a:ext cx="8516937" cy="952500"/>
          </a:xfrm>
        </p:spPr>
        <p:txBody>
          <a:bodyPr/>
          <a:lstStyle/>
          <a:p>
            <a:r>
              <a:rPr lang="nb-NO" altLang="nb-NO" sz="3200" b="1" i="1" dirty="0" smtClean="0">
                <a:latin typeface="Constantia" pitchFamily="18" charset="0"/>
              </a:rPr>
              <a:t>Skolen som læringsarena 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820342"/>
            <a:ext cx="7942262" cy="3982640"/>
          </a:xfrm>
        </p:spPr>
        <p:txBody>
          <a:bodyPr/>
          <a:lstStyle/>
          <a:p>
            <a:pPr marL="0" indent="0">
              <a:defRPr/>
            </a:pPr>
            <a:r>
              <a:rPr lang="nb-NO" sz="2585" dirty="0"/>
              <a:t>All form for tilrettelegging i skolehverdagen må vurderes i  sammenheng med målsettingen(er) for de aktiviteter/gjøremål som skal gjennomføres</a:t>
            </a:r>
          </a:p>
          <a:p>
            <a:pPr marL="0" indent="0">
              <a:buNone/>
              <a:defRPr/>
            </a:pPr>
            <a:endParaRPr lang="nb-NO" sz="2585" dirty="0"/>
          </a:p>
          <a:p>
            <a:pPr marL="0" indent="0">
              <a:defRPr/>
            </a:pPr>
            <a:r>
              <a:rPr lang="nb-NO" sz="2585" dirty="0"/>
              <a:t>All form for tilrettelegging skal i størst mulig grad være med på å fremme deltagelse i et inkluderende læringsmiljø for </a:t>
            </a:r>
            <a:r>
              <a:rPr lang="nb-NO" sz="2585" dirty="0" smtClean="0"/>
              <a:t>alle</a:t>
            </a:r>
          </a:p>
          <a:p>
            <a:pPr marL="0" indent="0">
              <a:defRPr/>
            </a:pPr>
            <a:endParaRPr lang="nb-NO" sz="2585" dirty="0"/>
          </a:p>
          <a:p>
            <a:pPr marL="0" indent="0">
              <a:defRPr/>
            </a:pPr>
            <a:endParaRPr lang="nb-NO" sz="2585" dirty="0"/>
          </a:p>
          <a:p>
            <a:pPr marL="0" indent="0">
              <a:defRPr/>
            </a:pPr>
            <a:endParaRPr lang="nb-NO" sz="2585" dirty="0">
              <a:latin typeface="Times New Roman" panose="02020603050405020304" pitchFamily="18" charset="0"/>
            </a:endParaRPr>
          </a:p>
          <a:p>
            <a:pPr marL="0" indent="0">
              <a:defRPr/>
            </a:pPr>
            <a:endParaRPr lang="nb-NO" sz="2585" dirty="0">
              <a:latin typeface="Times New Roman" panose="02020603050405020304" pitchFamily="18" charset="0"/>
            </a:endParaRPr>
          </a:p>
        </p:txBody>
      </p:sp>
      <p:pic>
        <p:nvPicPr>
          <p:cNvPr id="11268" name="Plassholder for innho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3358158"/>
            <a:ext cx="28575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Bil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43" y="3486151"/>
            <a:ext cx="2965450" cy="147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28612"/>
            <a:ext cx="7681912" cy="791766"/>
          </a:xfrm>
        </p:spPr>
        <p:txBody>
          <a:bodyPr lIns="84992" tIns="42497" rIns="84992" bIns="42497" anchor="b">
            <a:normAutofit fontScale="90000"/>
          </a:bodyPr>
          <a:lstStyle/>
          <a:p>
            <a:r>
              <a:rPr lang="nb-NO" altLang="nb-NO" sz="3200" b="1" i="1" smtClean="0">
                <a:latin typeface="Constantia" pitchFamily="18" charset="0"/>
              </a:rPr>
              <a:t>Tilpasset opplæring og spesialundervisning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876" y="1258491"/>
            <a:ext cx="8062913" cy="3644503"/>
          </a:xfrm>
          <a:noFill/>
        </p:spPr>
        <p:txBody>
          <a:bodyPr lIns="351692" tIns="42497" rIns="351692" bIns="42497">
            <a:normAutofit fontScale="92500" lnSpcReduction="10000"/>
          </a:bodyPr>
          <a:lstStyle/>
          <a:p>
            <a:pPr marL="0" indent="0"/>
            <a:endParaRPr lang="nb-NO" altLang="nb-NO" dirty="0" smtClean="0"/>
          </a:p>
          <a:p>
            <a:pPr marL="0" indent="0">
              <a:buNone/>
            </a:pPr>
            <a:r>
              <a:rPr lang="nb-NO" altLang="nb-NO" sz="2400" dirty="0" smtClean="0"/>
              <a:t>Opplæringsloven </a:t>
            </a:r>
            <a:r>
              <a:rPr lang="nb-NO" altLang="nb-NO" sz="2400" dirty="0" smtClean="0">
                <a:hlinkClick r:id="rId5"/>
              </a:rPr>
              <a:t>§ 1-2</a:t>
            </a:r>
            <a:r>
              <a:rPr lang="nb-NO" altLang="nb-NO" sz="2400" dirty="0" smtClean="0"/>
              <a:t>, 5.ledd:</a:t>
            </a:r>
          </a:p>
          <a:p>
            <a:pPr marL="0" indent="0">
              <a:buNone/>
            </a:pPr>
            <a:r>
              <a:rPr lang="nb-NO" altLang="nb-NO" sz="2400" dirty="0" smtClean="0"/>
              <a:t>	”</a:t>
            </a:r>
            <a:r>
              <a:rPr lang="nb-NO" altLang="nb-NO" sz="2400" i="1" dirty="0" smtClean="0"/>
              <a:t>Opplæringen skal tilpasses evnene og forutsetningene til den enkelte eleven, lærlingen og lærekandidaten</a:t>
            </a:r>
            <a:r>
              <a:rPr lang="nb-NO" altLang="nb-NO" sz="2400" dirty="0" smtClean="0"/>
              <a:t>”.</a:t>
            </a:r>
          </a:p>
          <a:p>
            <a:pPr marL="0" indent="0"/>
            <a:endParaRPr lang="nb-NO" altLang="nb-NO" dirty="0" smtClean="0"/>
          </a:p>
          <a:p>
            <a:pPr marL="0" indent="0"/>
            <a:endParaRPr lang="nb-NO" altLang="nb-NO" sz="2400" dirty="0" smtClean="0"/>
          </a:p>
          <a:p>
            <a:pPr marL="0" indent="0">
              <a:buNone/>
            </a:pPr>
            <a:r>
              <a:rPr lang="nb-NO" altLang="nb-NO" sz="2400" dirty="0" smtClean="0"/>
              <a:t>Opplæringsloven </a:t>
            </a:r>
            <a:r>
              <a:rPr lang="nb-NO" altLang="nb-NO" sz="2400" dirty="0" smtClean="0">
                <a:cs typeface="Arial" pitchFamily="34" charset="0"/>
                <a:hlinkClick r:id="rId6"/>
              </a:rPr>
              <a:t>§</a:t>
            </a:r>
            <a:r>
              <a:rPr lang="nb-NO" altLang="nb-NO" sz="2400" dirty="0" smtClean="0">
                <a:hlinkClick r:id="rId6"/>
              </a:rPr>
              <a:t> 5.1</a:t>
            </a:r>
            <a:r>
              <a:rPr lang="nb-NO" altLang="nb-NO" sz="2400" dirty="0" smtClean="0"/>
              <a:t>, 1.ledd:</a:t>
            </a:r>
          </a:p>
          <a:p>
            <a:pPr marL="0" indent="0">
              <a:buNone/>
            </a:pPr>
            <a:r>
              <a:rPr lang="nb-NO" altLang="nb-NO" sz="2400" dirty="0" smtClean="0"/>
              <a:t>	”</a:t>
            </a:r>
            <a:r>
              <a:rPr lang="nb-NO" altLang="nb-NO" sz="2400" i="1" dirty="0" smtClean="0"/>
              <a:t>Elever som ikke har eller ikke kan få tilfredsstillende utbytte av det ordinære opplæringstilbudet, har rett til spesialundervisning”.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8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8045450" cy="952500"/>
          </a:xfrm>
        </p:spPr>
        <p:txBody>
          <a:bodyPr>
            <a:normAutofit/>
          </a:bodyPr>
          <a:lstStyle/>
          <a:p>
            <a:r>
              <a:rPr lang="nb-NO" altLang="nb-NO" sz="2800" b="1" i="1" dirty="0" smtClean="0">
                <a:latin typeface="Constantia" pitchFamily="18" charset="0"/>
              </a:rPr>
              <a:t>Tilpasset opplæring – hva er det egentlig? </a:t>
            </a:r>
          </a:p>
        </p:txBody>
      </p:sp>
      <p:sp>
        <p:nvSpPr>
          <p:cNvPr id="13315" name="Plassholder for innhold 2"/>
          <p:cNvSpPr>
            <a:spLocks noGrp="1"/>
          </p:cNvSpPr>
          <p:nvPr>
            <p:ph idx="1"/>
          </p:nvPr>
        </p:nvSpPr>
        <p:spPr>
          <a:xfrm>
            <a:off x="683895" y="798672"/>
            <a:ext cx="8045450" cy="3346847"/>
          </a:xfrm>
        </p:spPr>
        <p:txBody>
          <a:bodyPr/>
          <a:lstStyle/>
          <a:p>
            <a:endParaRPr lang="nb-NO" altLang="nb-NO" dirty="0" smtClean="0"/>
          </a:p>
          <a:p>
            <a:r>
              <a:rPr lang="nb-NO" altLang="nb-NO" sz="2800" dirty="0" smtClean="0"/>
              <a:t>Tilpasset opplæring som overordnet prinsipp</a:t>
            </a:r>
          </a:p>
          <a:p>
            <a:endParaRPr lang="nb-NO" altLang="nb-NO" dirty="0" smtClean="0">
              <a:latin typeface="Constantia" pitchFamily="18" charset="0"/>
            </a:endParaRPr>
          </a:p>
          <a:p>
            <a:endParaRPr lang="nb-NO" altLang="nb-NO" sz="2800" dirty="0" smtClean="0">
              <a:latin typeface="Constantia" pitchFamily="18" charset="0"/>
            </a:endParaRPr>
          </a:p>
          <a:p>
            <a:endParaRPr lang="nb-NO" altLang="nb-NO" sz="2800" dirty="0" smtClean="0">
              <a:latin typeface="Constantia" pitchFamily="18" charset="0"/>
            </a:endParaRPr>
          </a:p>
          <a:p>
            <a:r>
              <a:rPr lang="nb-NO" altLang="nb-NO" sz="2800" dirty="0" smtClean="0">
                <a:latin typeface="+mj-lt"/>
              </a:rPr>
              <a:t>Tilpasset opplæring som et individrettet tiltak</a:t>
            </a:r>
          </a:p>
          <a:p>
            <a:endParaRPr lang="nb-NO" altLang="nb-NO" sz="2800" dirty="0" smtClean="0">
              <a:latin typeface="Constantia" pitchFamily="18" charset="0"/>
            </a:endParaRPr>
          </a:p>
        </p:txBody>
      </p:sp>
      <p:pic>
        <p:nvPicPr>
          <p:cNvPr id="13316" name="Bilde 3" descr="https://tse1.mm.bing.net/th?&amp;id=OIP.Mf5d84e822d7b904a1ae4fe18814a4307H0&amp;w=300&amp;h=173&amp;c=0&amp;pid=1.9&amp;rs=0&amp;p=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697832"/>
            <a:ext cx="2857500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Bilde 4" descr="http://1.bp.blogspot.com/-AE-RS-ZPG_I/UEIrkaftReI/AAAAAAAAAdI/Z6NhIfpKdKg/s400/Clipart-Cartoon-Design-0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6390"/>
            <a:ext cx="2398712" cy="163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quarter" idx="10"/>
          </p:nvPr>
        </p:nvSpPr>
        <p:spPr>
          <a:xfrm>
            <a:off x="251519" y="1208143"/>
            <a:ext cx="8626847" cy="360769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nb-NO" altLang="nb-NO" dirty="0">
                <a:latin typeface="Lucida Handwriting" panose="03010101010101010101" pitchFamily="66" charset="0"/>
              </a:rPr>
              <a:t>Tid</a:t>
            </a:r>
          </a:p>
          <a:p>
            <a:pPr>
              <a:defRPr/>
            </a:pPr>
            <a:r>
              <a:rPr lang="nb-NO" altLang="nb-NO" dirty="0">
                <a:latin typeface="Lucida Handwriting" panose="03010101010101010101" pitchFamily="66" charset="0"/>
              </a:rPr>
              <a:t>Tempo</a:t>
            </a:r>
          </a:p>
          <a:p>
            <a:pPr>
              <a:defRPr/>
            </a:pPr>
            <a:r>
              <a:rPr lang="nb-NO" altLang="nb-NO" dirty="0">
                <a:latin typeface="Lucida Handwriting" panose="03010101010101010101" pitchFamily="66" charset="0"/>
              </a:rPr>
              <a:t>Initiativ</a:t>
            </a:r>
          </a:p>
          <a:p>
            <a:pPr>
              <a:defRPr/>
            </a:pPr>
            <a:r>
              <a:rPr lang="nb-NO" altLang="nb-NO" dirty="0">
                <a:latin typeface="Lucida Handwriting" panose="03010101010101010101" pitchFamily="66" charset="0"/>
              </a:rPr>
              <a:t>Konsentrasjon</a:t>
            </a:r>
          </a:p>
          <a:p>
            <a:pPr>
              <a:defRPr/>
            </a:pPr>
            <a:r>
              <a:rPr lang="nb-NO" altLang="nb-NO" dirty="0">
                <a:latin typeface="Lucida Handwriting" panose="03010101010101010101" pitchFamily="66" charset="0"/>
              </a:rPr>
              <a:t>Sosialt</a:t>
            </a:r>
          </a:p>
          <a:p>
            <a:pPr>
              <a:defRPr/>
            </a:pPr>
            <a:r>
              <a:rPr lang="nb-NO" altLang="nb-NO" dirty="0">
                <a:latin typeface="Lucida Handwriting" panose="03010101010101010101" pitchFamily="66" charset="0"/>
              </a:rPr>
              <a:t>Tretthet, smerter, slitenhet</a:t>
            </a:r>
          </a:p>
          <a:p>
            <a:pPr>
              <a:defRPr/>
            </a:pPr>
            <a:r>
              <a:rPr lang="nb-NO" altLang="nb-NO" dirty="0">
                <a:latin typeface="Lucida Handwriting" panose="03010101010101010101" pitchFamily="66" charset="0"/>
              </a:rPr>
              <a:t>Fravær</a:t>
            </a:r>
          </a:p>
          <a:p>
            <a:pPr>
              <a:defRPr/>
            </a:pPr>
            <a:r>
              <a:rPr lang="nb-NO" altLang="nb-NO" dirty="0">
                <a:latin typeface="Lucida Handwriting" panose="03010101010101010101" pitchFamily="66" charset="0"/>
              </a:rPr>
              <a:t>Forutsigbarhet og struktur</a:t>
            </a:r>
          </a:p>
          <a:p>
            <a:pPr marL="0" indent="0">
              <a:defRPr/>
            </a:pPr>
            <a:endParaRPr lang="nb-NO" altLang="nb-NO" dirty="0"/>
          </a:p>
          <a:p>
            <a:pPr marL="0" indent="0">
              <a:defRPr/>
            </a:pPr>
            <a:r>
              <a:rPr lang="nb-NO" altLang="nb-NO" dirty="0">
                <a:solidFill>
                  <a:schemeClr val="accent2">
                    <a:lumMod val="75000"/>
                  </a:schemeClr>
                </a:solidFill>
              </a:rPr>
              <a:t>Viktig med god kommunikasjon mellom skole og hjem for å få til en optimal tilrettelegging for barnet det </a:t>
            </a:r>
            <a:r>
              <a:rPr lang="nb-NO" altLang="nb-NO" dirty="0" smtClean="0">
                <a:solidFill>
                  <a:schemeClr val="accent2">
                    <a:lumMod val="75000"/>
                  </a:schemeClr>
                </a:solidFill>
              </a:rPr>
              <a:t>gjelder</a:t>
            </a:r>
            <a:endParaRPr lang="nb-NO" altLang="nb-NO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74380" y="515456"/>
            <a:ext cx="8640960" cy="613948"/>
          </a:xfrm>
        </p:spPr>
        <p:txBody>
          <a:bodyPr/>
          <a:lstStyle/>
          <a:p>
            <a:r>
              <a:rPr lang="nb-NO" altLang="nb-NO" b="1" i="1" dirty="0">
                <a:latin typeface="Constantia" pitchFamily="18" charset="0"/>
              </a:rPr>
              <a:t>Pedagogiske tilpasninger</a:t>
            </a:r>
            <a:endParaRPr lang="nb-NO" dirty="0"/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>
          <a:xfrm>
            <a:off x="676275" y="-8335"/>
            <a:ext cx="8045450" cy="952501"/>
          </a:xfrm>
        </p:spPr>
        <p:txBody>
          <a:bodyPr/>
          <a:lstStyle/>
          <a:p>
            <a:r>
              <a:rPr lang="nb-NO" altLang="nb-NO" sz="3200" b="1" i="1" smtClean="0">
                <a:latin typeface="Constantia" pitchFamily="18" charset="0"/>
              </a:rPr>
              <a:t>Spesialundervisning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5315" y="1069182"/>
            <a:ext cx="8045450" cy="3346847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nb-NO" sz="2800" dirty="0" smtClean="0">
                <a:latin typeface="+mj-lt"/>
              </a:rPr>
              <a:t>Ulike forståelser og praksis (fellesskap og individ)</a:t>
            </a:r>
          </a:p>
          <a:p>
            <a:pPr marL="0" indent="0">
              <a:defRPr/>
            </a:pPr>
            <a:endParaRPr lang="nb-NO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nb-NO" sz="2800" dirty="0" smtClean="0">
                <a:latin typeface="+mj-lt"/>
              </a:rPr>
              <a:t>Hvilke fag? </a:t>
            </a:r>
          </a:p>
          <a:p>
            <a:pPr marL="0" indent="0">
              <a:defRPr/>
            </a:pPr>
            <a:endParaRPr lang="nb-NO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nb-NO" sz="2800" dirty="0" smtClean="0">
                <a:latin typeface="+mj-lt"/>
              </a:rPr>
              <a:t>Hvilken rolle har foreldre? </a:t>
            </a:r>
          </a:p>
          <a:p>
            <a:pPr marL="0" indent="0">
              <a:defRPr/>
            </a:pPr>
            <a:endParaRPr lang="nb-NO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nb-NO" sz="2800" dirty="0" smtClean="0">
                <a:latin typeface="+mj-lt"/>
              </a:rPr>
              <a:t>Skolens- og lærerens ansvar</a:t>
            </a:r>
          </a:p>
          <a:p>
            <a:pPr marL="0" indent="0">
              <a:defRPr/>
            </a:pPr>
            <a:endParaRPr lang="nb-NO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nb-NO" sz="2800" dirty="0" smtClean="0">
                <a:latin typeface="+mj-lt"/>
              </a:rPr>
              <a:t>PPT sin rolle</a:t>
            </a:r>
          </a:p>
        </p:txBody>
      </p:sp>
      <p:pic>
        <p:nvPicPr>
          <p:cNvPr id="15364" name="Bilde 3" descr="https://tse3.mm.bing.net/th?id=OIP.Mf1a05be58a3d6dac698fbd52c0156da9H0&amp;pid=15.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1" y="1494235"/>
            <a:ext cx="3140075" cy="200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6255" y="408385"/>
            <a:ext cx="8045450" cy="952500"/>
          </a:xfrm>
        </p:spPr>
        <p:txBody>
          <a:bodyPr/>
          <a:lstStyle/>
          <a:p>
            <a:pPr algn="ctr"/>
            <a:r>
              <a:rPr lang="nb-NO" altLang="nb-NO" sz="3200" b="1" i="1" dirty="0" smtClean="0">
                <a:latin typeface="Constantia" pitchFamily="18" charset="0"/>
              </a:rPr>
              <a:t>Pedagogisk –psykologisk tjeneste (PPT)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875" y="1575198"/>
            <a:ext cx="7772400" cy="2755106"/>
          </a:xfrm>
        </p:spPr>
        <p:txBody>
          <a:bodyPr>
            <a:normAutofit fontScale="92500" lnSpcReduction="20000"/>
          </a:bodyPr>
          <a:lstStyle/>
          <a:p>
            <a:pPr marL="0" indent="0">
              <a:defRPr/>
            </a:pPr>
            <a:r>
              <a:rPr lang="nb-NO" sz="2585" dirty="0"/>
              <a:t>Skal være i hver kommune og fylkeskommune</a:t>
            </a:r>
          </a:p>
          <a:p>
            <a:pPr marL="0" indent="0">
              <a:defRPr/>
            </a:pPr>
            <a:endParaRPr lang="nb-NO" sz="2585" dirty="0"/>
          </a:p>
          <a:p>
            <a:pPr marL="0" indent="0">
              <a:defRPr/>
            </a:pPr>
            <a:r>
              <a:rPr lang="nb-NO" sz="2585" dirty="0"/>
              <a:t>Kan organiseres sammen med flere kommuner eller fylkeskommunen</a:t>
            </a:r>
          </a:p>
          <a:p>
            <a:pPr marL="0" indent="0">
              <a:defRPr/>
            </a:pPr>
            <a:endParaRPr lang="nb-NO" sz="2585" dirty="0"/>
          </a:p>
          <a:p>
            <a:pPr marL="0" indent="0">
              <a:defRPr/>
            </a:pPr>
            <a:r>
              <a:rPr lang="nb-NO" sz="2585" dirty="0"/>
              <a:t>Skal hjelpe skolen i arbeidet med kompetanseutvikling og organisasjonsutvikling for å legge opplæringa bedre til rette for elever med spesielle behov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sz="1846"/>
              <a:t>forts   </a:t>
            </a:r>
            <a:r>
              <a:rPr lang="nb-NO" smtClean="0"/>
              <a:t>                                                                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1276351"/>
            <a:ext cx="7923212" cy="2983706"/>
          </a:xfrm>
        </p:spPr>
        <p:txBody>
          <a:bodyPr>
            <a:normAutofit fontScale="92500" lnSpcReduction="20000"/>
          </a:bodyPr>
          <a:lstStyle/>
          <a:p>
            <a:pPr marL="0" indent="0">
              <a:defRPr/>
            </a:pPr>
            <a:r>
              <a:rPr lang="nb-NO" sz="2585" dirty="0"/>
              <a:t>Skal sørge for at det blir utarbeidet sakkyndig vurdering der loven krever det eks. IOP</a:t>
            </a:r>
          </a:p>
          <a:p>
            <a:pPr marL="0" indent="0">
              <a:defRPr/>
            </a:pPr>
            <a:endParaRPr lang="nb-NO" sz="2585" dirty="0"/>
          </a:p>
          <a:p>
            <a:pPr marL="0" indent="0">
              <a:defRPr/>
            </a:pPr>
            <a:r>
              <a:rPr lang="nb-NO" sz="2585" dirty="0"/>
              <a:t>Veiledningsfunksjon – både individ- og </a:t>
            </a:r>
            <a:r>
              <a:rPr lang="nb-NO" sz="2585" dirty="0" err="1"/>
              <a:t>systemretta</a:t>
            </a:r>
            <a:r>
              <a:rPr lang="nb-NO" sz="2585" dirty="0"/>
              <a:t> mot skolen</a:t>
            </a:r>
          </a:p>
          <a:p>
            <a:pPr marL="0" indent="0">
              <a:buNone/>
              <a:defRPr/>
            </a:pPr>
            <a:endParaRPr lang="nb-NO" sz="2585" dirty="0"/>
          </a:p>
          <a:p>
            <a:pPr marL="0" indent="0">
              <a:defRPr/>
            </a:pPr>
            <a:r>
              <a:rPr lang="nb-NO" sz="2585" dirty="0"/>
              <a:t>Må innhente kompetanse utenfra hvis de selv ikke innehar nok fagkompetanse i en sak.</a:t>
            </a:r>
          </a:p>
          <a:p>
            <a:pPr marL="0" indent="0">
              <a:defRPr/>
            </a:pPr>
            <a:endParaRPr lang="nb-NO" sz="2585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9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0"/>
            <a:ext cx="8045450" cy="952500"/>
          </a:xfrm>
        </p:spPr>
        <p:txBody>
          <a:bodyPr/>
          <a:lstStyle/>
          <a:p>
            <a:r>
              <a:rPr lang="nb-NO" altLang="nb-NO" sz="3200" b="1" dirty="0" smtClean="0">
                <a:latin typeface="Constantia" panose="02030602050306030303" pitchFamily="18" charset="0"/>
              </a:rPr>
              <a:t>Helhetlig tenkning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1052512"/>
            <a:ext cx="8058150" cy="3586163"/>
          </a:xfrm>
        </p:spPr>
        <p:txBody>
          <a:bodyPr>
            <a:normAutofit fontScale="92500"/>
          </a:bodyPr>
          <a:lstStyle/>
          <a:p>
            <a:pPr marL="0" indent="0"/>
            <a:r>
              <a:rPr lang="nb-NO" altLang="nb-NO" sz="2400" dirty="0" smtClean="0"/>
              <a:t>Ikke overfokusere på diagnosen – barn med sjeldne diagnoser kan også ha andre læremessige utfordringer som skyldes helt andre ting.</a:t>
            </a:r>
          </a:p>
          <a:p>
            <a:pPr marL="0" indent="0"/>
            <a:endParaRPr lang="nb-NO" altLang="nb-NO" sz="2400" dirty="0" smtClean="0"/>
          </a:p>
          <a:p>
            <a:pPr marL="0" indent="0"/>
            <a:r>
              <a:rPr lang="nb-NO" altLang="nb-NO" sz="2400" dirty="0" smtClean="0"/>
              <a:t>Viktig å ha en bevissthet om at diagnosen i seg selv ikke alltid er årsak til at barnet/den unge er sint, lei seg, ikke vil delta </a:t>
            </a:r>
            <a:r>
              <a:rPr lang="nb-NO" altLang="nb-NO" sz="2400" dirty="0" err="1" smtClean="0"/>
              <a:t>m.m</a:t>
            </a:r>
            <a:endParaRPr lang="nb-NO" altLang="nb-NO" sz="2400" dirty="0" smtClean="0"/>
          </a:p>
          <a:p>
            <a:pPr marL="0" indent="0"/>
            <a:endParaRPr lang="nb-NO" altLang="nb-NO" sz="2400" dirty="0" smtClean="0"/>
          </a:p>
          <a:p>
            <a:pPr marL="0" indent="0"/>
            <a:r>
              <a:rPr lang="nb-NO" altLang="nb-NO" sz="2400" dirty="0" smtClean="0"/>
              <a:t>Barnet/den unge har (og skal ha) et ”liv” utenom skolen.</a:t>
            </a:r>
          </a:p>
          <a:p>
            <a:pPr marL="0" indent="0"/>
            <a:endParaRPr lang="nb-NO" altLang="nb-NO" sz="2400" dirty="0" smtClean="0"/>
          </a:p>
          <a:p>
            <a:pPr marL="0" indent="0"/>
            <a:r>
              <a:rPr lang="nb-NO" altLang="nb-NO" sz="2400" dirty="0" smtClean="0"/>
              <a:t>Bevissthet om at noen barn må forholde seg til mange fagpersoner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7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nnaas - Profilerende - TRS">
  <a:themeElements>
    <a:clrScheme name="Sunnaas">
      <a:dk1>
        <a:srgbClr val="003283"/>
      </a:dk1>
      <a:lt1>
        <a:sysClr val="window" lastClr="FFFFFF"/>
      </a:lt1>
      <a:dk2>
        <a:srgbClr val="81A9E1"/>
      </a:dk2>
      <a:lt2>
        <a:srgbClr val="FFFFFF"/>
      </a:lt2>
      <a:accent1>
        <a:srgbClr val="84BD00"/>
      </a:accent1>
      <a:accent2>
        <a:srgbClr val="E3A610"/>
      </a:accent2>
      <a:accent3>
        <a:srgbClr val="839C8F"/>
      </a:accent3>
      <a:accent4>
        <a:srgbClr val="8D6A59"/>
      </a:accent4>
      <a:accent5>
        <a:srgbClr val="2F654A"/>
      </a:accent5>
      <a:accent6>
        <a:srgbClr val="9AA2AB"/>
      </a:accent6>
      <a:hlink>
        <a:srgbClr val="000000"/>
      </a:hlink>
      <a:folHlink>
        <a:srgbClr val="003283"/>
      </a:folHlink>
    </a:clrScheme>
    <a:fontScheme name="H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 - Sunnaas - Profilerende - TRS" id="{68D7773E-400F-B342-981C-2C0263DADD7B}" vid="{4A8DFE39-7DDB-444A-BD7D-1FE1C71D1A5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FFD2DB-3AA9-4EFD-B4BF-2F293F3429B6}"/>
</file>

<file path=customXml/itemProps2.xml><?xml version="1.0" encoding="utf-8"?>
<ds:datastoreItem xmlns:ds="http://schemas.openxmlformats.org/officeDocument/2006/customXml" ds:itemID="{44CE6B53-0CF2-4634-B345-0DB27095A727}"/>
</file>

<file path=customXml/itemProps3.xml><?xml version="1.0" encoding="utf-8"?>
<ds:datastoreItem xmlns:ds="http://schemas.openxmlformats.org/officeDocument/2006/customXml" ds:itemID="{EF2E32FB-C613-4DB0-B54D-686767673201}"/>
</file>

<file path=docProps/app.xml><?xml version="1.0" encoding="utf-8"?>
<Properties xmlns="http://schemas.openxmlformats.org/officeDocument/2006/extended-properties" xmlns:vt="http://schemas.openxmlformats.org/officeDocument/2006/docPropsVTypes">
  <Template>Sunnaas - Profilerende - TRS</Template>
  <TotalTime>243</TotalTime>
  <Words>494</Words>
  <Application>Microsoft Office PowerPoint</Application>
  <PresentationFormat>Skjermfremvisning (16:9)</PresentationFormat>
  <Paragraphs>103</Paragraphs>
  <Slides>10</Slides>
  <Notes>10</Notes>
  <HiddenSlides>0</HiddenSlides>
  <MMClips>10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Constantia</vt:lpstr>
      <vt:lpstr>Lucida Handwriting</vt:lpstr>
      <vt:lpstr>Times New Roman</vt:lpstr>
      <vt:lpstr>ヒラギノ角ゴ Pro W3</vt:lpstr>
      <vt:lpstr>Sunnaas - Profilerende - TRS</vt:lpstr>
      <vt:lpstr>Om tilpasset opplæring og spesialundervisning </vt:lpstr>
      <vt:lpstr>Skolen som læringsarena </vt:lpstr>
      <vt:lpstr>Tilpasset opplæring og spesialundervisning</vt:lpstr>
      <vt:lpstr>Tilpasset opplæring – hva er det egentlig? </vt:lpstr>
      <vt:lpstr>Pedagogiske tilpasninger</vt:lpstr>
      <vt:lpstr>Spesialundervisning</vt:lpstr>
      <vt:lpstr>Pedagogisk –psykologisk tjeneste (PPT)</vt:lpstr>
      <vt:lpstr>forts                                                                   </vt:lpstr>
      <vt:lpstr>Helhetlig tenkning</vt:lpstr>
      <vt:lpstr>Avslutning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Ellen Berg Svendby</dc:creator>
  <cp:keywords/>
  <cp:lastModifiedBy>Ellen Berg Svendby</cp:lastModifiedBy>
  <cp:revision>30</cp:revision>
  <cp:lastPrinted>2020-01-14T06:25:57Z</cp:lastPrinted>
  <dcterms:created xsi:type="dcterms:W3CDTF">2018-01-18T13:06:43Z</dcterms:created>
  <dcterms:modified xsi:type="dcterms:W3CDTF">2021-01-24T12:04:40Z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