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304" r:id="rId2"/>
    <p:sldId id="303" r:id="rId3"/>
    <p:sldId id="292" r:id="rId4"/>
    <p:sldId id="293" r:id="rId5"/>
    <p:sldId id="294" r:id="rId6"/>
    <p:sldId id="295" r:id="rId7"/>
    <p:sldId id="296" r:id="rId8"/>
    <p:sldId id="288" r:id="rId9"/>
    <p:sldId id="289" r:id="rId10"/>
    <p:sldId id="297" r:id="rId11"/>
    <p:sldId id="301" r:id="rId12"/>
    <p:sldId id="302" r:id="rId13"/>
  </p:sldIdLst>
  <p:sldSz cx="12192000" cy="685800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1A45"/>
    <a:srgbClr val="E3416F"/>
    <a:srgbClr val="003283"/>
    <a:srgbClr val="0066FF"/>
    <a:srgbClr val="003200"/>
    <a:srgbClr val="81A9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88" autoAdjust="0"/>
  </p:normalViewPr>
  <p:slideViewPr>
    <p:cSldViewPr snapToGrid="0" snapToObjects="1">
      <p:cViewPr varScale="1">
        <p:scale>
          <a:sx n="73" d="100"/>
          <a:sy n="73" d="100"/>
        </p:scale>
        <p:origin x="1070" y="6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5CFD1-75C7-49CA-87AE-7A900D20D19B}" type="doc">
      <dgm:prSet loTypeId="urn:microsoft.com/office/officeart/2005/8/layout/radial6" loCatId="cycle" qsTypeId="urn:microsoft.com/office/officeart/2005/8/quickstyle/3d1" qsCatId="3D" csTypeId="urn:microsoft.com/office/officeart/2005/8/colors/accent5_4" csCatId="accent5" phldr="1"/>
      <dgm:spPr/>
      <dgm:t>
        <a:bodyPr/>
        <a:lstStyle/>
        <a:p>
          <a:endParaRPr lang="nb-NO"/>
        </a:p>
      </dgm:t>
    </dgm:pt>
    <dgm:pt modelId="{2B9B5BD0-318A-4D10-A8CA-62E52E705B6F}">
      <dgm:prSet phldrT="[Tekst]"/>
      <dgm:spPr/>
      <dgm:t>
        <a:bodyPr/>
        <a:lstStyle/>
        <a:p>
          <a:r>
            <a:rPr lang="nb-NO" dirty="0" smtClean="0"/>
            <a:t>Fysioterapi</a:t>
          </a:r>
          <a:endParaRPr lang="nb-NO" dirty="0"/>
        </a:p>
      </dgm:t>
    </dgm:pt>
    <dgm:pt modelId="{5FC49E22-CB7F-43A3-8670-A65098403DBF}" type="parTrans" cxnId="{20B48CE4-ADE8-4140-B4F0-04996B468870}">
      <dgm:prSet/>
      <dgm:spPr/>
      <dgm:t>
        <a:bodyPr/>
        <a:lstStyle/>
        <a:p>
          <a:endParaRPr lang="nb-NO"/>
        </a:p>
      </dgm:t>
    </dgm:pt>
    <dgm:pt modelId="{312D294B-0084-4377-9309-6ACED1923C75}" type="sibTrans" cxnId="{20B48CE4-ADE8-4140-B4F0-04996B468870}">
      <dgm:prSet/>
      <dgm:spPr/>
      <dgm:t>
        <a:bodyPr/>
        <a:lstStyle/>
        <a:p>
          <a:endParaRPr lang="nb-NO"/>
        </a:p>
      </dgm:t>
    </dgm:pt>
    <dgm:pt modelId="{42FAD597-46BD-4FEA-96DA-14601329A3C0}">
      <dgm:prSet phldrT="[Tekst]" custT="1"/>
      <dgm:spPr/>
      <dgm:t>
        <a:bodyPr/>
        <a:lstStyle/>
        <a:p>
          <a:r>
            <a:rPr lang="nb-NO" sz="1600" dirty="0" smtClean="0">
              <a:solidFill>
                <a:schemeClr val="tx1"/>
              </a:solidFill>
            </a:rPr>
            <a:t>Fysisk funksjons-vurdering</a:t>
          </a:r>
          <a:endParaRPr lang="nb-NO" sz="1600" dirty="0">
            <a:solidFill>
              <a:schemeClr val="tx1"/>
            </a:solidFill>
          </a:endParaRPr>
        </a:p>
      </dgm:t>
    </dgm:pt>
    <dgm:pt modelId="{5A06C19B-F820-48F1-9367-F54F9385F736}" type="parTrans" cxnId="{79A8265F-1FB5-417E-BDF6-7DE6935AC315}">
      <dgm:prSet/>
      <dgm:spPr/>
      <dgm:t>
        <a:bodyPr/>
        <a:lstStyle/>
        <a:p>
          <a:endParaRPr lang="nb-NO"/>
        </a:p>
      </dgm:t>
    </dgm:pt>
    <dgm:pt modelId="{92F6D05B-3885-44C7-AAD9-33FC283AC48E}" type="sibTrans" cxnId="{79A8265F-1FB5-417E-BDF6-7DE6935AC315}">
      <dgm:prSet/>
      <dgm:spPr/>
      <dgm:t>
        <a:bodyPr/>
        <a:lstStyle/>
        <a:p>
          <a:endParaRPr lang="nb-NO"/>
        </a:p>
      </dgm:t>
    </dgm:pt>
    <dgm:pt modelId="{C5FD6786-B9CE-4594-9CCA-318C50FD83E8}">
      <dgm:prSet phldrT="[Tekst]"/>
      <dgm:spPr/>
      <dgm:t>
        <a:bodyPr/>
        <a:lstStyle/>
        <a:p>
          <a:r>
            <a:rPr lang="nb-NO" dirty="0" smtClean="0">
              <a:solidFill>
                <a:schemeClr val="tx1"/>
              </a:solidFill>
            </a:rPr>
            <a:t>Vurdering</a:t>
          </a:r>
          <a:endParaRPr lang="nb-NO" dirty="0">
            <a:solidFill>
              <a:schemeClr val="tx1"/>
            </a:solidFill>
          </a:endParaRPr>
        </a:p>
      </dgm:t>
    </dgm:pt>
    <dgm:pt modelId="{D40EEFA4-EB29-4A75-85AA-2D0869C4F4EE}" type="parTrans" cxnId="{A4B982DE-A337-4CE7-B01E-18F4CD15F766}">
      <dgm:prSet/>
      <dgm:spPr/>
      <dgm:t>
        <a:bodyPr/>
        <a:lstStyle/>
        <a:p>
          <a:endParaRPr lang="nb-NO"/>
        </a:p>
      </dgm:t>
    </dgm:pt>
    <dgm:pt modelId="{C41AA4ED-A8AD-4006-ACFE-83616F63259D}" type="sibTrans" cxnId="{A4B982DE-A337-4CE7-B01E-18F4CD15F766}">
      <dgm:prSet/>
      <dgm:spPr/>
      <dgm:t>
        <a:bodyPr/>
        <a:lstStyle/>
        <a:p>
          <a:endParaRPr lang="nb-NO"/>
        </a:p>
      </dgm:t>
    </dgm:pt>
    <dgm:pt modelId="{CB35A148-CCEE-4FDC-8616-192A992CAD0E}">
      <dgm:prSet phldrT="[Tekst]" custT="1"/>
      <dgm:spPr/>
      <dgm:t>
        <a:bodyPr/>
        <a:lstStyle/>
        <a:p>
          <a:r>
            <a:rPr lang="nb-NO" sz="1600" dirty="0" smtClean="0">
              <a:solidFill>
                <a:schemeClr val="tx1"/>
              </a:solidFill>
            </a:rPr>
            <a:t>Tilrette-legging for aktivitet og deltagelse</a:t>
          </a:r>
          <a:endParaRPr lang="nb-NO" sz="1600" dirty="0">
            <a:solidFill>
              <a:schemeClr val="tx1"/>
            </a:solidFill>
          </a:endParaRPr>
        </a:p>
      </dgm:t>
    </dgm:pt>
    <dgm:pt modelId="{AA0D4364-CE89-4CD0-82D1-06C75D374D53}" type="parTrans" cxnId="{9E7D1136-46A5-4FC3-BD02-5FA9DBD01F43}">
      <dgm:prSet/>
      <dgm:spPr/>
      <dgm:t>
        <a:bodyPr/>
        <a:lstStyle/>
        <a:p>
          <a:endParaRPr lang="nb-NO"/>
        </a:p>
      </dgm:t>
    </dgm:pt>
    <dgm:pt modelId="{439D7331-7F2A-4CE9-AD62-3721D9813F7E}" type="sibTrans" cxnId="{9E7D1136-46A5-4FC3-BD02-5FA9DBD01F43}">
      <dgm:prSet/>
      <dgm:spPr/>
      <dgm:t>
        <a:bodyPr/>
        <a:lstStyle/>
        <a:p>
          <a:endParaRPr lang="nb-NO"/>
        </a:p>
      </dgm:t>
    </dgm:pt>
    <dgm:pt modelId="{CEE1CE75-DE4D-4EBB-B9F4-B368B1D91D8D}">
      <dgm:prSet phldrT="[Tekst]"/>
      <dgm:spPr/>
      <dgm:t>
        <a:bodyPr/>
        <a:lstStyle/>
        <a:p>
          <a:pPr algn="ctr"/>
          <a:r>
            <a:rPr lang="nb-NO" dirty="0" smtClean="0">
              <a:solidFill>
                <a:schemeClr val="tx1"/>
              </a:solidFill>
            </a:rPr>
            <a:t>Behandling:</a:t>
          </a:r>
        </a:p>
        <a:p>
          <a:pPr algn="l"/>
          <a:r>
            <a:rPr lang="nb-NO" dirty="0" smtClean="0">
              <a:solidFill>
                <a:schemeClr val="tx1"/>
              </a:solidFill>
            </a:rPr>
            <a:t>-individuelt</a:t>
          </a:r>
        </a:p>
        <a:p>
          <a:pPr algn="l"/>
          <a:r>
            <a:rPr lang="nb-NO" dirty="0" smtClean="0">
              <a:solidFill>
                <a:schemeClr val="tx1"/>
              </a:solidFill>
            </a:rPr>
            <a:t>-i gruppe</a:t>
          </a:r>
          <a:endParaRPr lang="nb-NO" dirty="0">
            <a:solidFill>
              <a:schemeClr val="tx1"/>
            </a:solidFill>
          </a:endParaRPr>
        </a:p>
      </dgm:t>
    </dgm:pt>
    <dgm:pt modelId="{5B862C0A-EF12-43AE-BBCC-FFD2FD9A82DA}" type="parTrans" cxnId="{93CBCBD6-124A-439A-AF3F-A5D347D37E2B}">
      <dgm:prSet/>
      <dgm:spPr/>
      <dgm:t>
        <a:bodyPr/>
        <a:lstStyle/>
        <a:p>
          <a:endParaRPr lang="nb-NO"/>
        </a:p>
      </dgm:t>
    </dgm:pt>
    <dgm:pt modelId="{DCBAD9FA-9247-4C1A-8714-C8129331E1D1}" type="sibTrans" cxnId="{93CBCBD6-124A-439A-AF3F-A5D347D37E2B}">
      <dgm:prSet/>
      <dgm:spPr/>
      <dgm:t>
        <a:bodyPr/>
        <a:lstStyle/>
        <a:p>
          <a:endParaRPr lang="nb-NO"/>
        </a:p>
      </dgm:t>
    </dgm:pt>
    <dgm:pt modelId="{41844A76-3F3F-4133-B3CC-5A0CF5846103}" type="pres">
      <dgm:prSet presAssocID="{06A5CFD1-75C7-49CA-87AE-7A900D20D19B}" presName="Name0" presStyleCnt="0">
        <dgm:presLayoutVars>
          <dgm:chMax val="1"/>
          <dgm:dir/>
          <dgm:animLvl val="ctr"/>
          <dgm:resizeHandles val="exact"/>
        </dgm:presLayoutVars>
      </dgm:prSet>
      <dgm:spPr/>
      <dgm:t>
        <a:bodyPr/>
        <a:lstStyle/>
        <a:p>
          <a:endParaRPr lang="nb-NO"/>
        </a:p>
      </dgm:t>
    </dgm:pt>
    <dgm:pt modelId="{6F8FCA57-42BB-4090-8206-AF94D2D7D82D}" type="pres">
      <dgm:prSet presAssocID="{2B9B5BD0-318A-4D10-A8CA-62E52E705B6F}" presName="centerShape" presStyleLbl="node0" presStyleIdx="0" presStyleCnt="1"/>
      <dgm:spPr/>
      <dgm:t>
        <a:bodyPr/>
        <a:lstStyle/>
        <a:p>
          <a:endParaRPr lang="nb-NO"/>
        </a:p>
      </dgm:t>
    </dgm:pt>
    <dgm:pt modelId="{630F8FC6-1BD0-4738-B66E-BE94C3B5013B}" type="pres">
      <dgm:prSet presAssocID="{42FAD597-46BD-4FEA-96DA-14601329A3C0}" presName="node" presStyleLbl="node1" presStyleIdx="0" presStyleCnt="4">
        <dgm:presLayoutVars>
          <dgm:bulletEnabled val="1"/>
        </dgm:presLayoutVars>
      </dgm:prSet>
      <dgm:spPr/>
      <dgm:t>
        <a:bodyPr/>
        <a:lstStyle/>
        <a:p>
          <a:endParaRPr lang="nb-NO"/>
        </a:p>
      </dgm:t>
    </dgm:pt>
    <dgm:pt modelId="{59168EC7-BDED-4636-894A-203402ADC564}" type="pres">
      <dgm:prSet presAssocID="{42FAD597-46BD-4FEA-96DA-14601329A3C0}" presName="dummy" presStyleCnt="0"/>
      <dgm:spPr/>
    </dgm:pt>
    <dgm:pt modelId="{239451FB-F116-4D40-B7AC-63D8A3A03733}" type="pres">
      <dgm:prSet presAssocID="{92F6D05B-3885-44C7-AAD9-33FC283AC48E}" presName="sibTrans" presStyleLbl="sibTrans2D1" presStyleIdx="0" presStyleCnt="4"/>
      <dgm:spPr/>
      <dgm:t>
        <a:bodyPr/>
        <a:lstStyle/>
        <a:p>
          <a:endParaRPr lang="nb-NO"/>
        </a:p>
      </dgm:t>
    </dgm:pt>
    <dgm:pt modelId="{17C953C9-93EC-49C6-ADF6-6746FE0ABB4D}" type="pres">
      <dgm:prSet presAssocID="{C5FD6786-B9CE-4594-9CCA-318C50FD83E8}" presName="node" presStyleLbl="node1" presStyleIdx="1" presStyleCnt="4">
        <dgm:presLayoutVars>
          <dgm:bulletEnabled val="1"/>
        </dgm:presLayoutVars>
      </dgm:prSet>
      <dgm:spPr/>
      <dgm:t>
        <a:bodyPr/>
        <a:lstStyle/>
        <a:p>
          <a:endParaRPr lang="nb-NO"/>
        </a:p>
      </dgm:t>
    </dgm:pt>
    <dgm:pt modelId="{9103B44D-32FE-49FD-9999-3002A3EF9ADA}" type="pres">
      <dgm:prSet presAssocID="{C5FD6786-B9CE-4594-9CCA-318C50FD83E8}" presName="dummy" presStyleCnt="0"/>
      <dgm:spPr/>
    </dgm:pt>
    <dgm:pt modelId="{026F5A6C-9C34-4D64-AB5D-882E15ABEEE2}" type="pres">
      <dgm:prSet presAssocID="{C41AA4ED-A8AD-4006-ACFE-83616F63259D}" presName="sibTrans" presStyleLbl="sibTrans2D1" presStyleIdx="1" presStyleCnt="4"/>
      <dgm:spPr/>
      <dgm:t>
        <a:bodyPr/>
        <a:lstStyle/>
        <a:p>
          <a:endParaRPr lang="nb-NO"/>
        </a:p>
      </dgm:t>
    </dgm:pt>
    <dgm:pt modelId="{6AD7AFAF-92C7-491B-84C1-B694CC740E40}" type="pres">
      <dgm:prSet presAssocID="{CB35A148-CCEE-4FDC-8616-192A992CAD0E}" presName="node" presStyleLbl="node1" presStyleIdx="2" presStyleCnt="4">
        <dgm:presLayoutVars>
          <dgm:bulletEnabled val="1"/>
        </dgm:presLayoutVars>
      </dgm:prSet>
      <dgm:spPr/>
      <dgm:t>
        <a:bodyPr/>
        <a:lstStyle/>
        <a:p>
          <a:endParaRPr lang="nb-NO"/>
        </a:p>
      </dgm:t>
    </dgm:pt>
    <dgm:pt modelId="{B8D7948A-E1FB-446C-875D-EB14731D1554}" type="pres">
      <dgm:prSet presAssocID="{CB35A148-CCEE-4FDC-8616-192A992CAD0E}" presName="dummy" presStyleCnt="0"/>
      <dgm:spPr/>
    </dgm:pt>
    <dgm:pt modelId="{7AC84C1F-3117-4DED-B1FE-CC54E4921046}" type="pres">
      <dgm:prSet presAssocID="{439D7331-7F2A-4CE9-AD62-3721D9813F7E}" presName="sibTrans" presStyleLbl="sibTrans2D1" presStyleIdx="2" presStyleCnt="4"/>
      <dgm:spPr/>
      <dgm:t>
        <a:bodyPr/>
        <a:lstStyle/>
        <a:p>
          <a:endParaRPr lang="nb-NO"/>
        </a:p>
      </dgm:t>
    </dgm:pt>
    <dgm:pt modelId="{A5FED017-2CEF-4756-8908-0ED77640D8D3}" type="pres">
      <dgm:prSet presAssocID="{CEE1CE75-DE4D-4EBB-B9F4-B368B1D91D8D}" presName="node" presStyleLbl="node1" presStyleIdx="3" presStyleCnt="4">
        <dgm:presLayoutVars>
          <dgm:bulletEnabled val="1"/>
        </dgm:presLayoutVars>
      </dgm:prSet>
      <dgm:spPr/>
      <dgm:t>
        <a:bodyPr/>
        <a:lstStyle/>
        <a:p>
          <a:endParaRPr lang="nb-NO"/>
        </a:p>
      </dgm:t>
    </dgm:pt>
    <dgm:pt modelId="{AE599D03-4113-4DCF-8A9D-DA5823017659}" type="pres">
      <dgm:prSet presAssocID="{CEE1CE75-DE4D-4EBB-B9F4-B368B1D91D8D}" presName="dummy" presStyleCnt="0"/>
      <dgm:spPr/>
    </dgm:pt>
    <dgm:pt modelId="{1E9A2D0B-3500-4D2E-A3CD-B0D7A754E989}" type="pres">
      <dgm:prSet presAssocID="{DCBAD9FA-9247-4C1A-8714-C8129331E1D1}" presName="sibTrans" presStyleLbl="sibTrans2D1" presStyleIdx="3" presStyleCnt="4"/>
      <dgm:spPr/>
      <dgm:t>
        <a:bodyPr/>
        <a:lstStyle/>
        <a:p>
          <a:endParaRPr lang="nb-NO"/>
        </a:p>
      </dgm:t>
    </dgm:pt>
  </dgm:ptLst>
  <dgm:cxnLst>
    <dgm:cxn modelId="{78A62CB3-289F-4B88-AA21-D0FEA8EBDED6}" type="presOf" srcId="{DCBAD9FA-9247-4C1A-8714-C8129331E1D1}" destId="{1E9A2D0B-3500-4D2E-A3CD-B0D7A754E989}" srcOrd="0" destOrd="0" presId="urn:microsoft.com/office/officeart/2005/8/layout/radial6"/>
    <dgm:cxn modelId="{A4B982DE-A337-4CE7-B01E-18F4CD15F766}" srcId="{2B9B5BD0-318A-4D10-A8CA-62E52E705B6F}" destId="{C5FD6786-B9CE-4594-9CCA-318C50FD83E8}" srcOrd="1" destOrd="0" parTransId="{D40EEFA4-EB29-4A75-85AA-2D0869C4F4EE}" sibTransId="{C41AA4ED-A8AD-4006-ACFE-83616F63259D}"/>
    <dgm:cxn modelId="{BF77FC3E-DB83-4AE9-B47E-4232FA95FDB6}" type="presOf" srcId="{CEE1CE75-DE4D-4EBB-B9F4-B368B1D91D8D}" destId="{A5FED017-2CEF-4756-8908-0ED77640D8D3}" srcOrd="0" destOrd="0" presId="urn:microsoft.com/office/officeart/2005/8/layout/radial6"/>
    <dgm:cxn modelId="{00AC874B-2F97-442C-8F68-E807C5F34CDE}" type="presOf" srcId="{2B9B5BD0-318A-4D10-A8CA-62E52E705B6F}" destId="{6F8FCA57-42BB-4090-8206-AF94D2D7D82D}" srcOrd="0" destOrd="0" presId="urn:microsoft.com/office/officeart/2005/8/layout/radial6"/>
    <dgm:cxn modelId="{A0DD39A7-E746-4CE8-AB4D-42056D87D428}" type="presOf" srcId="{42FAD597-46BD-4FEA-96DA-14601329A3C0}" destId="{630F8FC6-1BD0-4738-B66E-BE94C3B5013B}" srcOrd="0" destOrd="0" presId="urn:microsoft.com/office/officeart/2005/8/layout/radial6"/>
    <dgm:cxn modelId="{20B48CE4-ADE8-4140-B4F0-04996B468870}" srcId="{06A5CFD1-75C7-49CA-87AE-7A900D20D19B}" destId="{2B9B5BD0-318A-4D10-A8CA-62E52E705B6F}" srcOrd="0" destOrd="0" parTransId="{5FC49E22-CB7F-43A3-8670-A65098403DBF}" sibTransId="{312D294B-0084-4377-9309-6ACED1923C75}"/>
    <dgm:cxn modelId="{027A1EC2-B708-4DFA-9D65-D6F42E9C0C16}" type="presOf" srcId="{06A5CFD1-75C7-49CA-87AE-7A900D20D19B}" destId="{41844A76-3F3F-4133-B3CC-5A0CF5846103}" srcOrd="0" destOrd="0" presId="urn:microsoft.com/office/officeart/2005/8/layout/radial6"/>
    <dgm:cxn modelId="{505C1818-84FD-4CD6-8815-3138E84BAFA0}" type="presOf" srcId="{CB35A148-CCEE-4FDC-8616-192A992CAD0E}" destId="{6AD7AFAF-92C7-491B-84C1-B694CC740E40}" srcOrd="0" destOrd="0" presId="urn:microsoft.com/office/officeart/2005/8/layout/radial6"/>
    <dgm:cxn modelId="{3365C3D2-8892-43BE-A1B6-4DC45E5464BE}" type="presOf" srcId="{92F6D05B-3885-44C7-AAD9-33FC283AC48E}" destId="{239451FB-F116-4D40-B7AC-63D8A3A03733}" srcOrd="0" destOrd="0" presId="urn:microsoft.com/office/officeart/2005/8/layout/radial6"/>
    <dgm:cxn modelId="{79A8265F-1FB5-417E-BDF6-7DE6935AC315}" srcId="{2B9B5BD0-318A-4D10-A8CA-62E52E705B6F}" destId="{42FAD597-46BD-4FEA-96DA-14601329A3C0}" srcOrd="0" destOrd="0" parTransId="{5A06C19B-F820-48F1-9367-F54F9385F736}" sibTransId="{92F6D05B-3885-44C7-AAD9-33FC283AC48E}"/>
    <dgm:cxn modelId="{6BC06CEB-D452-4C37-B03D-7EB888739EDA}" type="presOf" srcId="{C5FD6786-B9CE-4594-9CCA-318C50FD83E8}" destId="{17C953C9-93EC-49C6-ADF6-6746FE0ABB4D}" srcOrd="0" destOrd="0" presId="urn:microsoft.com/office/officeart/2005/8/layout/radial6"/>
    <dgm:cxn modelId="{93CBCBD6-124A-439A-AF3F-A5D347D37E2B}" srcId="{2B9B5BD0-318A-4D10-A8CA-62E52E705B6F}" destId="{CEE1CE75-DE4D-4EBB-B9F4-B368B1D91D8D}" srcOrd="3" destOrd="0" parTransId="{5B862C0A-EF12-43AE-BBCC-FFD2FD9A82DA}" sibTransId="{DCBAD9FA-9247-4C1A-8714-C8129331E1D1}"/>
    <dgm:cxn modelId="{6A1B3AB9-B698-44E1-9C01-56E99C7EFFC4}" type="presOf" srcId="{439D7331-7F2A-4CE9-AD62-3721D9813F7E}" destId="{7AC84C1F-3117-4DED-B1FE-CC54E4921046}" srcOrd="0" destOrd="0" presId="urn:microsoft.com/office/officeart/2005/8/layout/radial6"/>
    <dgm:cxn modelId="{9E7D1136-46A5-4FC3-BD02-5FA9DBD01F43}" srcId="{2B9B5BD0-318A-4D10-A8CA-62E52E705B6F}" destId="{CB35A148-CCEE-4FDC-8616-192A992CAD0E}" srcOrd="2" destOrd="0" parTransId="{AA0D4364-CE89-4CD0-82D1-06C75D374D53}" sibTransId="{439D7331-7F2A-4CE9-AD62-3721D9813F7E}"/>
    <dgm:cxn modelId="{CB23171E-66C9-4EF5-87CC-731976B02937}" type="presOf" srcId="{C41AA4ED-A8AD-4006-ACFE-83616F63259D}" destId="{026F5A6C-9C34-4D64-AB5D-882E15ABEEE2}" srcOrd="0" destOrd="0" presId="urn:microsoft.com/office/officeart/2005/8/layout/radial6"/>
    <dgm:cxn modelId="{5C98C4B0-9470-4B0E-8A7E-41458A48DC32}" type="presParOf" srcId="{41844A76-3F3F-4133-B3CC-5A0CF5846103}" destId="{6F8FCA57-42BB-4090-8206-AF94D2D7D82D}" srcOrd="0" destOrd="0" presId="urn:microsoft.com/office/officeart/2005/8/layout/radial6"/>
    <dgm:cxn modelId="{9BFA9759-1DAD-4DE8-B450-3D7ACAE3EDEC}" type="presParOf" srcId="{41844A76-3F3F-4133-B3CC-5A0CF5846103}" destId="{630F8FC6-1BD0-4738-B66E-BE94C3B5013B}" srcOrd="1" destOrd="0" presId="urn:microsoft.com/office/officeart/2005/8/layout/radial6"/>
    <dgm:cxn modelId="{0D4E44BC-FD07-4132-8790-2A419BA366D3}" type="presParOf" srcId="{41844A76-3F3F-4133-B3CC-5A0CF5846103}" destId="{59168EC7-BDED-4636-894A-203402ADC564}" srcOrd="2" destOrd="0" presId="urn:microsoft.com/office/officeart/2005/8/layout/radial6"/>
    <dgm:cxn modelId="{B84EDEFB-9DAB-4BD9-825C-D17F258F880A}" type="presParOf" srcId="{41844A76-3F3F-4133-B3CC-5A0CF5846103}" destId="{239451FB-F116-4D40-B7AC-63D8A3A03733}" srcOrd="3" destOrd="0" presId="urn:microsoft.com/office/officeart/2005/8/layout/radial6"/>
    <dgm:cxn modelId="{F5FCE2DC-0C5B-41B4-ACA2-46293C154520}" type="presParOf" srcId="{41844A76-3F3F-4133-B3CC-5A0CF5846103}" destId="{17C953C9-93EC-49C6-ADF6-6746FE0ABB4D}" srcOrd="4" destOrd="0" presId="urn:microsoft.com/office/officeart/2005/8/layout/radial6"/>
    <dgm:cxn modelId="{8269D9E7-7A65-4D27-BE39-14F7D05726E1}" type="presParOf" srcId="{41844A76-3F3F-4133-B3CC-5A0CF5846103}" destId="{9103B44D-32FE-49FD-9999-3002A3EF9ADA}" srcOrd="5" destOrd="0" presId="urn:microsoft.com/office/officeart/2005/8/layout/radial6"/>
    <dgm:cxn modelId="{37BA5FCD-740E-4049-BF34-7BA6FB789A6A}" type="presParOf" srcId="{41844A76-3F3F-4133-B3CC-5A0CF5846103}" destId="{026F5A6C-9C34-4D64-AB5D-882E15ABEEE2}" srcOrd="6" destOrd="0" presId="urn:microsoft.com/office/officeart/2005/8/layout/radial6"/>
    <dgm:cxn modelId="{224E917D-B42D-48CF-8FA3-91BEEE7DBED3}" type="presParOf" srcId="{41844A76-3F3F-4133-B3CC-5A0CF5846103}" destId="{6AD7AFAF-92C7-491B-84C1-B694CC740E40}" srcOrd="7" destOrd="0" presId="urn:microsoft.com/office/officeart/2005/8/layout/radial6"/>
    <dgm:cxn modelId="{6CD40463-2FE2-46BF-8EFE-272ACEC8690A}" type="presParOf" srcId="{41844A76-3F3F-4133-B3CC-5A0CF5846103}" destId="{B8D7948A-E1FB-446C-875D-EB14731D1554}" srcOrd="8" destOrd="0" presId="urn:microsoft.com/office/officeart/2005/8/layout/radial6"/>
    <dgm:cxn modelId="{6C2C50AD-B77C-4EB5-8A8E-47FC050742FE}" type="presParOf" srcId="{41844A76-3F3F-4133-B3CC-5A0CF5846103}" destId="{7AC84C1F-3117-4DED-B1FE-CC54E4921046}" srcOrd="9" destOrd="0" presId="urn:microsoft.com/office/officeart/2005/8/layout/radial6"/>
    <dgm:cxn modelId="{CEA26C25-DFB2-4C5D-8534-0D652E6C51B2}" type="presParOf" srcId="{41844A76-3F3F-4133-B3CC-5A0CF5846103}" destId="{A5FED017-2CEF-4756-8908-0ED77640D8D3}" srcOrd="10" destOrd="0" presId="urn:microsoft.com/office/officeart/2005/8/layout/radial6"/>
    <dgm:cxn modelId="{24C1A6AE-8380-465D-B065-DFF50646659D}" type="presParOf" srcId="{41844A76-3F3F-4133-B3CC-5A0CF5846103}" destId="{AE599D03-4113-4DCF-8A9D-DA5823017659}" srcOrd="11" destOrd="0" presId="urn:microsoft.com/office/officeart/2005/8/layout/radial6"/>
    <dgm:cxn modelId="{C4F01F90-A1E6-441C-89F2-FA184F2E4421}" type="presParOf" srcId="{41844A76-3F3F-4133-B3CC-5A0CF5846103}" destId="{1E9A2D0B-3500-4D2E-A3CD-B0D7A754E989}"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A2D0B-3500-4D2E-A3CD-B0D7A754E989}">
      <dsp:nvSpPr>
        <dsp:cNvPr id="0" name=""/>
        <dsp:cNvSpPr/>
      </dsp:nvSpPr>
      <dsp:spPr>
        <a:xfrm>
          <a:off x="3431060" y="682780"/>
          <a:ext cx="4557718" cy="4557718"/>
        </a:xfrm>
        <a:prstGeom prst="blockArc">
          <a:avLst>
            <a:gd name="adj1" fmla="val 10800000"/>
            <a:gd name="adj2" fmla="val 16200000"/>
            <a:gd name="adj3" fmla="val 4637"/>
          </a:avLst>
        </a:prstGeom>
        <a:gradFill rotWithShape="0">
          <a:gsLst>
            <a:gs pos="0">
              <a:schemeClr val="accent5">
                <a:shade val="90000"/>
                <a:hueOff val="132914"/>
                <a:satOff val="-3321"/>
                <a:lumOff val="15891"/>
                <a:alphaOff val="0"/>
                <a:tint val="100000"/>
                <a:shade val="100000"/>
                <a:satMod val="130000"/>
              </a:schemeClr>
            </a:gs>
            <a:gs pos="100000">
              <a:schemeClr val="accent5">
                <a:shade val="90000"/>
                <a:hueOff val="132914"/>
                <a:satOff val="-3321"/>
                <a:lumOff val="1589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AC84C1F-3117-4DED-B1FE-CC54E4921046}">
      <dsp:nvSpPr>
        <dsp:cNvPr id="0" name=""/>
        <dsp:cNvSpPr/>
      </dsp:nvSpPr>
      <dsp:spPr>
        <a:xfrm>
          <a:off x="3431060" y="682780"/>
          <a:ext cx="4557718" cy="4557718"/>
        </a:xfrm>
        <a:prstGeom prst="blockArc">
          <a:avLst>
            <a:gd name="adj1" fmla="val 5400000"/>
            <a:gd name="adj2" fmla="val 10800000"/>
            <a:gd name="adj3" fmla="val 4637"/>
          </a:avLst>
        </a:prstGeom>
        <a:gradFill rotWithShape="0">
          <a:gsLst>
            <a:gs pos="0">
              <a:schemeClr val="accent5">
                <a:shade val="90000"/>
                <a:hueOff val="265828"/>
                <a:satOff val="-6642"/>
                <a:lumOff val="31782"/>
                <a:alphaOff val="0"/>
                <a:tint val="100000"/>
                <a:shade val="100000"/>
                <a:satMod val="130000"/>
              </a:schemeClr>
            </a:gs>
            <a:gs pos="100000">
              <a:schemeClr val="accent5">
                <a:shade val="90000"/>
                <a:hueOff val="265828"/>
                <a:satOff val="-6642"/>
                <a:lumOff val="3178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26F5A6C-9C34-4D64-AB5D-882E15ABEEE2}">
      <dsp:nvSpPr>
        <dsp:cNvPr id="0" name=""/>
        <dsp:cNvSpPr/>
      </dsp:nvSpPr>
      <dsp:spPr>
        <a:xfrm>
          <a:off x="3431060" y="682780"/>
          <a:ext cx="4557718" cy="4557718"/>
        </a:xfrm>
        <a:prstGeom prst="blockArc">
          <a:avLst>
            <a:gd name="adj1" fmla="val 0"/>
            <a:gd name="adj2" fmla="val 5400000"/>
            <a:gd name="adj3" fmla="val 4637"/>
          </a:avLst>
        </a:prstGeom>
        <a:gradFill rotWithShape="0">
          <a:gsLst>
            <a:gs pos="0">
              <a:schemeClr val="accent5">
                <a:shade val="90000"/>
                <a:hueOff val="132914"/>
                <a:satOff val="-3321"/>
                <a:lumOff val="15891"/>
                <a:alphaOff val="0"/>
                <a:tint val="100000"/>
                <a:shade val="100000"/>
                <a:satMod val="130000"/>
              </a:schemeClr>
            </a:gs>
            <a:gs pos="100000">
              <a:schemeClr val="accent5">
                <a:shade val="90000"/>
                <a:hueOff val="132914"/>
                <a:satOff val="-3321"/>
                <a:lumOff val="1589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9451FB-F116-4D40-B7AC-63D8A3A03733}">
      <dsp:nvSpPr>
        <dsp:cNvPr id="0" name=""/>
        <dsp:cNvSpPr/>
      </dsp:nvSpPr>
      <dsp:spPr>
        <a:xfrm>
          <a:off x="3431060" y="682780"/>
          <a:ext cx="4557718" cy="4557718"/>
        </a:xfrm>
        <a:prstGeom prst="blockArc">
          <a:avLst>
            <a:gd name="adj1" fmla="val 16200000"/>
            <a:gd name="adj2" fmla="val 0"/>
            <a:gd name="adj3" fmla="val 4637"/>
          </a:avLst>
        </a:prstGeom>
        <a:gradFill rotWithShape="0">
          <a:gsLst>
            <a:gs pos="0">
              <a:schemeClr val="accent5">
                <a:shade val="90000"/>
                <a:hueOff val="0"/>
                <a:satOff val="0"/>
                <a:lumOff val="0"/>
                <a:alphaOff val="0"/>
                <a:tint val="100000"/>
                <a:shade val="100000"/>
                <a:satMod val="130000"/>
              </a:schemeClr>
            </a:gs>
            <a:gs pos="100000">
              <a:schemeClr val="accent5">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F8FCA57-42BB-4090-8206-AF94D2D7D82D}">
      <dsp:nvSpPr>
        <dsp:cNvPr id="0" name=""/>
        <dsp:cNvSpPr/>
      </dsp:nvSpPr>
      <dsp:spPr>
        <a:xfrm>
          <a:off x="4661614" y="1913334"/>
          <a:ext cx="2096611" cy="2096611"/>
        </a:xfrm>
        <a:prstGeom prst="ellipse">
          <a:avLst/>
        </a:prstGeom>
        <a:gradFill rotWithShape="0">
          <a:gsLst>
            <a:gs pos="0">
              <a:schemeClr val="accent5">
                <a:shade val="60000"/>
                <a:hueOff val="0"/>
                <a:satOff val="0"/>
                <a:lumOff val="0"/>
                <a:alphaOff val="0"/>
                <a:tint val="100000"/>
                <a:shade val="100000"/>
                <a:satMod val="130000"/>
              </a:schemeClr>
            </a:gs>
            <a:gs pos="100000">
              <a:schemeClr val="accent5">
                <a:shade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nb-NO" sz="2500" kern="1200" dirty="0" smtClean="0"/>
            <a:t>Fysioterapi</a:t>
          </a:r>
          <a:endParaRPr lang="nb-NO" sz="2500" kern="1200" dirty="0"/>
        </a:p>
      </dsp:txBody>
      <dsp:txXfrm>
        <a:off x="4968656" y="2220376"/>
        <a:ext cx="1482527" cy="1482527"/>
      </dsp:txXfrm>
    </dsp:sp>
    <dsp:sp modelId="{630F8FC6-1BD0-4738-B66E-BE94C3B5013B}">
      <dsp:nvSpPr>
        <dsp:cNvPr id="0" name=""/>
        <dsp:cNvSpPr/>
      </dsp:nvSpPr>
      <dsp:spPr>
        <a:xfrm>
          <a:off x="4976106" y="1801"/>
          <a:ext cx="1467627" cy="1467627"/>
        </a:xfrm>
        <a:prstGeom prst="ellipse">
          <a:avLst/>
        </a:prstGeom>
        <a:gradFill rotWithShape="0">
          <a:gsLst>
            <a:gs pos="0">
              <a:schemeClr val="accent5">
                <a:shade val="50000"/>
                <a:hueOff val="0"/>
                <a:satOff val="0"/>
                <a:lumOff val="0"/>
                <a:alphaOff val="0"/>
                <a:tint val="100000"/>
                <a:shade val="100000"/>
                <a:satMod val="130000"/>
              </a:schemeClr>
            </a:gs>
            <a:gs pos="100000">
              <a:schemeClr val="accent5">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nb-NO" sz="1600" kern="1200" dirty="0" smtClean="0">
              <a:solidFill>
                <a:schemeClr val="tx1"/>
              </a:solidFill>
            </a:rPr>
            <a:t>Fysisk funksjons-vurdering</a:t>
          </a:r>
          <a:endParaRPr lang="nb-NO" sz="1600" kern="1200" dirty="0">
            <a:solidFill>
              <a:schemeClr val="tx1"/>
            </a:solidFill>
          </a:endParaRPr>
        </a:p>
      </dsp:txBody>
      <dsp:txXfrm>
        <a:off x="5191035" y="216730"/>
        <a:ext cx="1037769" cy="1037769"/>
      </dsp:txXfrm>
    </dsp:sp>
    <dsp:sp modelId="{17C953C9-93EC-49C6-ADF6-6746FE0ABB4D}">
      <dsp:nvSpPr>
        <dsp:cNvPr id="0" name=""/>
        <dsp:cNvSpPr/>
      </dsp:nvSpPr>
      <dsp:spPr>
        <a:xfrm>
          <a:off x="7202130" y="2227826"/>
          <a:ext cx="1467627" cy="1467627"/>
        </a:xfrm>
        <a:prstGeom prst="ellipse">
          <a:avLst/>
        </a:prstGeom>
        <a:gradFill rotWithShape="0">
          <a:gsLst>
            <a:gs pos="0">
              <a:schemeClr val="accent5">
                <a:shade val="50000"/>
                <a:hueOff val="126486"/>
                <a:satOff val="-2798"/>
                <a:lumOff val="20993"/>
                <a:alphaOff val="0"/>
                <a:tint val="100000"/>
                <a:shade val="100000"/>
                <a:satMod val="130000"/>
              </a:schemeClr>
            </a:gs>
            <a:gs pos="100000">
              <a:schemeClr val="accent5">
                <a:shade val="50000"/>
                <a:hueOff val="126486"/>
                <a:satOff val="-2798"/>
                <a:lumOff val="2099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nb-NO" sz="1600" kern="1200" dirty="0" smtClean="0">
              <a:solidFill>
                <a:schemeClr val="tx1"/>
              </a:solidFill>
            </a:rPr>
            <a:t>Vurdering</a:t>
          </a:r>
          <a:endParaRPr lang="nb-NO" sz="1600" kern="1200" dirty="0">
            <a:solidFill>
              <a:schemeClr val="tx1"/>
            </a:solidFill>
          </a:endParaRPr>
        </a:p>
      </dsp:txBody>
      <dsp:txXfrm>
        <a:off x="7417059" y="2442755"/>
        <a:ext cx="1037769" cy="1037769"/>
      </dsp:txXfrm>
    </dsp:sp>
    <dsp:sp modelId="{6AD7AFAF-92C7-491B-84C1-B694CC740E40}">
      <dsp:nvSpPr>
        <dsp:cNvPr id="0" name=""/>
        <dsp:cNvSpPr/>
      </dsp:nvSpPr>
      <dsp:spPr>
        <a:xfrm>
          <a:off x="4976106" y="4453850"/>
          <a:ext cx="1467627" cy="1467627"/>
        </a:xfrm>
        <a:prstGeom prst="ellipse">
          <a:avLst/>
        </a:prstGeom>
        <a:gradFill rotWithShape="0">
          <a:gsLst>
            <a:gs pos="0">
              <a:schemeClr val="accent5">
                <a:shade val="50000"/>
                <a:hueOff val="252972"/>
                <a:satOff val="-5595"/>
                <a:lumOff val="41987"/>
                <a:alphaOff val="0"/>
                <a:tint val="100000"/>
                <a:shade val="100000"/>
                <a:satMod val="130000"/>
              </a:schemeClr>
            </a:gs>
            <a:gs pos="100000">
              <a:schemeClr val="accent5">
                <a:shade val="50000"/>
                <a:hueOff val="252972"/>
                <a:satOff val="-5595"/>
                <a:lumOff val="4198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nb-NO" sz="1600" kern="1200" dirty="0" smtClean="0">
              <a:solidFill>
                <a:schemeClr val="tx1"/>
              </a:solidFill>
            </a:rPr>
            <a:t>Tilrette-legging for aktivitet og deltagelse</a:t>
          </a:r>
          <a:endParaRPr lang="nb-NO" sz="1600" kern="1200" dirty="0">
            <a:solidFill>
              <a:schemeClr val="tx1"/>
            </a:solidFill>
          </a:endParaRPr>
        </a:p>
      </dsp:txBody>
      <dsp:txXfrm>
        <a:off x="5191035" y="4668779"/>
        <a:ext cx="1037769" cy="1037769"/>
      </dsp:txXfrm>
    </dsp:sp>
    <dsp:sp modelId="{A5FED017-2CEF-4756-8908-0ED77640D8D3}">
      <dsp:nvSpPr>
        <dsp:cNvPr id="0" name=""/>
        <dsp:cNvSpPr/>
      </dsp:nvSpPr>
      <dsp:spPr>
        <a:xfrm>
          <a:off x="2750081" y="2227826"/>
          <a:ext cx="1467627" cy="1467627"/>
        </a:xfrm>
        <a:prstGeom prst="ellipse">
          <a:avLst/>
        </a:prstGeom>
        <a:gradFill rotWithShape="0">
          <a:gsLst>
            <a:gs pos="0">
              <a:schemeClr val="accent5">
                <a:shade val="50000"/>
                <a:hueOff val="126486"/>
                <a:satOff val="-2798"/>
                <a:lumOff val="20993"/>
                <a:alphaOff val="0"/>
                <a:tint val="100000"/>
                <a:shade val="100000"/>
                <a:satMod val="130000"/>
              </a:schemeClr>
            </a:gs>
            <a:gs pos="100000">
              <a:schemeClr val="accent5">
                <a:shade val="50000"/>
                <a:hueOff val="126486"/>
                <a:satOff val="-2798"/>
                <a:lumOff val="2099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nb-NO" sz="1600" kern="1200" dirty="0" smtClean="0">
              <a:solidFill>
                <a:schemeClr val="tx1"/>
              </a:solidFill>
            </a:rPr>
            <a:t>Behandling:</a:t>
          </a:r>
        </a:p>
        <a:p>
          <a:pPr lvl="0" algn="l" defTabSz="711200">
            <a:lnSpc>
              <a:spcPct val="90000"/>
            </a:lnSpc>
            <a:spcBef>
              <a:spcPct val="0"/>
            </a:spcBef>
            <a:spcAft>
              <a:spcPct val="35000"/>
            </a:spcAft>
          </a:pPr>
          <a:r>
            <a:rPr lang="nb-NO" sz="1600" kern="1200" dirty="0" smtClean="0">
              <a:solidFill>
                <a:schemeClr val="tx1"/>
              </a:solidFill>
            </a:rPr>
            <a:t>-individuelt</a:t>
          </a:r>
        </a:p>
        <a:p>
          <a:pPr lvl="0" algn="l" defTabSz="711200">
            <a:lnSpc>
              <a:spcPct val="90000"/>
            </a:lnSpc>
            <a:spcBef>
              <a:spcPct val="0"/>
            </a:spcBef>
            <a:spcAft>
              <a:spcPct val="35000"/>
            </a:spcAft>
          </a:pPr>
          <a:r>
            <a:rPr lang="nb-NO" sz="1600" kern="1200" dirty="0" smtClean="0">
              <a:solidFill>
                <a:schemeClr val="tx1"/>
              </a:solidFill>
            </a:rPr>
            <a:t>-i gruppe</a:t>
          </a:r>
          <a:endParaRPr lang="nb-NO" sz="1600" kern="1200" dirty="0">
            <a:solidFill>
              <a:schemeClr val="tx1"/>
            </a:solidFill>
          </a:endParaRPr>
        </a:p>
      </dsp:txBody>
      <dsp:txXfrm>
        <a:off x="2965010" y="2442755"/>
        <a:ext cx="1037769" cy="103776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71800" cy="457200"/>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sz="quarter" idx="1"/>
          </p:nvPr>
        </p:nvSpPr>
        <p:spPr>
          <a:xfrm>
            <a:off x="3884614" y="0"/>
            <a:ext cx="2971800" cy="457200"/>
          </a:xfrm>
          <a:prstGeom prst="rect">
            <a:avLst/>
          </a:prstGeom>
        </p:spPr>
        <p:txBody>
          <a:bodyPr vert="horz" lIns="91440" tIns="45720" rIns="91440" bIns="45720" rtlCol="0"/>
          <a:lstStyle>
            <a:lvl1pPr algn="r">
              <a:defRPr sz="1200"/>
            </a:lvl1pPr>
          </a:lstStyle>
          <a:p>
            <a:fld id="{476C5D9E-391C-3242-AB1F-01CBE8B1DD11}" type="datetimeFigureOut">
              <a:rPr lang="nb-NO" smtClean="0"/>
              <a:t>21.01.2021</a:t>
            </a:fld>
            <a:endParaRPr lang="nb-NO" dirty="0"/>
          </a:p>
        </p:txBody>
      </p:sp>
      <p:sp>
        <p:nvSpPr>
          <p:cNvPr id="4" name="Plassholder for bunntekst 3"/>
          <p:cNvSpPr>
            <a:spLocks noGrp="1"/>
          </p:cNvSpPr>
          <p:nvPr>
            <p:ph type="ftr" sz="quarter" idx="2"/>
          </p:nvPr>
        </p:nvSpPr>
        <p:spPr>
          <a:xfrm>
            <a:off x="1" y="8685213"/>
            <a:ext cx="2971800" cy="457200"/>
          </a:xfrm>
          <a:prstGeom prst="rect">
            <a:avLst/>
          </a:prstGeom>
        </p:spPr>
        <p:txBody>
          <a:bodyPr vert="horz" lIns="91440" tIns="45720" rIns="91440" bIns="45720" rtlCol="0" anchor="b"/>
          <a:lstStyle>
            <a:lvl1pPr algn="l">
              <a:defRPr sz="1200"/>
            </a:lvl1pPr>
          </a:lstStyle>
          <a:p>
            <a:endParaRPr lang="nb-NO" dirty="0"/>
          </a:p>
        </p:txBody>
      </p:sp>
      <p:sp>
        <p:nvSpPr>
          <p:cNvPr id="5" name="Plassholder for lysbildenummer 4"/>
          <p:cNvSpPr>
            <a:spLocks noGrp="1"/>
          </p:cNvSpPr>
          <p:nvPr>
            <p:ph type="sldNum" sz="quarter" idx="3"/>
          </p:nvPr>
        </p:nvSpPr>
        <p:spPr>
          <a:xfrm>
            <a:off x="3884614" y="8685213"/>
            <a:ext cx="2971800" cy="457200"/>
          </a:xfrm>
          <a:prstGeom prst="rect">
            <a:avLst/>
          </a:prstGeom>
        </p:spPr>
        <p:txBody>
          <a:bodyPr vert="horz" lIns="91440" tIns="45720" rIns="91440" bIns="45720" rtlCol="0" anchor="b"/>
          <a:lstStyle>
            <a:lvl1pPr algn="r">
              <a:defRPr sz="1200"/>
            </a:lvl1pPr>
          </a:lstStyle>
          <a:p>
            <a:fld id="{252D9764-F638-C64C-BCA7-F78AA2BB985C}" type="slidenum">
              <a:rPr lang="nb-NO" smtClean="0"/>
              <a:t>‹#›</a:t>
            </a:fld>
            <a:endParaRPr lang="nb-NO" dirty="0"/>
          </a:p>
        </p:txBody>
      </p:sp>
    </p:spTree>
    <p:extLst>
      <p:ext uri="{BB962C8B-B14F-4D97-AF65-F5344CB8AC3E}">
        <p14:creationId xmlns:p14="http://schemas.microsoft.com/office/powerpoint/2010/main" val="42896485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71800" cy="457200"/>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4" y="0"/>
            <a:ext cx="2971800" cy="457200"/>
          </a:xfrm>
          <a:prstGeom prst="rect">
            <a:avLst/>
          </a:prstGeom>
        </p:spPr>
        <p:txBody>
          <a:bodyPr vert="horz" lIns="91440" tIns="45720" rIns="91440" bIns="45720" rtlCol="0"/>
          <a:lstStyle>
            <a:lvl1pPr algn="r">
              <a:defRPr sz="1200"/>
            </a:lvl1pPr>
          </a:lstStyle>
          <a:p>
            <a:fld id="{A9AB86AC-8CE6-094E-904C-3932631199F2}" type="datetimeFigureOut">
              <a:rPr lang="nb-NO" smtClean="0"/>
              <a:t>21.01.2021</a:t>
            </a:fld>
            <a:endParaRPr lang="nb-NO" dirty="0"/>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1" y="8685213"/>
            <a:ext cx="2971800" cy="457200"/>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4" y="8685213"/>
            <a:ext cx="2971800" cy="457200"/>
          </a:xfrm>
          <a:prstGeom prst="rect">
            <a:avLst/>
          </a:prstGeom>
        </p:spPr>
        <p:txBody>
          <a:bodyPr vert="horz" lIns="91440" tIns="45720" rIns="91440" bIns="45720" rtlCol="0" anchor="b"/>
          <a:lstStyle>
            <a:lvl1pPr algn="r">
              <a:defRPr sz="1200"/>
            </a:lvl1pPr>
          </a:lstStyle>
          <a:p>
            <a:fld id="{763BFA0A-6C03-0B45-A5C2-0AAC9740D37E}" type="slidenum">
              <a:rPr lang="nb-NO" smtClean="0"/>
              <a:t>‹#›</a:t>
            </a:fld>
            <a:endParaRPr lang="nb-NO" dirty="0"/>
          </a:p>
        </p:txBody>
      </p:sp>
    </p:spTree>
    <p:extLst>
      <p:ext uri="{BB962C8B-B14F-4D97-AF65-F5344CB8AC3E}">
        <p14:creationId xmlns:p14="http://schemas.microsoft.com/office/powerpoint/2010/main" val="7151829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ata.udir.no/kl06/v201906/laereplaner-lk20/KRO01-05.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unnaas.no/fag-og-forskning/kompetansesentre-og-tjenester/trs-kompetansesenter-for-sjeldne-diagnoser/sjeldne-diagnoser/sjeldne-bensykdommer/fysisk-funksjon-aktivitet-og-trening-ved-sjeldne-diagnoser-med-skjelettforandring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Hei! Jeg heter Wenche</a:t>
            </a:r>
            <a:r>
              <a:rPr lang="nb-NO" baseline="0" dirty="0" smtClean="0"/>
              <a:t> Frosthammer Wilhelmsen og er utdannet lektor i idrett ved Norges idrettshøgskole og jobber som idrettspedagog ved TRS kompetansesenter for sjeldne medfødte diagnoser.</a:t>
            </a:r>
          </a:p>
          <a:p>
            <a:r>
              <a:rPr lang="nb-NO" baseline="0" dirty="0" smtClean="0"/>
              <a:t>Jeg skal nå holde en forelesning om faget kroppsøving for dere der perspektivet vil være på hva det er viktig at dere som foreldre bør vite noe om i forhold til faget og barnet deres. </a:t>
            </a:r>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1</a:t>
            </a:fld>
            <a:endParaRPr lang="nb-NO"/>
          </a:p>
        </p:txBody>
      </p:sp>
    </p:spTree>
    <p:extLst>
      <p:ext uri="{BB962C8B-B14F-4D97-AF65-F5344CB8AC3E}">
        <p14:creationId xmlns:p14="http://schemas.microsoft.com/office/powerpoint/2010/main" val="383347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dirty="0" smtClean="0"/>
              <a:t>I tidlige barneskole-år skal de fleste barn kunne være med på det meste av aktiviteter som resten av klassen gjør –med noen tilpasninger og tilrettelegging der det er behov for det.</a:t>
            </a:r>
          </a:p>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dirty="0" smtClean="0"/>
              <a:t>Dersom barnet ikke har et tilfredsstillende utbytte av undervisningen skal det vurderes behov for spesialundervisning helt eller delvis i faget. Det skal da lages en individuell opplæringsplan eller IOP som skal inneholde egne mål som er hensiktsmessige og realistiske å tenke at eleven som får spesialundervisning skal klare å nå og som er knyttet opp mot de øvrige læreplanmålene som resten av elevgruppen følger.</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10</a:t>
            </a:fld>
            <a:endParaRPr lang="nb-NO"/>
          </a:p>
        </p:txBody>
      </p:sp>
    </p:spTree>
    <p:extLst>
      <p:ext uri="{BB962C8B-B14F-4D97-AF65-F5344CB8AC3E}">
        <p14:creationId xmlns:p14="http://schemas.microsoft.com/office/powerpoint/2010/main" val="297820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Barn med sjeldne diagnoser vil i varierende omfang ha behov for oppfølging av diagnose i form av kontroller, behandling,</a:t>
            </a:r>
            <a:r>
              <a:rPr lang="nb-NO" baseline="0" dirty="0" smtClean="0"/>
              <a:t> sykehusopphold og operasjoner. I den forbindelse må dere regne med kortere eller lengre avbrudd fra skolehverdagen og undervisning. Når barnet kommer tilbake til skolen vil det da ha behov for tilrettelegging for å kunne hente seg inn igjen – og tette kompetansehullene sine. Barnet har rett til tilpasset opplæring og hjelp til å komme på nivå med resten av klassen/elevgruppen. I kroppsøving kan det være behov for å </a:t>
            </a:r>
            <a:r>
              <a:rPr lang="nb-NO" baseline="0" dirty="0" err="1" smtClean="0"/>
              <a:t>åf</a:t>
            </a:r>
            <a:r>
              <a:rPr lang="nb-NO" baseline="0" dirty="0" smtClean="0"/>
              <a:t> trent seg opp litt før eleven er klar for å delta sammen med sine jevnaldrende. Fysioterapeuten kan være en god støttespiller i dette arbeidet –både for eleven, kroppsøvingslæreren og for dere som foresatte.</a:t>
            </a:r>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11</a:t>
            </a:fld>
            <a:endParaRPr lang="nb-NO" dirty="0"/>
          </a:p>
        </p:txBody>
      </p:sp>
    </p:spTree>
    <p:extLst>
      <p:ext uri="{BB962C8B-B14F-4D97-AF65-F5344CB8AC3E}">
        <p14:creationId xmlns:p14="http://schemas.microsoft.com/office/powerpoint/2010/main" val="376680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smtClean="0"/>
              <a:t>I noen tilfeller vil det i kortere eller lengre perioder være behov for å</a:t>
            </a:r>
            <a:r>
              <a:rPr lang="nb-NO" baseline="0" dirty="0" smtClean="0"/>
              <a:t> ha et</a:t>
            </a:r>
            <a:r>
              <a:rPr lang="nb-NO" dirty="0" smtClean="0"/>
              <a:t> samarbeid</a:t>
            </a:r>
            <a:r>
              <a:rPr lang="nb-NO" baseline="0" dirty="0" smtClean="0"/>
              <a:t> mellom hjemmet, fysioterapeuten og kroppsøvingslæreren. Mange barn med funksjonsnedsettelser har eller har hatt kontakt med fysioterapeut tidlig i livet og kjenner fysioterapeuten godt.  Fysioterapeuten kan hjelpe med å gi en fysisk funksjonsvurdering, gi behandling i gruppe eller individuelt. I forhold til kroppsøving kan fysioterapeuten som kjenner barnet godt, gi råd og veiledning i forhold til tilrettelegging for aktivitet og deltagelse. Særlig er dette viktig og nyttig etter perioder der barnet har vært igjennom langvarige behandlinger for lettere å komme tilbake og bli inkludert i undervisningen sammen med de andre elevene igjen.</a:t>
            </a:r>
            <a:endParaRPr lang="nb-NO" dirty="0" smtClean="0"/>
          </a:p>
          <a:p>
            <a:r>
              <a:rPr lang="nb-NO" b="1" dirty="0" smtClean="0"/>
              <a:t>Obs!</a:t>
            </a:r>
            <a:r>
              <a:rPr lang="nb-NO" dirty="0" smtClean="0"/>
              <a:t> Fysioterapeuten kan ikke erstatte undervisning og er ikke pedagogisk utdannet. Fysioterapeuten</a:t>
            </a:r>
            <a:r>
              <a:rPr lang="nb-NO" baseline="0" dirty="0" smtClean="0"/>
              <a:t> kan dermed heller ikke vurdere evt. karaktergrunnlag i kroppsøving for eleven. Det er det faglærer i kroppsøving som har ansvar for å gjøre.</a:t>
            </a:r>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12</a:t>
            </a:fld>
            <a:endParaRPr lang="nb-NO"/>
          </a:p>
        </p:txBody>
      </p:sp>
    </p:spTree>
    <p:extLst>
      <p:ext uri="{BB962C8B-B14F-4D97-AF65-F5344CB8AC3E}">
        <p14:creationId xmlns:p14="http://schemas.microsoft.com/office/powerpoint/2010/main" val="1953917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Faget kroppsøving –hva er </a:t>
            </a:r>
            <a:r>
              <a:rPr lang="nb-NO" baseline="0" dirty="0" smtClean="0"/>
              <a:t>det? </a:t>
            </a:r>
          </a:p>
          <a:p>
            <a:r>
              <a:rPr lang="nb-NO" dirty="0" smtClean="0"/>
              <a:t>Hvilke forestillinger har </a:t>
            </a:r>
            <a:r>
              <a:rPr lang="nb-NO" i="1" dirty="0" smtClean="0"/>
              <a:t>du</a:t>
            </a:r>
            <a:r>
              <a:rPr lang="nb-NO" dirty="0" smtClean="0"/>
              <a:t> om kroppsøving?</a:t>
            </a:r>
            <a:endParaRPr lang="nb-NO" baseline="0" dirty="0" smtClean="0"/>
          </a:p>
          <a:p>
            <a:r>
              <a:rPr lang="nb-NO" baseline="0" dirty="0" smtClean="0"/>
              <a:t>Mange av dere har sikkert egne erfaringer fra faget fra da dere selv gikk på skolen.</a:t>
            </a:r>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2</a:t>
            </a:fld>
            <a:endParaRPr lang="nb-NO" dirty="0"/>
          </a:p>
        </p:txBody>
      </p:sp>
    </p:spTree>
    <p:extLst>
      <p:ext uri="{BB962C8B-B14F-4D97-AF65-F5344CB8AC3E}">
        <p14:creationId xmlns:p14="http://schemas.microsoft.com/office/powerpoint/2010/main" val="368351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Faget kroppsøving har utviklet seg en del de siste årene – og har dreid fra å være et tradisjonelt idretts- og prestasjonsfokusert fag til dagens versjon der læring gjennom sosial samhandling, bevegelse, opplevelser og egne erfaringer med bruk av kroppen i ulike fysiske aktiviteter står sentralt. </a:t>
            </a:r>
            <a:r>
              <a:rPr lang="nb-NO" dirty="0" smtClean="0"/>
              <a:t>Noen spørsmål som dere kanskje funderer over er;</a:t>
            </a:r>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3</a:t>
            </a:fld>
            <a:endParaRPr lang="nb-NO" dirty="0"/>
          </a:p>
        </p:txBody>
      </p:sp>
    </p:spTree>
    <p:extLst>
      <p:ext uri="{BB962C8B-B14F-4D97-AF65-F5344CB8AC3E}">
        <p14:creationId xmlns:p14="http://schemas.microsoft.com/office/powerpoint/2010/main" val="123926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I Norge er kroppsøving et sentralt fag og en sosial læringsarena som skal bidra til at elevene lærer, opplever, sanser og skaper ved bruk av kroppen. Faget skal stimulere til bevegelsesglede og en fysisk aktiv livsstil ut fra egne forutsetninger. Kroppsøvingsfaget skal fremme samarbeid, forståelse og respekt for hverandre via bevegelsesaktivitet og naturferdsel. Elevene skal gjennom kroppsøvingsfaget utvikle kompetanse om livsstil, helse og trening og erfare betydningen egen innsats for å oppnå mål. En del av kompetansemålene i kroppsøvingen er derfor innsats(1, 2) (Utdanningsdirektoratet. Læreplan i kroppsøving, Fastsatt som forskrift av Kunnskapsdepartementet 15.11.2019, </a:t>
            </a:r>
            <a:r>
              <a:rPr lang="nb-NO" sz="1200" u="sng" kern="1200" dirty="0" smtClean="0">
                <a:solidFill>
                  <a:schemeClr val="tx1"/>
                </a:solidFill>
                <a:effectLst/>
                <a:latin typeface="+mn-lt"/>
                <a:ea typeface="+mn-ea"/>
                <a:cs typeface="+mn-cs"/>
                <a:hlinkClick r:id="rId3"/>
              </a:rPr>
              <a:t>https://data.udir.no/kl06/v201906/laereplaner-lk20/KRO01-05.pdf</a:t>
            </a:r>
            <a:r>
              <a:rPr lang="nb-NO" sz="1200" kern="1200" dirty="0" smtClean="0">
                <a:solidFill>
                  <a:schemeClr val="tx1"/>
                </a:solidFill>
                <a:effectLst/>
                <a:latin typeface="+mn-lt"/>
                <a:ea typeface="+mn-ea"/>
                <a:cs typeface="+mn-cs"/>
              </a:rPr>
              <a:t>, </a:t>
            </a:r>
          </a:p>
          <a:p>
            <a:endParaRPr lang="nb-NO" sz="1200" kern="1200" dirty="0" smtClean="0">
              <a:solidFill>
                <a:schemeClr val="tx1"/>
              </a:solidFill>
              <a:effectLst/>
              <a:latin typeface="+mn-lt"/>
              <a:ea typeface="+mn-ea"/>
              <a:cs typeface="+mn-cs"/>
            </a:endParaRPr>
          </a:p>
          <a:p>
            <a:pPr marL="0" indent="0">
              <a:buNone/>
            </a:pPr>
            <a:r>
              <a:rPr lang="nb-NO" b="1" dirty="0" smtClean="0"/>
              <a:t>Generelt kan vi si at kroppsøving er et sentralt fag, på linje med alle de andre fagene i skolen, og er en viktig sosial læringsarena.</a:t>
            </a:r>
          </a:p>
          <a:p>
            <a:pPr marL="0" indent="0">
              <a:buNone/>
            </a:pPr>
            <a:r>
              <a:rPr lang="nb-NO" b="1" baseline="0" dirty="0" smtClean="0"/>
              <a:t>Undervisningen er delt inn i tre hovedkategorier:</a:t>
            </a:r>
            <a:endParaRPr lang="nb-NO" b="1" dirty="0" smtClean="0"/>
          </a:p>
          <a:p>
            <a:endParaRPr lang="nb-NO" b="1" u="sng" dirty="0" smtClean="0">
              <a:hlinkClick r:id="rId3"/>
            </a:endParaRPr>
          </a:p>
          <a:p>
            <a:r>
              <a:rPr lang="nb-NO" b="1" u="sng" dirty="0" smtClean="0">
                <a:hlinkClick r:id="rId3"/>
              </a:rPr>
              <a:t>Kjerneelement</a:t>
            </a:r>
            <a:r>
              <a:rPr lang="nb-NO" u="sng" dirty="0" smtClean="0">
                <a:hlinkClick r:id="rId3"/>
              </a:rPr>
              <a:t>:</a:t>
            </a:r>
            <a:r>
              <a:rPr lang="nb-NO" dirty="0" smtClean="0"/>
              <a:t> Bevegelse og kroppslig læring, Deltaking og samspill i bevegelsesaktiviteter, Uteaktiviteter og naturferdsel </a:t>
            </a:r>
          </a:p>
          <a:p>
            <a:r>
              <a:rPr lang="nb-NO" b="1" u="sng" dirty="0" smtClean="0">
                <a:hlinkClick r:id="rId3"/>
              </a:rPr>
              <a:t>Tverrfaglige tema:</a:t>
            </a:r>
            <a:r>
              <a:rPr lang="nb-NO" b="1" dirty="0" smtClean="0"/>
              <a:t> </a:t>
            </a:r>
            <a:r>
              <a:rPr lang="nb-NO" dirty="0" smtClean="0"/>
              <a:t>Folkehelse og livsmestring, Demokrati og medborgerskap, Bærekraftig utvikling</a:t>
            </a:r>
          </a:p>
          <a:p>
            <a:r>
              <a:rPr lang="nb-NO" b="1" u="sng" dirty="0" smtClean="0">
                <a:hlinkClick r:id="rId3"/>
              </a:rPr>
              <a:t>Grunnleggende ferdigheter:</a:t>
            </a:r>
            <a:r>
              <a:rPr lang="nb-NO" b="1" dirty="0" smtClean="0"/>
              <a:t> </a:t>
            </a:r>
            <a:r>
              <a:rPr lang="nb-NO" dirty="0" smtClean="0"/>
              <a:t>Muntlige ferdigheter, Å kunne skrive, Å kunne lese, Å kunne regne, Digitale ferdigheter(1) (Utdanningsdirektoratet, Læreplan i kroppsøving, gjeldende fra 01.08.2020, </a:t>
            </a:r>
            <a:r>
              <a:rPr lang="nb-NO" u="sng" dirty="0" smtClean="0">
                <a:hlinkClick r:id="rId3"/>
              </a:rPr>
              <a:t>https://data.udir.no/kl06/v201906/laereplaner-lk20/KRO01-05.pdf</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Med utgangspunkt i egne interesser og forutsetninger skal elevene bli kjent med å være i bevegelse alene og sammen med andre. Elevene skal utforske egen identitet og selvbilde og lære om sammenhengen mellom å være i bevegelse, hvordan kroppen fungerer og hvordan trening kan innvirke på kroppen og helsen.</a:t>
            </a:r>
          </a:p>
          <a:p>
            <a:r>
              <a:rPr lang="nb-NO" sz="1200" kern="1200" dirty="0" smtClean="0">
                <a:solidFill>
                  <a:schemeClr val="tx1"/>
                </a:solidFill>
                <a:effectLst/>
                <a:latin typeface="+mn-lt"/>
                <a:ea typeface="+mn-ea"/>
                <a:cs typeface="+mn-cs"/>
              </a:rPr>
              <a:t>Medvirkning, samarbeid og deltagelse er en forutsetning for å fremme læring både hos seg selv og andre i mange ulike bevegelsesaktiviteter. Det er derfor viktig at elevene får løse utfordringer og oppgaver gitt i kroppsøvingsfaget i et fellesskap der de reflekterer over samspill, samhandling og likeverd. Uavhengig av forutsetninger, innebærer dette anerkjennelse av ulikheter og inkludering av alle (1)(Utdanningsdirektoratet, Læreplan i kroppsøving, gjeldende fra 01.08.2020, </a:t>
            </a:r>
            <a:r>
              <a:rPr lang="nb-NO" sz="1200" u="sng" kern="1200" dirty="0" smtClean="0">
                <a:solidFill>
                  <a:schemeClr val="tx1"/>
                </a:solidFill>
                <a:effectLst/>
                <a:latin typeface="+mn-lt"/>
                <a:ea typeface="+mn-ea"/>
                <a:cs typeface="+mn-cs"/>
                <a:hlinkClick r:id="rId3"/>
              </a:rPr>
              <a:t>https://data.udir.no/kl06/v201906/laereplaner-lk20/KRO01-05.pdf</a:t>
            </a:r>
            <a:r>
              <a:rPr lang="nb-NO" sz="1200" kern="1200" dirty="0" smtClean="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4</a:t>
            </a:fld>
            <a:endParaRPr lang="nb-NO"/>
          </a:p>
        </p:txBody>
      </p:sp>
    </p:spTree>
    <p:extLst>
      <p:ext uri="{BB962C8B-B14F-4D97-AF65-F5344CB8AC3E}">
        <p14:creationId xmlns:p14="http://schemas.microsoft.com/office/powerpoint/2010/main" val="72453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Mange foreldre og foresatte lurer på og bekymrer seg for om barnet deres vil kunne nå kompetansemålene i kroppsøving… Hva må til for at barnet vårt kan delta i kroppsøvingstimen?</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smtClean="0"/>
              <a:t>Det er viktig å presisere</a:t>
            </a:r>
            <a:r>
              <a:rPr lang="nb-NO" baseline="0" dirty="0" smtClean="0"/>
              <a:t> at k</a:t>
            </a:r>
            <a:r>
              <a:rPr lang="nb-NO" dirty="0" smtClean="0"/>
              <a:t>roppsøving de</a:t>
            </a:r>
            <a:r>
              <a:rPr lang="nb-NO" baseline="0" dirty="0" smtClean="0"/>
              <a:t> første årene på barneskolen skal være lekpreget, der elevene skal lære seg samspill/samarbeid, regler, vente på tur og så videre.. gjennom ulike lekaktiviteter og spill.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5</a:t>
            </a:fld>
            <a:endParaRPr lang="nb-NO" dirty="0"/>
          </a:p>
        </p:txBody>
      </p:sp>
    </p:spTree>
    <p:extLst>
      <p:ext uri="{BB962C8B-B14F-4D97-AF65-F5344CB8AC3E}">
        <p14:creationId xmlns:p14="http://schemas.microsoft.com/office/powerpoint/2010/main" val="3931058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Snakk sammen! Forståelse</a:t>
            </a:r>
            <a:r>
              <a:rPr lang="nb-NO" b="1" baseline="0" dirty="0" smtClean="0"/>
              <a:t> og kunnskap gir f</a:t>
            </a:r>
            <a:r>
              <a:rPr lang="nb-NO" b="1" dirty="0" smtClean="0"/>
              <a:t>orutsigbarhet og trygghet –for eleven, men også for kroppsøvingslærer og dere som foreldre og foresatte!</a:t>
            </a:r>
          </a:p>
          <a:p>
            <a:r>
              <a:rPr lang="nb-NO" dirty="0" smtClean="0"/>
              <a:t>Det er viktig med god dialog og informasjon mellom kroppsøvingslærer, elev og foresatte</a:t>
            </a:r>
            <a:endParaRPr lang="nb-NO" b="1" dirty="0" smtClean="0"/>
          </a:p>
          <a:p>
            <a:r>
              <a:rPr lang="nb-NO" b="1" dirty="0" smtClean="0"/>
              <a:t>Hva trenger kroppsøvingslæreren å vite om barnet mitt/vårt?</a:t>
            </a:r>
          </a:p>
          <a:p>
            <a:pPr lvl="1"/>
            <a:r>
              <a:rPr lang="nb-NO" dirty="0" smtClean="0"/>
              <a:t>Er det noen spesielle hensyn som må tas? Tilretteleggingstiltak?</a:t>
            </a:r>
          </a:p>
          <a:p>
            <a:pPr lvl="1"/>
            <a:r>
              <a:rPr lang="nb-NO" dirty="0" smtClean="0"/>
              <a:t>Hva liker barnet mitt/vårt å holde på med av lek og aktiviteter (alene og sammen med andre)?</a:t>
            </a:r>
          </a:p>
          <a:p>
            <a:r>
              <a:rPr lang="nb-NO" b="1" dirty="0" smtClean="0"/>
              <a:t>Hva trenger eleven å vite?</a:t>
            </a:r>
          </a:p>
          <a:p>
            <a:pPr lvl="1"/>
            <a:r>
              <a:rPr lang="nb-NO" dirty="0" smtClean="0"/>
              <a:t>Viktig med en god plan/oversikt over aktiviteter som skal gjøres fremover i tid –forutsigbarhet</a:t>
            </a:r>
          </a:p>
          <a:p>
            <a:pPr lvl="1"/>
            <a:r>
              <a:rPr lang="nb-NO" dirty="0" smtClean="0"/>
              <a:t>Hvilken gruppe/medelever skal man være i/med? Assistent/ekstra ressurs?</a:t>
            </a:r>
          </a:p>
          <a:p>
            <a:r>
              <a:rPr lang="nb-NO" b="1" dirty="0" smtClean="0"/>
              <a:t>Hva trenger du/dere som foresatte å vite om kroppsøvingen?</a:t>
            </a:r>
          </a:p>
          <a:p>
            <a:pPr lvl="1"/>
            <a:r>
              <a:rPr lang="nb-NO" dirty="0" smtClean="0"/>
              <a:t>En oversikt/ langsiktig plan –hva (hvilke aktiviteter/temaer) skal eleven igjennom i løpet av året, semesteret, mnd., uken, timen?</a:t>
            </a:r>
          </a:p>
          <a:p>
            <a:pPr lvl="1"/>
            <a:r>
              <a:rPr lang="nb-NO" dirty="0" smtClean="0"/>
              <a:t>Er det behov for tilretteleggingstiltak/ hjelpemidler for at barnet ditt/deres kan delta?</a:t>
            </a:r>
          </a:p>
          <a:p>
            <a:pPr lvl="1"/>
            <a:r>
              <a:rPr lang="nb-NO" dirty="0" smtClean="0"/>
              <a:t>Er det behov for assistent/ekstra ressurs?</a:t>
            </a:r>
          </a:p>
          <a:p>
            <a:pPr lvl="1"/>
            <a:endParaRPr lang="nb-NO" dirty="0" smtClean="0"/>
          </a:p>
          <a:p>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6</a:t>
            </a:fld>
            <a:endParaRPr lang="nb-NO"/>
          </a:p>
        </p:txBody>
      </p:sp>
    </p:spTree>
    <p:extLst>
      <p:ext uri="{BB962C8B-B14F-4D97-AF65-F5344CB8AC3E}">
        <p14:creationId xmlns:p14="http://schemas.microsoft.com/office/powerpoint/2010/main" val="301560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Har dere som foreldre og foresatte gode tips og råd til kroppsøvingslærer</a:t>
            </a:r>
          </a:p>
          <a:p>
            <a:r>
              <a:rPr lang="nb-NO" dirty="0" smtClean="0"/>
              <a:t>Tips og råd fra dere som foresatte er gull verdt for kroppsøvingslærer –det gjør det enklere å planlegge og tilrettelegge og optimalisere inkluderingen.</a:t>
            </a:r>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7</a:t>
            </a:fld>
            <a:endParaRPr lang="nb-NO"/>
          </a:p>
        </p:txBody>
      </p:sp>
    </p:spTree>
    <p:extLst>
      <p:ext uri="{BB962C8B-B14F-4D97-AF65-F5344CB8AC3E}">
        <p14:creationId xmlns:p14="http://schemas.microsoft.com/office/powerpoint/2010/main" val="43191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effectLst/>
              </a:rPr>
              <a:t>Kroppsøvingslærer bør tilrettelegge ved å:</a:t>
            </a:r>
          </a:p>
          <a:p>
            <a:r>
              <a:rPr lang="nb-NO" dirty="0" smtClean="0">
                <a:effectLst/>
              </a:rPr>
              <a:t>Tilpasse krav til mobilitet, forflytningsevne, tempo, areal og avstand der aktiviteten skal foregå –både inne og ute</a:t>
            </a:r>
          </a:p>
          <a:p>
            <a:r>
              <a:rPr lang="nb-NO" dirty="0" smtClean="0">
                <a:effectLst/>
              </a:rPr>
              <a:t>Tilpasse sammensetting av og størrelse på gruppen og tilpasse dette etter aktivitet og formålet med økten (individuelt, parvis, stor eller liten gruppe)</a:t>
            </a:r>
          </a:p>
          <a:p>
            <a:r>
              <a:rPr lang="nb-NO" dirty="0" smtClean="0">
                <a:effectLst/>
              </a:rPr>
              <a:t>Vurdere valg av aktiviteter og undervisningsform ( som type aktivitet; intensitet og varighet og instruksjon; for eksempel ape- eller problemløsningsmetode)</a:t>
            </a:r>
          </a:p>
          <a:p>
            <a:r>
              <a:rPr lang="nb-NO" dirty="0" smtClean="0">
                <a:effectLst/>
              </a:rPr>
              <a:t>Gi mulighet for naturlige pauser og hvile underveis for å hente seg inn eller rasjonere på kreftene</a:t>
            </a:r>
          </a:p>
          <a:p>
            <a:r>
              <a:rPr lang="nb-NO" dirty="0" smtClean="0">
                <a:effectLst/>
              </a:rPr>
              <a:t>Bruke gode regler slik at aktiviteten blir hensiktsmessig i forhold til målsettingen</a:t>
            </a:r>
          </a:p>
          <a:p>
            <a:r>
              <a:rPr lang="nb-NO" dirty="0" smtClean="0">
                <a:effectLst/>
              </a:rPr>
              <a:t>Bruke  assistent ved behov og sørge for at assistenten er godt kjent med formålet med økten og hvilke læreplanmål eleven skal innfri.</a:t>
            </a:r>
          </a:p>
          <a:p>
            <a:r>
              <a:rPr lang="nb-NO" dirty="0" smtClean="0">
                <a:effectLst/>
              </a:rPr>
              <a:t>Vurdere særskilt tilrettelegging for kortvokste elever med påvirkning av leddbrusk , </a:t>
            </a:r>
            <a:r>
              <a:rPr lang="nb-NO" dirty="0" smtClean="0">
                <a:effectLst/>
                <a:hlinkClick r:id="rId3" tooltip="les mer om hvilke diagnoser som kan ha påvirkning av leddbrusk"/>
              </a:rPr>
              <a:t>les mer om hvilke diagnoser dette gjelder</a:t>
            </a:r>
            <a:r>
              <a:rPr lang="nb-NO" dirty="0" smtClean="0">
                <a:effectLst/>
              </a:rPr>
              <a:t>.</a:t>
            </a:r>
          </a:p>
          <a:p>
            <a:pPr lvl="1"/>
            <a:r>
              <a:rPr lang="nb-NO" dirty="0" smtClean="0">
                <a:effectLst/>
              </a:rPr>
              <a:t>Bruk øvelser og aktiviteter som styrker leddbånd og muskulatur rundt ledd (leddvern). </a:t>
            </a:r>
          </a:p>
          <a:p>
            <a:pPr lvl="1"/>
            <a:r>
              <a:rPr lang="nb-NO" dirty="0" smtClean="0">
                <a:effectLst/>
              </a:rPr>
              <a:t>Varier underlaget aktivitetene holdes på og varighet på aktiviteten (aktiviteter på myke underlag som bruk av </a:t>
            </a:r>
            <a:r>
              <a:rPr lang="nb-NO" dirty="0" err="1" smtClean="0">
                <a:effectLst/>
              </a:rPr>
              <a:t>airex</a:t>
            </a:r>
            <a:r>
              <a:rPr lang="nb-NO" dirty="0" smtClean="0">
                <a:effectLst/>
              </a:rPr>
              <a:t>-matter ved inne-aktiviteter og i naturen ved </a:t>
            </a:r>
            <a:r>
              <a:rPr lang="nb-NO" dirty="0" err="1" smtClean="0">
                <a:effectLst/>
              </a:rPr>
              <a:t>uteaktiviteter.Unngå</a:t>
            </a:r>
            <a:r>
              <a:rPr lang="nb-NO" dirty="0" smtClean="0">
                <a:effectLst/>
              </a:rPr>
              <a:t> asfalt og betong (</a:t>
            </a:r>
            <a:r>
              <a:rPr lang="nb-NO" dirty="0" err="1" smtClean="0">
                <a:effectLst/>
              </a:rPr>
              <a:t>jmf</a:t>
            </a:r>
            <a:r>
              <a:rPr lang="nb-NO" dirty="0" smtClean="0">
                <a:effectLst/>
              </a:rPr>
              <a:t>. skadeforebygging i idretten).</a:t>
            </a:r>
          </a:p>
          <a:p>
            <a:pPr lvl="1"/>
            <a:r>
              <a:rPr lang="nb-NO" dirty="0" smtClean="0">
                <a:effectLst/>
              </a:rPr>
              <a:t> Unngå aktiviteter og øvelser som kan gi trykk og gjentagende støt (som ved løping og hopping over tid), og vridning av ledd.</a:t>
            </a:r>
          </a:p>
          <a:p>
            <a:pPr lvl="1"/>
            <a:r>
              <a:rPr lang="nb-NO" dirty="0" smtClean="0">
                <a:effectLst/>
              </a:rPr>
              <a:t>God oppvarming med fokus progresjon og gjennombevegelse av ledd og bruk av store muskelgrupper (25).</a:t>
            </a:r>
            <a:br>
              <a:rPr lang="nb-NO" dirty="0" smtClean="0">
                <a:effectLst/>
              </a:rPr>
            </a:br>
            <a:endParaRPr lang="nb-NO" dirty="0" smtClean="0">
              <a:effectLst/>
            </a:endParaRPr>
          </a:p>
          <a:p>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8</a:t>
            </a:fld>
            <a:endParaRPr lang="nb-NO"/>
          </a:p>
        </p:txBody>
      </p:sp>
    </p:spTree>
    <p:extLst>
      <p:ext uri="{BB962C8B-B14F-4D97-AF65-F5344CB8AC3E}">
        <p14:creationId xmlns:p14="http://schemas.microsoft.com/office/powerpoint/2010/main" val="230131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effectLst/>
              </a:rPr>
              <a:t>Svømmeopplæring skal i utgangspunktet følge vanlige prinsipper for vanntilvenning og svømmeopplæring.</a:t>
            </a:r>
          </a:p>
          <a:p>
            <a:r>
              <a:rPr lang="nb-NO" dirty="0" smtClean="0">
                <a:effectLst/>
              </a:rPr>
              <a:t>Likevel kan</a:t>
            </a:r>
            <a:r>
              <a:rPr lang="nb-NO" baseline="0" dirty="0" smtClean="0">
                <a:effectLst/>
              </a:rPr>
              <a:t> </a:t>
            </a:r>
            <a:r>
              <a:rPr lang="nb-NO" dirty="0" smtClean="0">
                <a:effectLst/>
              </a:rPr>
              <a:t>det være nødvendig å tenke litt annerledes og tilpasse opplæringen noe. </a:t>
            </a:r>
          </a:p>
          <a:p>
            <a:r>
              <a:rPr lang="nb-NO" dirty="0" smtClean="0">
                <a:effectLst/>
              </a:rPr>
              <a:t>Aktivitet i varmtvannsbasseng vil ofte være mest hensiktsmessig. For noen er det vanskelig å holde høy nok intensitet til at de unngår å bli kald i vanlig bassengtemperatur.</a:t>
            </a:r>
          </a:p>
          <a:p>
            <a:endParaRPr lang="nb-NO" dirty="0" smtClean="0"/>
          </a:p>
          <a:p>
            <a:r>
              <a:rPr lang="nb-NO" dirty="0" smtClean="0">
                <a:effectLst/>
              </a:rPr>
              <a:t>Å utvikle individuelt tilpassede teknikker som fungerer godt krever både tid og tålmodighet. De fleste utvikler egne teknikker i vann, disse skal ikke nødvendigvis avlæres.</a:t>
            </a:r>
          </a:p>
          <a:p>
            <a:endParaRPr lang="nb-NO" dirty="0" smtClean="0">
              <a:effectLst/>
            </a:endParaRPr>
          </a:p>
          <a:p>
            <a:r>
              <a:rPr lang="nb-NO" dirty="0" smtClean="0">
                <a:effectLst/>
              </a:rPr>
              <a:t>Svømmeopplæring for kortvokste skal følge vanlige prinsipper for vanntilvenning og svømmeopplæring (1,2), men det vil være nødvendig å tenke litt annerledes og tilpasse opplæringen. Det er ikke sikkert at de vanlige svømmeteknikkene er mulig å få til for en som er kortvokst. Det er også viktig å huske på at ikke alle har de samme utfordringene. Hvilke tilpasninger som må gjøres er blant annet avhengig av personens funksjon, kroppsproporsjoner, motivasjon og alder</a:t>
            </a:r>
            <a:endParaRPr lang="nb-NO" dirty="0"/>
          </a:p>
        </p:txBody>
      </p:sp>
      <p:sp>
        <p:nvSpPr>
          <p:cNvPr id="4" name="Plassholder for lysbildenummer 3"/>
          <p:cNvSpPr>
            <a:spLocks noGrp="1"/>
          </p:cNvSpPr>
          <p:nvPr>
            <p:ph type="sldNum" sz="quarter" idx="10"/>
          </p:nvPr>
        </p:nvSpPr>
        <p:spPr/>
        <p:txBody>
          <a:bodyPr/>
          <a:lstStyle/>
          <a:p>
            <a:fld id="{763BFA0A-6C03-0B45-A5C2-0AAC9740D37E}" type="slidenum">
              <a:rPr lang="nb-NO" smtClean="0"/>
              <a:t>9</a:t>
            </a:fld>
            <a:endParaRPr lang="nb-NO"/>
          </a:p>
        </p:txBody>
      </p:sp>
    </p:spTree>
    <p:extLst>
      <p:ext uri="{BB962C8B-B14F-4D97-AF65-F5344CB8AC3E}">
        <p14:creationId xmlns:p14="http://schemas.microsoft.com/office/powerpoint/2010/main" val="290628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s://helsenorge.no/sjeldnediagnoser" TargetMode="External"/><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1352177"/>
            <a:ext cx="10363200" cy="866588"/>
          </a:xfrm>
        </p:spPr>
        <p:txBody>
          <a:bodyPr/>
          <a:lstStyle>
            <a:lvl1pPr algn="l">
              <a:defRPr b="1"/>
            </a:lvl1pPr>
          </a:lstStyle>
          <a:p>
            <a:r>
              <a:rPr lang="nb-NO" smtClean="0"/>
              <a:t>Klikk for å redigere tittelstil</a:t>
            </a:r>
            <a:endParaRPr lang="nb-NO" dirty="0"/>
          </a:p>
        </p:txBody>
      </p:sp>
      <p:sp>
        <p:nvSpPr>
          <p:cNvPr id="3" name="Undertittel 2"/>
          <p:cNvSpPr>
            <a:spLocks noGrp="1"/>
          </p:cNvSpPr>
          <p:nvPr>
            <p:ph type="subTitle" idx="1" hasCustomPrompt="1"/>
          </p:nvPr>
        </p:nvSpPr>
        <p:spPr>
          <a:xfrm>
            <a:off x="914400" y="2614707"/>
            <a:ext cx="10363200" cy="418353"/>
          </a:xfrm>
        </p:spPr>
        <p:txBody>
          <a:bodyPr>
            <a:normAutofit/>
          </a:bodyPr>
          <a:lstStyle>
            <a:lvl1pPr marL="0" indent="0" algn="l">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Foredragsholder</a:t>
            </a:r>
            <a:endParaRPr lang="nb-NO" dirty="0"/>
          </a:p>
        </p:txBody>
      </p:sp>
      <p:sp>
        <p:nvSpPr>
          <p:cNvPr id="4" name="Plassholder for dato 3"/>
          <p:cNvSpPr>
            <a:spLocks noGrp="1"/>
          </p:cNvSpPr>
          <p:nvPr>
            <p:ph type="dt" sz="half" idx="10"/>
          </p:nvPr>
        </p:nvSpPr>
        <p:spPr/>
        <p:txBody>
          <a:bodyPr/>
          <a:lstStyle/>
          <a:p>
            <a:fld id="{5F9B3AA0-F2AB-A848-AB56-B89BD6065690}" type="datetime3">
              <a:rPr lang="nb-NO" smtClean="0"/>
              <a:t>2021.01.21</a:t>
            </a:fld>
            <a:endParaRPr lang="nb-NO"/>
          </a:p>
        </p:txBody>
      </p:sp>
      <p:sp>
        <p:nvSpPr>
          <p:cNvPr id="8" name="Plassholder for tekst 7"/>
          <p:cNvSpPr>
            <a:spLocks noGrp="1"/>
          </p:cNvSpPr>
          <p:nvPr>
            <p:ph type="body" sz="quarter" idx="13" hasCustomPrompt="1"/>
          </p:nvPr>
        </p:nvSpPr>
        <p:spPr>
          <a:xfrm>
            <a:off x="914400" y="3033059"/>
            <a:ext cx="10363200" cy="455706"/>
          </a:xfrm>
        </p:spPr>
        <p:txBody>
          <a:bodyPr>
            <a:normAutofit/>
          </a:bodyPr>
          <a:lstStyle>
            <a:lvl1pPr marL="0" indent="0">
              <a:buNone/>
              <a:defRPr sz="2000" b="0" i="1"/>
            </a:lvl1pPr>
          </a:lstStyle>
          <a:p>
            <a:pPr lvl="0"/>
            <a:r>
              <a:rPr lang="nb-NO" dirty="0" smtClean="0"/>
              <a:t>Stilling</a:t>
            </a:r>
            <a:endParaRPr lang="nb-NO" dirty="0"/>
          </a:p>
        </p:txBody>
      </p:sp>
      <p:sp>
        <p:nvSpPr>
          <p:cNvPr id="10" name="Plassholder for tekst 9"/>
          <p:cNvSpPr>
            <a:spLocks noGrp="1"/>
          </p:cNvSpPr>
          <p:nvPr>
            <p:ph type="body" sz="quarter" idx="14" hasCustomPrompt="1"/>
          </p:nvPr>
        </p:nvSpPr>
        <p:spPr>
          <a:xfrm>
            <a:off x="914401" y="978647"/>
            <a:ext cx="4364567" cy="373530"/>
          </a:xfrm>
        </p:spPr>
        <p:txBody>
          <a:bodyPr>
            <a:noAutofit/>
          </a:bodyPr>
          <a:lstStyle>
            <a:lvl1pPr marL="0" indent="0">
              <a:buFont typeface="Arial"/>
              <a:buNone/>
              <a:defRPr sz="1600"/>
            </a:lvl1pPr>
            <a:lvl2pPr marL="457200" indent="0">
              <a:buFont typeface="Arial"/>
              <a:buNone/>
              <a:defRPr sz="1600"/>
            </a:lvl2pPr>
            <a:lvl3pPr marL="914400" indent="0">
              <a:buFont typeface="Arial"/>
              <a:buNone/>
              <a:defRPr sz="1600"/>
            </a:lvl3pPr>
            <a:lvl4pPr marL="1371600" indent="0">
              <a:buFont typeface="Arial"/>
              <a:buNone/>
              <a:defRPr sz="1600"/>
            </a:lvl4pPr>
            <a:lvl5pPr marL="1828800" indent="0">
              <a:buFont typeface="Arial"/>
              <a:buNone/>
              <a:defRPr sz="1600"/>
            </a:lvl5pPr>
          </a:lstStyle>
          <a:p>
            <a:pPr lvl="0"/>
            <a:r>
              <a:rPr lang="nb-NO" dirty="0" smtClean="0"/>
              <a:t>Sted/dato</a:t>
            </a:r>
            <a:endParaRPr lang="nb-NO" dirty="0"/>
          </a:p>
        </p:txBody>
      </p:sp>
    </p:spTree>
    <p:extLst>
      <p:ext uri="{BB962C8B-B14F-4D97-AF65-F5344CB8AC3E}">
        <p14:creationId xmlns:p14="http://schemas.microsoft.com/office/powerpoint/2010/main" val="24290478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 del av..">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DAF63E00-066B-0F47-B293-5667A3FE45A4}" type="datetime3">
              <a:rPr lang="nb-NO" smtClean="0"/>
              <a:t>2021.01.21</a:t>
            </a:fld>
            <a:endParaRPr lang="nb-NO" dirty="0"/>
          </a:p>
        </p:txBody>
      </p:sp>
      <p:sp>
        <p:nvSpPr>
          <p:cNvPr id="6" name="Plassholder for lysbildenummer 5"/>
          <p:cNvSpPr>
            <a:spLocks noGrp="1"/>
          </p:cNvSpPr>
          <p:nvPr>
            <p:ph type="sldNum" sz="quarter" idx="12"/>
          </p:nvPr>
        </p:nvSpPr>
        <p:spPr/>
        <p:txBody>
          <a:bodyPr/>
          <a:lstStyle/>
          <a:p>
            <a:fld id="{8561469C-BD0C-4E46-BD86-DC5BD552B195}" type="slidenum">
              <a:rPr lang="nb-NO" smtClean="0"/>
              <a:t>‹#›</a:t>
            </a:fld>
            <a:endParaRPr lang="nb-NO" dirty="0"/>
          </a:p>
        </p:txBody>
      </p:sp>
      <p:sp>
        <p:nvSpPr>
          <p:cNvPr id="23" name="TekstSylinder 22"/>
          <p:cNvSpPr txBox="1"/>
          <p:nvPr userDrawn="1"/>
        </p:nvSpPr>
        <p:spPr>
          <a:xfrm>
            <a:off x="12493204" y="3793831"/>
            <a:ext cx="184731" cy="369332"/>
          </a:xfrm>
          <a:prstGeom prst="rect">
            <a:avLst/>
          </a:prstGeom>
          <a:noFill/>
        </p:spPr>
        <p:txBody>
          <a:bodyPr wrap="none" rtlCol="0">
            <a:spAutoFit/>
          </a:bodyPr>
          <a:lstStyle/>
          <a:p>
            <a:endParaRPr lang="nb-NO" sz="1800" dirty="0"/>
          </a:p>
        </p:txBody>
      </p:sp>
      <p:sp>
        <p:nvSpPr>
          <p:cNvPr id="25" name="Tittel 1"/>
          <p:cNvSpPr txBox="1">
            <a:spLocks/>
          </p:cNvSpPr>
          <p:nvPr userDrawn="1"/>
        </p:nvSpPr>
        <p:spPr>
          <a:xfrm>
            <a:off x="4168146" y="2760172"/>
            <a:ext cx="7486853" cy="3329496"/>
          </a:xfrm>
          <a:prstGeom prst="rect">
            <a:avLst/>
          </a:prstGeom>
        </p:spPr>
        <p:txBody>
          <a:bodyPr vert="horz" lIns="91440" tIns="45720" rIns="91440" bIns="45720" rtlCol="0" anchor="t">
            <a:noAutofit/>
          </a:bodyPr>
          <a:lstStyle>
            <a:lvl1pPr algn="l" defTabSz="457200" rtl="0" eaLnBrk="1" latinLnBrk="0" hangingPunct="1">
              <a:spcBef>
                <a:spcPct val="0"/>
              </a:spcBef>
              <a:buNone/>
              <a:defRPr sz="1800" b="1" kern="1200" baseline="0">
                <a:solidFill>
                  <a:schemeClr val="tx1"/>
                </a:solidFill>
                <a:latin typeface="+mj-lt"/>
                <a:ea typeface="+mj-ea"/>
                <a:cs typeface="+mj-cs"/>
              </a:defRPr>
            </a:lvl1pPr>
          </a:lstStyle>
          <a:p>
            <a:pPr marL="171450" lvl="0" indent="-171450">
              <a:lnSpc>
                <a:spcPct val="100000"/>
              </a:lnSpc>
              <a:spcAft>
                <a:spcPts val="600"/>
              </a:spcAft>
              <a:buFont typeface="Arial" panose="020B0604020202020204" pitchFamily="34" charset="0"/>
              <a:buChar char="•"/>
            </a:pPr>
            <a:r>
              <a:rPr lang="nb-NO" sz="1600" b="0" dirty="0" smtClean="0"/>
              <a:t>Frambu kompetansesenter for sjeldne diagnoser</a:t>
            </a:r>
          </a:p>
          <a:p>
            <a:pPr marL="171450" lvl="0" indent="-171450">
              <a:lnSpc>
                <a:spcPct val="100000"/>
              </a:lnSpc>
              <a:spcAft>
                <a:spcPts val="600"/>
              </a:spcAft>
              <a:buFont typeface="Arial" panose="020B0604020202020204" pitchFamily="34" charset="0"/>
              <a:buChar char="•"/>
            </a:pPr>
            <a:r>
              <a:rPr lang="nb-NO" sz="1600" b="0" dirty="0" smtClean="0"/>
              <a:t>Nasjonalt kompetansesenter for porfyrisykdommer</a:t>
            </a:r>
          </a:p>
          <a:p>
            <a:pPr marL="171450" lvl="0" indent="-171450">
              <a:lnSpc>
                <a:spcPct val="100000"/>
              </a:lnSpc>
              <a:spcAft>
                <a:spcPts val="600"/>
              </a:spcAft>
              <a:buFont typeface="Arial" panose="020B0604020202020204" pitchFamily="34" charset="0"/>
              <a:buChar char="•"/>
            </a:pPr>
            <a:r>
              <a:rPr lang="nb-NO" sz="1600" b="0" dirty="0" smtClean="0"/>
              <a:t>Nasjonalt kompetansesenter for sjeldne epilepsirelaterte diagnoser</a:t>
            </a:r>
          </a:p>
          <a:p>
            <a:pPr marL="171450" lvl="0" indent="-171450">
              <a:lnSpc>
                <a:spcPct val="100000"/>
              </a:lnSpc>
              <a:spcAft>
                <a:spcPts val="600"/>
              </a:spcAft>
              <a:buFont typeface="Arial" panose="020B0604020202020204" pitchFamily="34" charset="0"/>
              <a:buChar char="•"/>
            </a:pPr>
            <a:r>
              <a:rPr lang="nb-NO" sz="1600" b="0" dirty="0" smtClean="0"/>
              <a:t>NevSom - Nasjonalt kompetansesenter for nevroutviklingsforstyrrelser og hypersomnier</a:t>
            </a:r>
          </a:p>
          <a:p>
            <a:pPr marL="171450" lvl="0" indent="-171450">
              <a:lnSpc>
                <a:spcPct val="100000"/>
              </a:lnSpc>
              <a:spcAft>
                <a:spcPts val="600"/>
              </a:spcAft>
              <a:buFont typeface="Arial" panose="020B0604020202020204" pitchFamily="34" charset="0"/>
              <a:buChar char="•"/>
            </a:pPr>
            <a:r>
              <a:rPr lang="nb-NO" sz="1600" b="0" dirty="0" smtClean="0"/>
              <a:t>Nevromuskulært kompetansesenter</a:t>
            </a:r>
          </a:p>
          <a:p>
            <a:pPr marL="171450" lvl="0" indent="-171450">
              <a:lnSpc>
                <a:spcPct val="100000"/>
              </a:lnSpc>
              <a:spcAft>
                <a:spcPts val="600"/>
              </a:spcAft>
              <a:buFont typeface="Arial" panose="020B0604020202020204" pitchFamily="34" charset="0"/>
              <a:buChar char="•"/>
            </a:pPr>
            <a:r>
              <a:rPr lang="nb-NO" sz="1600" b="0" dirty="0" smtClean="0"/>
              <a:t>Norsk senter for cystisk fibrose</a:t>
            </a:r>
          </a:p>
          <a:p>
            <a:pPr marL="171450" lvl="0" indent="-171450">
              <a:lnSpc>
                <a:spcPct val="100000"/>
              </a:lnSpc>
              <a:spcAft>
                <a:spcPts val="600"/>
              </a:spcAft>
              <a:buFont typeface="Arial" panose="020B0604020202020204" pitchFamily="34" charset="0"/>
              <a:buChar char="•"/>
            </a:pPr>
            <a:r>
              <a:rPr lang="nb-NO" sz="1600" b="0" dirty="0" smtClean="0"/>
              <a:t>Senter for sjeldne diagnoser</a:t>
            </a:r>
          </a:p>
          <a:p>
            <a:pPr marL="171450" lvl="0" indent="-171450">
              <a:lnSpc>
                <a:spcPct val="100000"/>
              </a:lnSpc>
              <a:spcAft>
                <a:spcPts val="600"/>
              </a:spcAft>
              <a:buFont typeface="Arial" panose="020B0604020202020204" pitchFamily="34" charset="0"/>
              <a:buChar char="•"/>
            </a:pPr>
            <a:r>
              <a:rPr lang="nb-NO" sz="1600" b="0" dirty="0" smtClean="0"/>
              <a:t>TAKO-senteret - Nasjonalt kompetansesenter for oral helse ved sjeldne diagnoser</a:t>
            </a:r>
          </a:p>
          <a:p>
            <a:pPr marL="171450" lvl="0" indent="-171450">
              <a:lnSpc>
                <a:spcPct val="100000"/>
              </a:lnSpc>
              <a:spcAft>
                <a:spcPts val="600"/>
              </a:spcAft>
              <a:buFont typeface="Arial" panose="020B0604020202020204" pitchFamily="34" charset="0"/>
              <a:buChar char="•"/>
            </a:pPr>
            <a:r>
              <a:rPr lang="nb-NO" sz="1600" b="1" dirty="0" smtClean="0"/>
              <a:t>TRS kompetansesenter for sjeldne diagnoser</a:t>
            </a:r>
          </a:p>
        </p:txBody>
      </p:sp>
      <p:sp>
        <p:nvSpPr>
          <p:cNvPr id="15" name="Tittel 1"/>
          <p:cNvSpPr txBox="1">
            <a:spLocks/>
          </p:cNvSpPr>
          <p:nvPr userDrawn="1"/>
        </p:nvSpPr>
        <p:spPr>
          <a:xfrm>
            <a:off x="4019719" y="604460"/>
            <a:ext cx="7174179" cy="39851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baseline="0">
                <a:solidFill>
                  <a:schemeClr val="tx1"/>
                </a:solidFill>
                <a:latin typeface="+mj-lt"/>
                <a:ea typeface="+mj-ea"/>
                <a:cs typeface="+mj-cs"/>
              </a:defRPr>
            </a:lvl1pPr>
          </a:lstStyle>
          <a:p>
            <a:pPr lvl="0"/>
            <a:r>
              <a:rPr lang="nb-NO" sz="1800" dirty="0" smtClean="0"/>
              <a:t>TRS kompetansesenter for sjeldne diagnoser er en del av</a:t>
            </a:r>
            <a:endParaRPr lang="nb-NO" sz="1800" b="0" dirty="0"/>
          </a:p>
        </p:txBody>
      </p:sp>
      <p:sp>
        <p:nvSpPr>
          <p:cNvPr id="18" name="Tittel 1"/>
          <p:cNvSpPr txBox="1">
            <a:spLocks/>
          </p:cNvSpPr>
          <p:nvPr userDrawn="1"/>
        </p:nvSpPr>
        <p:spPr>
          <a:xfrm>
            <a:off x="4168145" y="2260753"/>
            <a:ext cx="7174179" cy="342707"/>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1800" b="1" kern="1200" baseline="0">
                <a:solidFill>
                  <a:schemeClr val="tx1"/>
                </a:solidFill>
                <a:latin typeface="+mj-lt"/>
                <a:ea typeface="+mj-ea"/>
                <a:cs typeface="+mj-cs"/>
              </a:defRPr>
            </a:lvl1pPr>
          </a:lstStyle>
          <a:p>
            <a:pPr lvl="0"/>
            <a:r>
              <a:rPr lang="nb-NO" sz="1800" b="0" dirty="0" smtClean="0">
                <a:solidFill>
                  <a:srgbClr val="003279"/>
                </a:solidFill>
                <a:hlinkClick r:id="rId2"/>
              </a:rPr>
              <a:t>https://helsenorge.no/sjeldnediagnoser</a:t>
            </a:r>
            <a:endParaRPr lang="nb-NO" sz="1800" b="0" dirty="0">
              <a:solidFill>
                <a:srgbClr val="003279"/>
              </a:solidFill>
            </a:endParaRPr>
          </a:p>
        </p:txBody>
      </p:sp>
      <p:pic>
        <p:nvPicPr>
          <p:cNvPr id="17" name="Bild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78004">
            <a:off x="359688" y="1518637"/>
            <a:ext cx="2295711" cy="4199473"/>
          </a:xfrm>
          <a:prstGeom prst="rect">
            <a:avLst/>
          </a:prstGeom>
        </p:spPr>
      </p:pic>
      <p:grpSp>
        <p:nvGrpSpPr>
          <p:cNvPr id="2" name="Gruppe 1"/>
          <p:cNvGrpSpPr/>
          <p:nvPr userDrawn="1"/>
        </p:nvGrpSpPr>
        <p:grpSpPr>
          <a:xfrm>
            <a:off x="1646903" y="700149"/>
            <a:ext cx="1463679" cy="278348"/>
            <a:chOff x="457200" y="700149"/>
            <a:chExt cx="1463679" cy="278348"/>
          </a:xfrm>
        </p:grpSpPr>
        <p:pic>
          <p:nvPicPr>
            <p:cNvPr id="19" name="Bild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700149"/>
              <a:ext cx="278348" cy="278348"/>
            </a:xfrm>
            <a:prstGeom prst="rect">
              <a:avLst/>
            </a:prstGeom>
          </p:spPr>
        </p:pic>
        <p:pic>
          <p:nvPicPr>
            <p:cNvPr id="20" name="Bilde 19" descr="Social icons-0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310" y="700149"/>
              <a:ext cx="278348" cy="278348"/>
            </a:xfrm>
            <a:prstGeom prst="rect">
              <a:avLst/>
            </a:prstGeom>
          </p:spPr>
        </p:pic>
        <p:pic>
          <p:nvPicPr>
            <p:cNvPr id="21" name="Bilde 20" descr="Social icons-04.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42531" y="700149"/>
              <a:ext cx="278348" cy="278348"/>
            </a:xfrm>
            <a:prstGeom prst="rect">
              <a:avLst/>
            </a:prstGeom>
          </p:spPr>
        </p:pic>
        <p:pic>
          <p:nvPicPr>
            <p:cNvPr id="22" name="Bilde 21" descr="Social icons-03.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47420" y="700149"/>
              <a:ext cx="278348" cy="278348"/>
            </a:xfrm>
            <a:prstGeom prst="rect">
              <a:avLst/>
            </a:prstGeom>
          </p:spPr>
        </p:pic>
      </p:grpSp>
      <p:pic>
        <p:nvPicPr>
          <p:cNvPr id="24" name="Bild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68145" y="1231290"/>
            <a:ext cx="4785340" cy="836204"/>
          </a:xfrm>
          <a:prstGeom prst="rect">
            <a:avLst/>
          </a:prstGeom>
        </p:spPr>
      </p:pic>
    </p:spTree>
    <p:extLst>
      <p:ext uri="{BB962C8B-B14F-4D97-AF65-F5344CB8AC3E}">
        <p14:creationId xmlns:p14="http://schemas.microsoft.com/office/powerpoint/2010/main" val="8085830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teks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FAB809E8-6576-CD4C-956B-4AE3FEB1B954}" type="datetime3">
              <a:rPr lang="nb-NO" smtClean="0"/>
              <a:t>2021.01.21</a:t>
            </a:fld>
            <a:endParaRPr lang="nb-NO"/>
          </a:p>
        </p:txBody>
      </p:sp>
      <p:sp>
        <p:nvSpPr>
          <p:cNvPr id="6" name="Plassholder for lysbildenummer 5"/>
          <p:cNvSpPr>
            <a:spLocks noGrp="1"/>
          </p:cNvSpPr>
          <p:nvPr>
            <p:ph type="sldNum" sz="quarter" idx="12"/>
          </p:nvPr>
        </p:nvSpPr>
        <p:spPr/>
        <p:txBody>
          <a:bodyPr/>
          <a:lstStyle/>
          <a:p>
            <a:fld id="{8561469C-BD0C-4E46-BD86-DC5BD552B195}" type="slidenum">
              <a:rPr lang="nb-NO" smtClean="0"/>
              <a:t>‹#›</a:t>
            </a:fld>
            <a:endParaRPr lang="nb-NO"/>
          </a:p>
        </p:txBody>
      </p:sp>
      <p:sp>
        <p:nvSpPr>
          <p:cNvPr id="8" name="Tittel 1"/>
          <p:cNvSpPr>
            <a:spLocks noGrp="1"/>
          </p:cNvSpPr>
          <p:nvPr>
            <p:ph type="ctrTitle"/>
          </p:nvPr>
        </p:nvSpPr>
        <p:spPr>
          <a:xfrm>
            <a:off x="914400" y="1352177"/>
            <a:ext cx="10363200" cy="866588"/>
          </a:xfrm>
        </p:spPr>
        <p:txBody>
          <a:bodyPr/>
          <a:lstStyle>
            <a:lvl1pPr algn="ctr">
              <a:defRPr b="1"/>
            </a:lvl1pPr>
          </a:lstStyle>
          <a:p>
            <a:r>
              <a:rPr lang="nb-NO" smtClean="0"/>
              <a:t>Klikk for å redigere tittelstil</a:t>
            </a:r>
            <a:endParaRPr lang="nb-NO" dirty="0"/>
          </a:p>
        </p:txBody>
      </p:sp>
      <p:sp>
        <p:nvSpPr>
          <p:cNvPr id="10" name="Plassholder for tekst 9"/>
          <p:cNvSpPr>
            <a:spLocks noGrp="1"/>
          </p:cNvSpPr>
          <p:nvPr>
            <p:ph type="body" sz="quarter" idx="13"/>
          </p:nvPr>
        </p:nvSpPr>
        <p:spPr>
          <a:xfrm>
            <a:off x="914400" y="2425701"/>
            <a:ext cx="10363200" cy="209232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4408874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FA8AA515-227B-A841-8C87-8843287118FC}" type="datetime3">
              <a:rPr lang="nb-NO" smtClean="0"/>
              <a:t>2021.01.21</a:t>
            </a:fld>
            <a:endParaRPr lang="nb-NO"/>
          </a:p>
        </p:txBody>
      </p:sp>
      <p:sp>
        <p:nvSpPr>
          <p:cNvPr id="7" name="Plassholder for lysbildenummer 6"/>
          <p:cNvSpPr>
            <a:spLocks noGrp="1"/>
          </p:cNvSpPr>
          <p:nvPr>
            <p:ph type="sldNum" sz="quarter" idx="12"/>
          </p:nvPr>
        </p:nvSpPr>
        <p:spPr/>
        <p:txBody>
          <a:bodyPr/>
          <a:lstStyle/>
          <a:p>
            <a:fld id="{8561469C-BD0C-4E46-BD86-DC5BD552B195}" type="slidenum">
              <a:rPr lang="nb-NO" smtClean="0"/>
              <a:t>‹#›</a:t>
            </a:fld>
            <a:endParaRPr lang="nb-NO"/>
          </a:p>
        </p:txBody>
      </p:sp>
      <p:sp>
        <p:nvSpPr>
          <p:cNvPr id="8" name="Tittel 1"/>
          <p:cNvSpPr>
            <a:spLocks noGrp="1"/>
          </p:cNvSpPr>
          <p:nvPr>
            <p:ph type="ctrTitle" hasCustomPrompt="1"/>
          </p:nvPr>
        </p:nvSpPr>
        <p:spPr>
          <a:xfrm>
            <a:off x="914400" y="1352177"/>
            <a:ext cx="10363200" cy="866588"/>
          </a:xfrm>
        </p:spPr>
        <p:txBody>
          <a:bodyPr/>
          <a:lstStyle>
            <a:lvl1pPr algn="l">
              <a:defRPr b="1"/>
            </a:lvl1pPr>
          </a:lstStyle>
          <a:p>
            <a:r>
              <a:rPr lang="nb-NO" dirty="0" smtClean="0"/>
              <a:t>Kontakt</a:t>
            </a:r>
            <a:endParaRPr lang="nb-NO" dirty="0"/>
          </a:p>
        </p:txBody>
      </p:sp>
      <p:sp>
        <p:nvSpPr>
          <p:cNvPr id="9" name="Undertittel 2"/>
          <p:cNvSpPr>
            <a:spLocks noGrp="1"/>
          </p:cNvSpPr>
          <p:nvPr>
            <p:ph type="subTitle" idx="1" hasCustomPrompt="1"/>
          </p:nvPr>
        </p:nvSpPr>
        <p:spPr>
          <a:xfrm>
            <a:off x="914400" y="2218766"/>
            <a:ext cx="10363200" cy="516700"/>
          </a:xfrm>
        </p:spPr>
        <p:txBody>
          <a:bodyPr>
            <a:normAutofit/>
          </a:bodyPr>
          <a:lstStyle>
            <a:lvl1pPr marL="0" indent="0" algn="l">
              <a:buNone/>
              <a:defRPr sz="20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Navn </a:t>
            </a:r>
            <a:r>
              <a:rPr lang="nb-NO" dirty="0" err="1" smtClean="0"/>
              <a:t>Navnesen</a:t>
            </a:r>
            <a:endParaRPr lang="nb-NO" dirty="0"/>
          </a:p>
        </p:txBody>
      </p:sp>
      <p:sp>
        <p:nvSpPr>
          <p:cNvPr id="10" name="Plassholder for tekst 7"/>
          <p:cNvSpPr>
            <a:spLocks noGrp="1"/>
          </p:cNvSpPr>
          <p:nvPr>
            <p:ph type="body" sz="quarter" idx="13" hasCustomPrompt="1"/>
          </p:nvPr>
        </p:nvSpPr>
        <p:spPr>
          <a:xfrm>
            <a:off x="914400" y="3033060"/>
            <a:ext cx="10363200" cy="304861"/>
          </a:xfrm>
        </p:spPr>
        <p:txBody>
          <a:bodyPr>
            <a:normAutofit/>
          </a:bodyPr>
          <a:lstStyle>
            <a:lvl1pPr marL="0" indent="0">
              <a:buNone/>
              <a:defRPr sz="1600" b="1" i="0"/>
            </a:lvl1pPr>
          </a:lstStyle>
          <a:p>
            <a:pPr lvl="0"/>
            <a:r>
              <a:rPr lang="nb-NO" dirty="0" smtClean="0"/>
              <a:t>Telefon:</a:t>
            </a:r>
            <a:endParaRPr lang="nb-NO" dirty="0"/>
          </a:p>
        </p:txBody>
      </p:sp>
      <p:sp>
        <p:nvSpPr>
          <p:cNvPr id="11" name="Plassholder for tekst 9"/>
          <p:cNvSpPr>
            <a:spLocks noGrp="1"/>
          </p:cNvSpPr>
          <p:nvPr>
            <p:ph type="body" sz="quarter" idx="14" hasCustomPrompt="1"/>
          </p:nvPr>
        </p:nvSpPr>
        <p:spPr>
          <a:xfrm>
            <a:off x="914400" y="3337921"/>
            <a:ext cx="10363200" cy="309368"/>
          </a:xfrm>
        </p:spPr>
        <p:txBody>
          <a:bodyPr>
            <a:noAutofit/>
          </a:bodyPr>
          <a:lstStyle>
            <a:lvl1pPr marL="0" indent="0">
              <a:buFont typeface="Arial"/>
              <a:buNone/>
              <a:defRPr sz="1600" b="1" i="0"/>
            </a:lvl1pPr>
            <a:lvl2pPr marL="457200" indent="0">
              <a:buFont typeface="Arial"/>
              <a:buNone/>
              <a:defRPr sz="1600"/>
            </a:lvl2pPr>
            <a:lvl3pPr marL="914400" indent="0">
              <a:buFont typeface="Arial"/>
              <a:buNone/>
              <a:defRPr sz="1600"/>
            </a:lvl3pPr>
            <a:lvl4pPr marL="1371600" indent="0">
              <a:buFont typeface="Arial"/>
              <a:buNone/>
              <a:defRPr sz="1600"/>
            </a:lvl4pPr>
            <a:lvl5pPr marL="1828800" indent="0">
              <a:buFont typeface="Arial"/>
              <a:buNone/>
              <a:defRPr sz="1600"/>
            </a:lvl5pPr>
          </a:lstStyle>
          <a:p>
            <a:pPr lvl="0"/>
            <a:r>
              <a:rPr lang="nb-NO" dirty="0" smtClean="0"/>
              <a:t>Epost:</a:t>
            </a:r>
            <a:endParaRPr lang="nb-NO" dirty="0"/>
          </a:p>
        </p:txBody>
      </p:sp>
    </p:spTree>
    <p:extLst>
      <p:ext uri="{BB962C8B-B14F-4D97-AF65-F5344CB8AC3E}">
        <p14:creationId xmlns:p14="http://schemas.microsoft.com/office/powerpoint/2010/main" val="25757801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901700" y="239713"/>
            <a:ext cx="10727267" cy="1270000"/>
          </a:xfrm>
          <a:prstGeom prst="rect">
            <a:avLst/>
          </a:prstGeom>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lvl1pPr>
              <a:defRPr sz="2667" baseline="0"/>
            </a:lvl1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5" name="Rectangle 25"/>
          <p:cNvSpPr>
            <a:spLocks noGrp="1" noChangeArrowheads="1"/>
          </p:cNvSpPr>
          <p:nvPr>
            <p:ph type="ftr" sz="quarter" idx="3"/>
          </p:nvPr>
        </p:nvSpPr>
        <p:spPr bwMode="auto">
          <a:xfrm>
            <a:off x="901700" y="6228001"/>
            <a:ext cx="5280000" cy="322113"/>
          </a:xfrm>
          <a:prstGeom prst="rect">
            <a:avLst/>
          </a:prstGeom>
          <a:noFill/>
          <a:ln w="9525">
            <a:noFill/>
            <a:miter lim="800000"/>
            <a:headEnd/>
            <a:tailEnd/>
          </a:ln>
          <a:effectLst/>
        </p:spPr>
        <p:txBody>
          <a:bodyPr vert="horz" wrap="square" lIns="252000" tIns="45720" rIns="91440" bIns="0" numCol="1" anchor="b" anchorCtr="0" compatLnSpc="1">
            <a:prstTxWarp prst="textNoShape">
              <a:avLst/>
            </a:prstTxWarp>
          </a:bodyPr>
          <a:lstStyle>
            <a:lvl1pPr>
              <a:defRPr/>
            </a:lvl1pPr>
          </a:lstStyle>
          <a:p>
            <a:endParaRPr lang="nb-NO"/>
          </a:p>
        </p:txBody>
      </p:sp>
    </p:spTree>
    <p:extLst>
      <p:ext uri="{BB962C8B-B14F-4D97-AF65-F5344CB8AC3E}">
        <p14:creationId xmlns:p14="http://schemas.microsoft.com/office/powerpoint/2010/main" val="40939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508000"/>
            <a:ext cx="10972800" cy="909638"/>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609600" y="1553883"/>
            <a:ext cx="10972800" cy="4572281"/>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9165915" y="1"/>
            <a:ext cx="17112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EA44D-E16B-664C-82EF-96EB396DCB14}" type="datetime3">
              <a:rPr lang="nb-NO" smtClean="0"/>
              <a:t>2021.01.21</a:t>
            </a:fld>
            <a:endParaRPr lang="nb-NO" dirty="0"/>
          </a:p>
        </p:txBody>
      </p:sp>
      <p:sp>
        <p:nvSpPr>
          <p:cNvPr id="6" name="Plassholder for lysbildenummer 5"/>
          <p:cNvSpPr>
            <a:spLocks noGrp="1"/>
          </p:cNvSpPr>
          <p:nvPr>
            <p:ph type="sldNum" sz="quarter" idx="4"/>
          </p:nvPr>
        </p:nvSpPr>
        <p:spPr>
          <a:xfrm>
            <a:off x="11056471" y="1"/>
            <a:ext cx="1135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1469C-BD0C-4E46-BD86-DC5BD552B195}" type="slidenum">
              <a:rPr lang="nb-NO" smtClean="0"/>
              <a:pPr/>
              <a:t>‹#›</a:t>
            </a:fld>
            <a:endParaRPr lang="nb-NO" dirty="0"/>
          </a:p>
        </p:txBody>
      </p:sp>
      <p:pic>
        <p:nvPicPr>
          <p:cNvPr id="10" name="Bil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787" y="6357134"/>
            <a:ext cx="1756174" cy="306879"/>
          </a:xfrm>
          <a:prstGeom prst="rect">
            <a:avLst/>
          </a:prstGeom>
        </p:spPr>
      </p:pic>
      <p:pic>
        <p:nvPicPr>
          <p:cNvPr id="11" name="Bild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9921" y="6370075"/>
            <a:ext cx="2362479" cy="417138"/>
          </a:xfrm>
          <a:prstGeom prst="rect">
            <a:avLst/>
          </a:prstGeom>
        </p:spPr>
      </p:pic>
      <p:pic>
        <p:nvPicPr>
          <p:cNvPr id="17" name="Bild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41974"/>
            <a:ext cx="12192000" cy="25600"/>
          </a:xfrm>
          <a:prstGeom prst="rect">
            <a:avLst/>
          </a:prstGeom>
        </p:spPr>
      </p:pic>
    </p:spTree>
    <p:extLst>
      <p:ext uri="{BB962C8B-B14F-4D97-AF65-F5344CB8AC3E}">
        <p14:creationId xmlns:p14="http://schemas.microsoft.com/office/powerpoint/2010/main" val="2233738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hf hdr="0" ftr="0"/>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jpg"/><Relationship Id="rId5" Type="http://schemas.microsoft.com/office/2007/relationships/hdphoto" Target="../media/hdphoto1.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data.udir.no/kl06/v201906/laereplaner-lk20/KRO01-05.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AB809E8-6576-CD4C-956B-4AE3FEB1B954}" type="datetime3">
              <a:rPr lang="nb-NO" smtClean="0"/>
              <a:t>2021.01.21</a:t>
            </a:fld>
            <a:endParaRPr lang="nb-NO"/>
          </a:p>
        </p:txBody>
      </p:sp>
      <p:sp>
        <p:nvSpPr>
          <p:cNvPr id="3" name="Plassholder for lysbildenummer 2"/>
          <p:cNvSpPr>
            <a:spLocks noGrp="1"/>
          </p:cNvSpPr>
          <p:nvPr>
            <p:ph type="sldNum" sz="quarter" idx="12"/>
          </p:nvPr>
        </p:nvSpPr>
        <p:spPr/>
        <p:txBody>
          <a:bodyPr/>
          <a:lstStyle/>
          <a:p>
            <a:fld id="{8561469C-BD0C-4E46-BD86-DC5BD552B195}" type="slidenum">
              <a:rPr lang="nb-NO" smtClean="0"/>
              <a:t>1</a:t>
            </a:fld>
            <a:endParaRPr lang="nb-NO"/>
          </a:p>
        </p:txBody>
      </p:sp>
      <p:pic>
        <p:nvPicPr>
          <p:cNvPr id="8" name="Bilde 7"/>
          <p:cNvPicPr>
            <a:picLocks noChangeAspect="1"/>
          </p:cNvPicPr>
          <p:nvPr/>
        </p:nvPicPr>
        <p:blipFill rotWithShape="1">
          <a:blip r:embed="rId3">
            <a:extLst>
              <a:ext uri="{28A0092B-C50C-407E-A947-70E740481C1C}">
                <a14:useLocalDpi xmlns:a14="http://schemas.microsoft.com/office/drawing/2010/main" val="0"/>
              </a:ext>
            </a:extLst>
          </a:blip>
          <a:srcRect t="2068" r="9393" b="5433"/>
          <a:stretch/>
        </p:blipFill>
        <p:spPr>
          <a:xfrm>
            <a:off x="3073192" y="20660"/>
            <a:ext cx="3000465" cy="1978854"/>
          </a:xfrm>
          <a:prstGeom prst="rect">
            <a:avLst/>
          </a:prstGeom>
        </p:spPr>
      </p:pic>
      <p:pic>
        <p:nvPicPr>
          <p:cNvPr id="11" name="Bild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092" y="1"/>
            <a:ext cx="2992823" cy="1999513"/>
          </a:xfrm>
          <a:prstGeom prst="rect">
            <a:avLst/>
          </a:prstGeom>
        </p:spPr>
      </p:pic>
      <p:pic>
        <p:nvPicPr>
          <p:cNvPr id="14" name="Bild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7454" y="1"/>
            <a:ext cx="2974546" cy="1999513"/>
          </a:xfrm>
          <a:prstGeom prst="rect">
            <a:avLst/>
          </a:prstGeom>
        </p:spPr>
      </p:pic>
      <p:pic>
        <p:nvPicPr>
          <p:cNvPr id="15" name="Bild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60"/>
            <a:ext cx="2973758" cy="1978854"/>
          </a:xfrm>
          <a:prstGeom prst="rect">
            <a:avLst/>
          </a:prstGeom>
        </p:spPr>
      </p:pic>
      <p:sp>
        <p:nvSpPr>
          <p:cNvPr id="4" name="Tittel 3"/>
          <p:cNvSpPr>
            <a:spLocks noGrp="1"/>
          </p:cNvSpPr>
          <p:nvPr>
            <p:ph type="ctrTitle"/>
          </p:nvPr>
        </p:nvSpPr>
        <p:spPr>
          <a:xfrm>
            <a:off x="636667" y="1999514"/>
            <a:ext cx="10363200" cy="866588"/>
          </a:xfrm>
        </p:spPr>
        <p:txBody>
          <a:bodyPr>
            <a:noAutofit/>
          </a:bodyPr>
          <a:lstStyle/>
          <a:p>
            <a:r>
              <a:rPr lang="nb-NO" dirty="0" smtClean="0">
                <a:solidFill>
                  <a:schemeClr val="tx2">
                    <a:lumMod val="50000"/>
                  </a:schemeClr>
                </a:solidFill>
              </a:rPr>
              <a:t>Kroppsøving –et fag for alle!</a:t>
            </a:r>
            <a:endParaRPr lang="nb-NO" dirty="0">
              <a:solidFill>
                <a:schemeClr val="tx2">
                  <a:lumMod val="50000"/>
                </a:schemeClr>
              </a:solidFill>
            </a:endParaRPr>
          </a:p>
        </p:txBody>
      </p:sp>
      <p:pic>
        <p:nvPicPr>
          <p:cNvPr id="16" name="Bilde 15"/>
          <p:cNvPicPr>
            <a:picLocks noChangeAspect="1"/>
          </p:cNvPicPr>
          <p:nvPr/>
        </p:nvPicPr>
        <p:blipFill rotWithShape="1">
          <a:blip r:embed="rId7">
            <a:extLst>
              <a:ext uri="{28A0092B-C50C-407E-A947-70E740481C1C}">
                <a14:useLocalDpi xmlns:a14="http://schemas.microsoft.com/office/drawing/2010/main" val="0"/>
              </a:ext>
            </a:extLst>
          </a:blip>
          <a:srcRect l="4625" t="18631" r="12231" b="20152"/>
          <a:stretch/>
        </p:blipFill>
        <p:spPr>
          <a:xfrm>
            <a:off x="4010827" y="2902210"/>
            <a:ext cx="3683517" cy="36161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20660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om barnet ikke kan delta/ikke får et tilfredsstillende utbytte av kroppsøvingen?</a:t>
            </a:r>
            <a:endParaRPr lang="nb-NO" dirty="0"/>
          </a:p>
        </p:txBody>
      </p:sp>
      <p:sp>
        <p:nvSpPr>
          <p:cNvPr id="3" name="Plassholder for innhold 2"/>
          <p:cNvSpPr>
            <a:spLocks noGrp="1"/>
          </p:cNvSpPr>
          <p:nvPr>
            <p:ph idx="1"/>
          </p:nvPr>
        </p:nvSpPr>
        <p:spPr/>
        <p:txBody>
          <a:bodyPr/>
          <a:lstStyle/>
          <a:p>
            <a:r>
              <a:rPr lang="nb-NO" dirty="0" smtClean="0"/>
              <a:t>Tilpasset opplæring</a:t>
            </a:r>
          </a:p>
          <a:p>
            <a:pPr lvl="1"/>
            <a:r>
              <a:rPr lang="nb-NO" dirty="0" smtClean="0"/>
              <a:t>Tilrettelegge aktivitetene ut i fra forutsetninger og behov</a:t>
            </a:r>
          </a:p>
          <a:p>
            <a:pPr lvl="1"/>
            <a:r>
              <a:rPr lang="nb-NO" dirty="0" smtClean="0"/>
              <a:t>Assistent/ekstra ressurs</a:t>
            </a:r>
          </a:p>
          <a:p>
            <a:pPr lvl="1"/>
            <a:endParaRPr lang="nb-NO" dirty="0" smtClean="0"/>
          </a:p>
          <a:p>
            <a:r>
              <a:rPr lang="nb-NO" dirty="0" smtClean="0"/>
              <a:t>Spesialundervisning</a:t>
            </a:r>
          </a:p>
          <a:p>
            <a:pPr lvl="1"/>
            <a:r>
              <a:rPr lang="nb-NO" dirty="0" smtClean="0"/>
              <a:t>For en periode/ i enkelte deltemaer/ for all undervisning i faget</a:t>
            </a:r>
          </a:p>
          <a:p>
            <a:pPr lvl="1"/>
            <a:r>
              <a:rPr lang="nb-NO" dirty="0" smtClean="0"/>
              <a:t>Vurdering av behov og utarbeidelse av IOP </a:t>
            </a:r>
          </a:p>
          <a:p>
            <a:pPr lvl="1"/>
            <a:r>
              <a:rPr lang="nb-NO" dirty="0" smtClean="0"/>
              <a:t>Kan løses ulikt fra kommune til kommune. Spesialpedagog i kroppsøving/to-lærersystem</a:t>
            </a:r>
            <a:endParaRPr lang="nb-NO" dirty="0"/>
          </a:p>
        </p:txBody>
      </p:sp>
    </p:spTree>
    <p:extLst>
      <p:ext uri="{BB962C8B-B14F-4D97-AF65-F5344CB8AC3E}">
        <p14:creationId xmlns:p14="http://schemas.microsoft.com/office/powerpoint/2010/main" val="3721937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3460" y="1987233"/>
            <a:ext cx="10727267" cy="1270000"/>
          </a:xfrm>
        </p:spPr>
        <p:txBody>
          <a:bodyPr/>
          <a:lstStyle/>
          <a:p>
            <a:r>
              <a:rPr lang="nb-NO" dirty="0" smtClean="0"/>
              <a:t>Hva hvis barnet får fravær i forbindelse med operasjoner, behandling og sykehusopphold?</a:t>
            </a:r>
            <a:endParaRPr lang="nb-NO"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508" y="3338157"/>
            <a:ext cx="4311575" cy="2874383"/>
          </a:xfrm>
          <a:prstGeom prst="rect">
            <a:avLst/>
          </a:prstGeom>
        </p:spPr>
      </p:pic>
    </p:spTree>
    <p:extLst>
      <p:ext uri="{BB962C8B-B14F-4D97-AF65-F5344CB8AC3E}">
        <p14:creationId xmlns:p14="http://schemas.microsoft.com/office/powerpoint/2010/main" val="942577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2366" y="239713"/>
            <a:ext cx="10727267" cy="827087"/>
          </a:xfrm>
        </p:spPr>
        <p:txBody>
          <a:bodyPr/>
          <a:lstStyle/>
          <a:p>
            <a:r>
              <a:rPr lang="nb-NO" dirty="0" smtClean="0"/>
              <a:t>Fysioterapi</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2936703175"/>
              </p:ext>
            </p:extLst>
          </p:nvPr>
        </p:nvGraphicFramePr>
        <p:xfrm>
          <a:off x="609600" y="457200"/>
          <a:ext cx="11419840" cy="5923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tel 1"/>
          <p:cNvSpPr txBox="1">
            <a:spLocks/>
          </p:cNvSpPr>
          <p:nvPr/>
        </p:nvSpPr>
        <p:spPr>
          <a:xfrm>
            <a:off x="8606367" y="4771073"/>
            <a:ext cx="3585633" cy="1385887"/>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nb-NO" dirty="0" smtClean="0"/>
              <a:t>Samarbeid med kroppsøvingslærer og foresatte</a:t>
            </a:r>
            <a:endParaRPr lang="nb-NO" dirty="0"/>
          </a:p>
        </p:txBody>
      </p:sp>
    </p:spTree>
    <p:extLst>
      <p:ext uri="{BB962C8B-B14F-4D97-AF65-F5344CB8AC3E}">
        <p14:creationId xmlns:p14="http://schemas.microsoft.com/office/powerpoint/2010/main" val="351784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51558" y="3457903"/>
            <a:ext cx="3092738" cy="2668260"/>
          </a:xfrm>
        </p:spPr>
      </p:pic>
      <p:pic>
        <p:nvPicPr>
          <p:cNvPr id="6" name="Bilde 5"/>
          <p:cNvPicPr>
            <a:picLocks noChangeAspect="1"/>
          </p:cNvPicPr>
          <p:nvPr/>
        </p:nvPicPr>
        <p:blipFill>
          <a:blip r:embed="rId4">
            <a:extLst>
              <a:ext uri="{BEBA8EAE-BF5A-486C-A8C5-ECC9F3942E4B}">
                <a14:imgProps xmlns:a14="http://schemas.microsoft.com/office/drawing/2010/main">
                  <a14:imgLayer r:embed="rId5">
                    <a14:imgEffect>
                      <a14:backgroundRemoval t="2807" b="90000" l="10000" r="90000"/>
                    </a14:imgEffect>
                  </a14:imgLayer>
                </a14:imgProps>
              </a:ext>
              <a:ext uri="{28A0092B-C50C-407E-A947-70E740481C1C}">
                <a14:useLocalDpi xmlns:a14="http://schemas.microsoft.com/office/drawing/2010/main" val="0"/>
              </a:ext>
            </a:extLst>
          </a:blip>
          <a:stretch>
            <a:fillRect/>
          </a:stretch>
        </p:blipFill>
        <p:spPr>
          <a:xfrm rot="1525818">
            <a:off x="6061336" y="3762530"/>
            <a:ext cx="4146882" cy="2317375"/>
          </a:xfrm>
          <a:prstGeom prst="rect">
            <a:avLst/>
          </a:prstGeom>
        </p:spPr>
      </p:pic>
      <p:sp>
        <p:nvSpPr>
          <p:cNvPr id="2" name="Tittel 1"/>
          <p:cNvSpPr>
            <a:spLocks noGrp="1"/>
          </p:cNvSpPr>
          <p:nvPr>
            <p:ph type="title"/>
          </p:nvPr>
        </p:nvSpPr>
        <p:spPr/>
        <p:txBody>
          <a:bodyPr/>
          <a:lstStyle/>
          <a:p>
            <a:r>
              <a:rPr lang="nb-NO" dirty="0" smtClean="0"/>
              <a:t>Hvilke forestillinger har </a:t>
            </a:r>
            <a:r>
              <a:rPr lang="nb-NO" i="1" dirty="0" smtClean="0"/>
              <a:t>du</a:t>
            </a:r>
            <a:r>
              <a:rPr lang="nb-NO" dirty="0" smtClean="0"/>
              <a:t> om kroppsøving?</a:t>
            </a:r>
            <a:endParaRPr lang="nb-NO" dirty="0"/>
          </a:p>
        </p:txBody>
      </p:sp>
      <p:pic>
        <p:nvPicPr>
          <p:cNvPr id="4" name="Bild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946" y="2740241"/>
            <a:ext cx="2934148" cy="2036153"/>
          </a:xfrm>
          <a:prstGeom prst="rect">
            <a:avLst/>
          </a:prstGeom>
        </p:spPr>
      </p:pic>
      <p:pic>
        <p:nvPicPr>
          <p:cNvPr id="5" name="Bild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1959" y="2740241"/>
            <a:ext cx="2986879" cy="2036153"/>
          </a:xfrm>
          <a:prstGeom prst="rect">
            <a:avLst/>
          </a:prstGeom>
        </p:spPr>
      </p:pic>
    </p:spTree>
    <p:extLst>
      <p:ext uri="{BB962C8B-B14F-4D97-AF65-F5344CB8AC3E}">
        <p14:creationId xmlns:p14="http://schemas.microsoft.com/office/powerpoint/2010/main" val="268274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Faget kroppsøving</a:t>
            </a:r>
            <a:endParaRPr lang="nb-NO" dirty="0"/>
          </a:p>
        </p:txBody>
      </p:sp>
      <p:sp>
        <p:nvSpPr>
          <p:cNvPr id="3" name="Plassholder for innhold 2"/>
          <p:cNvSpPr>
            <a:spLocks noGrp="1"/>
          </p:cNvSpPr>
          <p:nvPr>
            <p:ph idx="1"/>
          </p:nvPr>
        </p:nvSpPr>
        <p:spPr/>
        <p:txBody>
          <a:bodyPr/>
          <a:lstStyle/>
          <a:p>
            <a:r>
              <a:rPr lang="nb-NO" dirty="0" smtClean="0"/>
              <a:t>Hva inneholder faget/hva gjør barnet mitt/vårt i kroppsøvingstimene/ hva skal læres/hvilken kompetanse kan og skal barnet mitt/vårt tilegne seg?</a:t>
            </a:r>
          </a:p>
          <a:p>
            <a:r>
              <a:rPr lang="nb-NO" dirty="0" smtClean="0"/>
              <a:t>Hva kan barnet mitt/vårt være med på/hvilke oppgaver tror vi at kan bli utfordrende/det vil være behov for tilrettelegging og hjelp til?</a:t>
            </a:r>
          </a:p>
          <a:p>
            <a:r>
              <a:rPr lang="nb-NO" dirty="0" smtClean="0"/>
              <a:t>Hva trenger kroppsøvingslæreren å vite om barnet mitt/vårt?</a:t>
            </a:r>
          </a:p>
          <a:p>
            <a:pPr lvl="1"/>
            <a:r>
              <a:rPr lang="nb-NO" dirty="0" smtClean="0"/>
              <a:t>Er det noen spesielle hensyn som må tas?</a:t>
            </a:r>
          </a:p>
          <a:p>
            <a:pPr lvl="1"/>
            <a:r>
              <a:rPr lang="nb-NO" dirty="0" smtClean="0"/>
              <a:t>Hva liker barnet mitt/vårt å holde på med av lek og aktiviteter (alene og sammen med andre)?</a:t>
            </a:r>
            <a:endParaRPr lang="nb-NO" dirty="0"/>
          </a:p>
        </p:txBody>
      </p:sp>
    </p:spTree>
    <p:extLst>
      <p:ext uri="{BB962C8B-B14F-4D97-AF65-F5344CB8AC3E}">
        <p14:creationId xmlns:p14="http://schemas.microsoft.com/office/powerpoint/2010/main" val="29624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01700" y="239713"/>
            <a:ext cx="10727267" cy="790301"/>
          </a:xfrm>
        </p:spPr>
        <p:txBody>
          <a:bodyPr>
            <a:normAutofit fontScale="90000"/>
          </a:bodyPr>
          <a:lstStyle/>
          <a:p>
            <a:r>
              <a:rPr lang="nb-NO" dirty="0" smtClean="0"/>
              <a:t/>
            </a:r>
            <a:br>
              <a:rPr lang="nb-NO" dirty="0" smtClean="0"/>
            </a:br>
            <a:r>
              <a:rPr lang="nb-NO" dirty="0" smtClean="0"/>
              <a:t>Hva er kroppsøving; hva </a:t>
            </a:r>
            <a:r>
              <a:rPr lang="nb-NO" dirty="0"/>
              <a:t>gjør </a:t>
            </a:r>
            <a:r>
              <a:rPr lang="nb-NO" dirty="0" smtClean="0"/>
              <a:t>elevene/hva skal elevene lære?</a:t>
            </a:r>
            <a:r>
              <a:rPr lang="nb-NO" dirty="0"/>
              <a:t/>
            </a:r>
            <a:br>
              <a:rPr lang="nb-NO" dirty="0"/>
            </a:br>
            <a:endParaRPr lang="nb-NO" dirty="0"/>
          </a:p>
        </p:txBody>
      </p:sp>
      <p:sp>
        <p:nvSpPr>
          <p:cNvPr id="3" name="Plassholder for innhold 2"/>
          <p:cNvSpPr>
            <a:spLocks noGrp="1"/>
          </p:cNvSpPr>
          <p:nvPr>
            <p:ph idx="1"/>
          </p:nvPr>
        </p:nvSpPr>
        <p:spPr>
          <a:xfrm>
            <a:off x="609600" y="1166649"/>
            <a:ext cx="10972800" cy="4959516"/>
          </a:xfrm>
        </p:spPr>
        <p:txBody>
          <a:bodyPr>
            <a:normAutofit/>
          </a:bodyPr>
          <a:lstStyle/>
          <a:p>
            <a:pPr marL="0" indent="0">
              <a:buNone/>
            </a:pPr>
            <a:r>
              <a:rPr lang="nb-NO" dirty="0" smtClean="0"/>
              <a:t>Generelt kan vi si at kroppsøving er et sentralt fag, på linje med alle de andre fagene i skolen, og er en viktig sosial læringsarena.</a:t>
            </a:r>
          </a:p>
          <a:p>
            <a:endParaRPr lang="nb-NO" b="1" u="sng" dirty="0" smtClean="0">
              <a:hlinkClick r:id="rId3"/>
            </a:endParaRPr>
          </a:p>
          <a:p>
            <a:r>
              <a:rPr lang="nb-NO" b="1" u="sng" dirty="0" smtClean="0">
                <a:hlinkClick r:id="rId3"/>
              </a:rPr>
              <a:t>Kjerneelement</a:t>
            </a:r>
            <a:r>
              <a:rPr lang="nb-NO" u="sng" dirty="0">
                <a:hlinkClick r:id="rId3"/>
              </a:rPr>
              <a:t>:</a:t>
            </a:r>
            <a:r>
              <a:rPr lang="nb-NO" dirty="0"/>
              <a:t> Bevegelse og kroppslig læring, Deltaking og samspill i bevegelsesaktiviteter, Uteaktiviteter og naturferdsel </a:t>
            </a:r>
            <a:endParaRPr lang="nb-NO" dirty="0" smtClean="0"/>
          </a:p>
          <a:p>
            <a:r>
              <a:rPr lang="nb-NO" b="1" u="sng" dirty="0" smtClean="0">
                <a:hlinkClick r:id="rId3"/>
              </a:rPr>
              <a:t>Tverrfaglige </a:t>
            </a:r>
            <a:r>
              <a:rPr lang="nb-NO" b="1" u="sng" dirty="0">
                <a:hlinkClick r:id="rId3"/>
              </a:rPr>
              <a:t>tema:</a:t>
            </a:r>
            <a:r>
              <a:rPr lang="nb-NO" b="1" dirty="0"/>
              <a:t> </a:t>
            </a:r>
            <a:r>
              <a:rPr lang="nb-NO" dirty="0"/>
              <a:t>Folkehelse og livsmestring, Demokrati og medborgerskap, Bærekraftig utvikling</a:t>
            </a:r>
          </a:p>
          <a:p>
            <a:r>
              <a:rPr lang="nb-NO" b="1" u="sng" dirty="0">
                <a:hlinkClick r:id="rId3"/>
              </a:rPr>
              <a:t>Grunnleggende ferdigheter:</a:t>
            </a:r>
            <a:r>
              <a:rPr lang="nb-NO" b="1" dirty="0"/>
              <a:t> </a:t>
            </a:r>
            <a:r>
              <a:rPr lang="nb-NO" dirty="0"/>
              <a:t>Muntlige ferdigheter, Å kunne skrive, Å kunne lese, Å kunne regne, Digitale ferdigheter(1) (Utdanningsdirektoratet, Læreplan i kroppsøving, gjeldende fra 01.08.2020, </a:t>
            </a:r>
            <a:r>
              <a:rPr lang="nb-NO" u="sng" dirty="0">
                <a:hlinkClick r:id="rId3"/>
              </a:rPr>
              <a:t>https://data.udir.no/kl06/v201906/laereplaner-lk20/KRO01-05.pdf</a:t>
            </a:r>
            <a:r>
              <a:rPr lang="nb-NO" dirty="0"/>
              <a:t>)</a:t>
            </a:r>
          </a:p>
          <a:p>
            <a:endParaRPr lang="nb-NO" dirty="0"/>
          </a:p>
        </p:txBody>
      </p:sp>
    </p:spTree>
    <p:extLst>
      <p:ext uri="{BB962C8B-B14F-4D97-AF65-F5344CB8AC3E}">
        <p14:creationId xmlns:p14="http://schemas.microsoft.com/office/powerpoint/2010/main" val="4121483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9699" y="433893"/>
            <a:ext cx="11521440" cy="1846044"/>
          </a:xfrm>
        </p:spPr>
        <p:txBody>
          <a:bodyPr>
            <a:noAutofit/>
          </a:bodyPr>
          <a:lstStyle/>
          <a:p>
            <a:r>
              <a:rPr lang="nb-NO" sz="3200" dirty="0" smtClean="0"/>
              <a:t>Hva må til for at barnet kan få til å være med i kroppsøvingstimene </a:t>
            </a:r>
            <a:br>
              <a:rPr lang="nb-NO" sz="3200" dirty="0" smtClean="0"/>
            </a:br>
            <a:r>
              <a:rPr lang="nb-NO" sz="3200" dirty="0" smtClean="0"/>
              <a:t>–med et nyttefult og tilfredsstillende utbytte?</a:t>
            </a:r>
            <a:endParaRPr lang="nb-NO" sz="3200"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873" y="3191573"/>
            <a:ext cx="4542588" cy="3031726"/>
          </a:xfrm>
          <a:prstGeom prst="rect">
            <a:avLst/>
          </a:prstGeom>
        </p:spPr>
      </p:pic>
    </p:spTree>
    <p:extLst>
      <p:ext uri="{BB962C8B-B14F-4D97-AF65-F5344CB8AC3E}">
        <p14:creationId xmlns:p14="http://schemas.microsoft.com/office/powerpoint/2010/main" val="2660252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Forventninger </a:t>
            </a:r>
            <a:endParaRPr lang="nb-NO" dirty="0"/>
          </a:p>
        </p:txBody>
      </p:sp>
      <p:sp>
        <p:nvSpPr>
          <p:cNvPr id="3" name="Plassholder for innhold 2"/>
          <p:cNvSpPr>
            <a:spLocks noGrp="1"/>
          </p:cNvSpPr>
          <p:nvPr>
            <p:ph idx="1"/>
          </p:nvPr>
        </p:nvSpPr>
        <p:spPr/>
        <p:txBody>
          <a:bodyPr/>
          <a:lstStyle/>
          <a:p>
            <a:r>
              <a:rPr lang="nb-NO" dirty="0"/>
              <a:t>Hva trenger kroppsøvingslæreren å vite om barnet mitt/vårt?</a:t>
            </a:r>
          </a:p>
          <a:p>
            <a:pPr lvl="1"/>
            <a:r>
              <a:rPr lang="nb-NO" dirty="0"/>
              <a:t>Er det noen spesielle hensyn som må tas</a:t>
            </a:r>
            <a:r>
              <a:rPr lang="nb-NO" dirty="0" smtClean="0"/>
              <a:t>? Tilretteleggingstiltak?</a:t>
            </a:r>
            <a:endParaRPr lang="nb-NO" dirty="0"/>
          </a:p>
          <a:p>
            <a:pPr lvl="1"/>
            <a:r>
              <a:rPr lang="nb-NO" dirty="0"/>
              <a:t>Hva liker barnet mitt/vårt å holde på med av lek og aktiviteter (alene og sammen med andre</a:t>
            </a:r>
            <a:r>
              <a:rPr lang="nb-NO" dirty="0" smtClean="0"/>
              <a:t>)?</a:t>
            </a:r>
          </a:p>
          <a:p>
            <a:r>
              <a:rPr lang="nb-NO" dirty="0" smtClean="0"/>
              <a:t>Hva trenger eleven å vite?</a:t>
            </a:r>
          </a:p>
          <a:p>
            <a:pPr lvl="1"/>
            <a:r>
              <a:rPr lang="nb-NO" dirty="0" smtClean="0"/>
              <a:t>Viktig med en god plan/oversikt over aktiviteter som skal gjøres fremover i tid –forutsigbarhet</a:t>
            </a:r>
          </a:p>
          <a:p>
            <a:pPr lvl="1"/>
            <a:r>
              <a:rPr lang="nb-NO" dirty="0" smtClean="0"/>
              <a:t>Hvilken gruppe/medelever skal man være i/med? Assistent/ekstra ressurs?</a:t>
            </a:r>
          </a:p>
          <a:p>
            <a:r>
              <a:rPr lang="nb-NO" dirty="0" smtClean="0"/>
              <a:t>Hva trenger du/dere som foresatte å vite om kroppsøvingen?</a:t>
            </a:r>
          </a:p>
          <a:p>
            <a:pPr lvl="1"/>
            <a:r>
              <a:rPr lang="nb-NO" dirty="0" smtClean="0"/>
              <a:t>En oversikt</a:t>
            </a:r>
            <a:r>
              <a:rPr lang="nb-NO" dirty="0"/>
              <a:t>/</a:t>
            </a:r>
            <a:r>
              <a:rPr lang="nb-NO" dirty="0" smtClean="0"/>
              <a:t> langsiktig plan –hva (hvilke aktiviteter/temaer) skal eleven igjennom i løpet av året, semesteret, mnd., uken, timen?</a:t>
            </a:r>
          </a:p>
          <a:p>
            <a:pPr lvl="1"/>
            <a:r>
              <a:rPr lang="nb-NO" dirty="0" smtClean="0"/>
              <a:t>Er det behov for tilretteleggingstiltak/ hjelpemidler for at barnet ditt/deres kan delta?</a:t>
            </a:r>
          </a:p>
          <a:p>
            <a:pPr lvl="1"/>
            <a:r>
              <a:rPr lang="nb-NO" dirty="0" smtClean="0"/>
              <a:t>Er det behov for assistent/ekstra ressurs?</a:t>
            </a:r>
          </a:p>
          <a:p>
            <a:pPr lvl="1"/>
            <a:endParaRPr lang="nb-NO" dirty="0" smtClean="0"/>
          </a:p>
          <a:p>
            <a:pPr lvl="1"/>
            <a:endParaRPr lang="nb-NO" dirty="0" smtClean="0"/>
          </a:p>
          <a:p>
            <a:pPr lvl="1"/>
            <a:endParaRPr lang="nb-NO" dirty="0"/>
          </a:p>
          <a:p>
            <a:endParaRPr lang="nb-NO" dirty="0"/>
          </a:p>
        </p:txBody>
      </p:sp>
    </p:spTree>
    <p:extLst>
      <p:ext uri="{BB962C8B-B14F-4D97-AF65-F5344CB8AC3E}">
        <p14:creationId xmlns:p14="http://schemas.microsoft.com/office/powerpoint/2010/main" val="555771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Har dere som foreldre og foresatte gode tips og råd til kroppsøvingslærer</a:t>
            </a:r>
            <a:endParaRPr lang="nb-NO" dirty="0"/>
          </a:p>
        </p:txBody>
      </p:sp>
      <p:sp>
        <p:nvSpPr>
          <p:cNvPr id="3" name="Plassholder for innhold 2"/>
          <p:cNvSpPr>
            <a:spLocks noGrp="1"/>
          </p:cNvSpPr>
          <p:nvPr>
            <p:ph idx="1"/>
          </p:nvPr>
        </p:nvSpPr>
        <p:spPr/>
        <p:txBody>
          <a:bodyPr/>
          <a:lstStyle/>
          <a:p>
            <a:r>
              <a:rPr lang="nb-NO" dirty="0" smtClean="0"/>
              <a:t>Mitt barn har utfordringer med</a:t>
            </a:r>
          </a:p>
          <a:p>
            <a:endParaRPr lang="nb-NO" dirty="0" smtClean="0"/>
          </a:p>
          <a:p>
            <a:r>
              <a:rPr lang="nb-NO" dirty="0" smtClean="0"/>
              <a:t>Mitt barn liker å</a:t>
            </a:r>
          </a:p>
          <a:p>
            <a:pPr marL="0" indent="0">
              <a:buNone/>
            </a:pPr>
            <a:endParaRPr lang="nb-NO" dirty="0"/>
          </a:p>
          <a:p>
            <a:r>
              <a:rPr lang="nb-NO" dirty="0" smtClean="0"/>
              <a:t>Mitt barn er god på</a:t>
            </a:r>
          </a:p>
          <a:p>
            <a:pPr marL="457200" lvl="1" indent="0">
              <a:buNone/>
            </a:pPr>
            <a:endParaRPr lang="nb-NO" dirty="0" smtClean="0"/>
          </a:p>
          <a:p>
            <a:pPr lvl="1"/>
            <a:endParaRPr lang="nb-NO" dirty="0"/>
          </a:p>
          <a:p>
            <a:pPr lvl="1"/>
            <a:endParaRPr lang="nb-NO" dirty="0"/>
          </a:p>
        </p:txBody>
      </p:sp>
    </p:spTree>
    <p:extLst>
      <p:ext uri="{BB962C8B-B14F-4D97-AF65-F5344CB8AC3E}">
        <p14:creationId xmlns:p14="http://schemas.microsoft.com/office/powerpoint/2010/main" val="3405129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01700" y="290132"/>
            <a:ext cx="10727267" cy="1270000"/>
          </a:xfrm>
        </p:spPr>
        <p:txBody>
          <a:bodyPr>
            <a:normAutofit fontScale="90000"/>
          </a:bodyPr>
          <a:lstStyle/>
          <a:p>
            <a:r>
              <a:rPr lang="nb-NO" dirty="0"/>
              <a:t>Hva kan kroppsøvingslærer gjøre med bakgrunn i fagets læreplanmål og informasjon om elevens forutsetninger?</a:t>
            </a:r>
            <a:br>
              <a:rPr lang="nb-NO" dirty="0"/>
            </a:br>
            <a:endParaRPr lang="nb-NO" dirty="0"/>
          </a:p>
        </p:txBody>
      </p:sp>
      <p:sp>
        <p:nvSpPr>
          <p:cNvPr id="3" name="Plassholder for innhold 2"/>
          <p:cNvSpPr>
            <a:spLocks noGrp="1"/>
          </p:cNvSpPr>
          <p:nvPr>
            <p:ph idx="1"/>
          </p:nvPr>
        </p:nvSpPr>
        <p:spPr/>
        <p:txBody>
          <a:bodyPr/>
          <a:lstStyle/>
          <a:p>
            <a:r>
              <a:rPr lang="nb-NO" dirty="0"/>
              <a:t>Tilpasse krav til mobilitet, forflytningsevne, tempo, areal og avstand der aktiviteten skal foregå –både inne og </a:t>
            </a:r>
            <a:r>
              <a:rPr lang="nb-NO" dirty="0" smtClean="0"/>
              <a:t>ute</a:t>
            </a:r>
          </a:p>
          <a:p>
            <a:r>
              <a:rPr lang="nb-NO" dirty="0" smtClean="0"/>
              <a:t>Tilpasse sammensetting av gruppen </a:t>
            </a:r>
          </a:p>
          <a:p>
            <a:r>
              <a:rPr lang="nb-NO" dirty="0" smtClean="0"/>
              <a:t>Tilpasse valg av aktiviteter og størrelse på gruppen</a:t>
            </a:r>
          </a:p>
          <a:p>
            <a:r>
              <a:rPr lang="nb-NO" dirty="0" smtClean="0"/>
              <a:t>Gi rom for naturlige pauser</a:t>
            </a:r>
          </a:p>
          <a:p>
            <a:r>
              <a:rPr lang="nb-NO" dirty="0" smtClean="0"/>
              <a:t>Bruk av regler</a:t>
            </a:r>
          </a:p>
          <a:p>
            <a:r>
              <a:rPr lang="nb-NO" dirty="0" smtClean="0"/>
              <a:t>Bruk av assistent ved behov</a:t>
            </a:r>
          </a:p>
          <a:p>
            <a:pPr marL="0" indent="0">
              <a:buNone/>
            </a:pPr>
            <a:endParaRPr lang="nb-NO" dirty="0"/>
          </a:p>
          <a:p>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3976" y="3758914"/>
            <a:ext cx="3113690" cy="2075793"/>
          </a:xfrm>
          <a:prstGeom prst="rect">
            <a:avLst/>
          </a:prstGeom>
        </p:spPr>
      </p:pic>
    </p:spTree>
    <p:extLst>
      <p:ext uri="{BB962C8B-B14F-4D97-AF65-F5344CB8AC3E}">
        <p14:creationId xmlns:p14="http://schemas.microsoft.com/office/powerpoint/2010/main" val="461667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Svømming </a:t>
            </a:r>
            <a:endParaRPr lang="nb-NO" dirty="0"/>
          </a:p>
        </p:txBody>
      </p:sp>
      <p:sp>
        <p:nvSpPr>
          <p:cNvPr id="3" name="Plassholder for innhold 2"/>
          <p:cNvSpPr>
            <a:spLocks noGrp="1"/>
          </p:cNvSpPr>
          <p:nvPr>
            <p:ph idx="1"/>
          </p:nvPr>
        </p:nvSpPr>
        <p:spPr/>
        <p:txBody>
          <a:bodyPr/>
          <a:lstStyle/>
          <a:p>
            <a:r>
              <a:rPr lang="nb-NO" dirty="0"/>
              <a:t>Bli </a:t>
            </a:r>
            <a:r>
              <a:rPr lang="nb-NO" dirty="0" smtClean="0"/>
              <a:t>trygg i vann -det aller viktigste er å lære og berge seg selv!!!</a:t>
            </a:r>
          </a:p>
          <a:p>
            <a:r>
              <a:rPr lang="nb-NO" dirty="0" smtClean="0"/>
              <a:t>Flyte på mage, rygg, snu seg rundt</a:t>
            </a:r>
          </a:p>
          <a:p>
            <a:r>
              <a:rPr lang="nb-NO" dirty="0" smtClean="0"/>
              <a:t>Pusteteknikk</a:t>
            </a:r>
          </a:p>
          <a:p>
            <a:r>
              <a:rPr lang="nb-NO" dirty="0" smtClean="0"/>
              <a:t>Finne teknikker som fungerer best mulig</a:t>
            </a:r>
            <a:endParaRPr lang="nb-NO" dirty="0"/>
          </a:p>
        </p:txBody>
      </p:sp>
    </p:spTree>
    <p:extLst>
      <p:ext uri="{BB962C8B-B14F-4D97-AF65-F5344CB8AC3E}">
        <p14:creationId xmlns:p14="http://schemas.microsoft.com/office/powerpoint/2010/main" val="1675664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NOR - NKSD - TRS">
  <a:themeElements>
    <a:clrScheme name="Egendefinert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328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 - NKSD - TRS" id="{C89177C4-85D9-0545-91C9-DB9A8AC18220}" vid="{CB7D81CD-F750-054D-99D2-9285EAAD5E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85f3dd6f-221c-4130-9170-df4a98a78b91">
      <Terms xmlns="http://schemas.microsoft.com/office/infopath/2007/PartnerControls"/>
    </TaxKeywordTaxHTField>
    <TaxCatchAll xmlns="85f3dd6f-221c-4130-9170-df4a98a78b91"/>
    <PublishingExpirationDate xmlns="http://schemas.microsoft.com/sharepoint/v3" xsi:nil="true"/>
    <PublishingStartDate xmlns="http://schemas.microsoft.com/sharepoint/v3" xsi:nil="true"/>
    <FNSPRollUpIngress xmlns="85f3dd6f-221c-4130-9170-df4a98a78b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ACDDB7A7904F645A62A71BDDD1D2C9B" ma:contentTypeVersion="24" ma:contentTypeDescription="Opprett et nytt dokument." ma:contentTypeScope="" ma:versionID="e9fc676e4d99b93114254e3b969e4524">
  <xsd:schema xmlns:xsd="http://www.w3.org/2001/XMLSchema" xmlns:xs="http://www.w3.org/2001/XMLSchema" xmlns:p="http://schemas.microsoft.com/office/2006/metadata/properties" xmlns:ns1="http://schemas.microsoft.com/sharepoint/v3" xmlns:ns2="85f3dd6f-221c-4130-9170-df4a98a78b91" targetNamespace="http://schemas.microsoft.com/office/2006/metadata/properties" ma:root="true" ma:fieldsID="d3d9474ba5828f912af964568487a423" ns1:_="" ns2:_="">
    <xsd:import namespace="http://schemas.microsoft.com/sharepoint/v3"/>
    <xsd:import namespace="85f3dd6f-221c-4130-9170-df4a98a78b91"/>
    <xsd:element name="properties">
      <xsd:complexType>
        <xsd:sequence>
          <xsd:element name="documentManagement">
            <xsd:complexType>
              <xsd:all>
                <xsd:element ref="ns1:PublishingStartDate" minOccurs="0"/>
                <xsd:element ref="ns1:PublishingExpirationDate" minOccurs="0"/>
                <xsd:element ref="ns2:TaxKeywordTaxHTField" minOccurs="0"/>
                <xsd:element ref="ns2:TaxCatchAll" minOccurs="0"/>
                <xsd:element ref="ns2:TaxCatchAllLabel" minOccurs="0"/>
                <xsd:element ref="ns2:FNSPRollUpIn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9"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f3dd6f-221c-4130-9170-df4a98a78b91"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Nøkkelord" ma:default="" ma:fieldId="{23f27201-bee3-471e-b2e7-b64fd8b7ca38}" ma:taxonomyMulti="true" ma:sspId="d0f0af97-1df2-4d6b-9e49-08feee2b9522"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description="" ma:hidden="true" ma:list="{77077b9d-e81d-413e-9d78-31b00ed7d438}" ma:internalName="TaxCatchAll" ma:showField="CatchAllData" ma:web="85f3dd6f-221c-4130-9170-df4a98a78b91">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77077b9d-e81d-413e-9d78-31b00ed7d438}" ma:internalName="TaxCatchAllLabel" ma:readOnly="true" ma:showField="CatchAllDataLabel" ma:web="85f3dd6f-221c-4130-9170-df4a98a78b91">
      <xsd:complexType>
        <xsd:complexContent>
          <xsd:extension base="dms:MultiChoiceLookup">
            <xsd:sequence>
              <xsd:element name="Value" type="dms:Lookup" maxOccurs="unbounded" minOccurs="0" nillable="true"/>
            </xsd:sequence>
          </xsd:extension>
        </xsd:complexContent>
      </xsd:complexType>
    </xsd:element>
    <xsd:element name="FNSPRollUpIngress" ma:index="14" nillable="true" ma:displayName="Utlistingsingress" ma:default="" ma:description="Teksten vises i oversikter og utlistinger" ma:internalName="FNSPRollUpIngres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1CB16D-1758-4650-B694-D98F98F80280}"/>
</file>

<file path=customXml/itemProps2.xml><?xml version="1.0" encoding="utf-8"?>
<ds:datastoreItem xmlns:ds="http://schemas.openxmlformats.org/officeDocument/2006/customXml" ds:itemID="{6B4E3802-02D9-47DE-B273-BBB1F659470F}"/>
</file>

<file path=customXml/itemProps3.xml><?xml version="1.0" encoding="utf-8"?>
<ds:datastoreItem xmlns:ds="http://schemas.openxmlformats.org/officeDocument/2006/customXml" ds:itemID="{FF22A40F-7EA2-4D05-BD25-D3805A2C5DC1}"/>
</file>

<file path=docProps/app.xml><?xml version="1.0" encoding="utf-8"?>
<Properties xmlns="http://schemas.openxmlformats.org/officeDocument/2006/extended-properties" xmlns:vt="http://schemas.openxmlformats.org/officeDocument/2006/docPropsVTypes">
  <Template>NOR - NKSD - TRS</Template>
  <TotalTime>2310</TotalTime>
  <Words>2146</Words>
  <Application>Microsoft Office PowerPoint</Application>
  <PresentationFormat>Widescreen</PresentationFormat>
  <Paragraphs>138</Paragraphs>
  <Slides>12</Slides>
  <Notes>12</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12</vt:i4>
      </vt:variant>
    </vt:vector>
  </HeadingPairs>
  <TitlesOfParts>
    <vt:vector size="15" baseType="lpstr">
      <vt:lpstr>Arial</vt:lpstr>
      <vt:lpstr>Calibri</vt:lpstr>
      <vt:lpstr>NOR - NKSD - TRS</vt:lpstr>
      <vt:lpstr>Kroppsøving –et fag for alle!</vt:lpstr>
      <vt:lpstr>Hvilke forestillinger har du om kroppsøving?</vt:lpstr>
      <vt:lpstr>Faget kroppsøving</vt:lpstr>
      <vt:lpstr> Hva er kroppsøving; hva gjør elevene/hva skal elevene lære? </vt:lpstr>
      <vt:lpstr>Hva må til for at barnet kan få til å være med i kroppsøvingstimene  –med et nyttefult og tilfredsstillende utbytte?</vt:lpstr>
      <vt:lpstr>Forventninger </vt:lpstr>
      <vt:lpstr>Har dere som foreldre og foresatte gode tips og råd til kroppsøvingslærer</vt:lpstr>
      <vt:lpstr>Hva kan kroppsøvingslærer gjøre med bakgrunn i fagets læreplanmål og informasjon om elevens forutsetninger? </vt:lpstr>
      <vt:lpstr>Svømming </vt:lpstr>
      <vt:lpstr>Hva om barnet ikke kan delta/ikke får et tilfredsstillende utbytte av kroppsøvingen?</vt:lpstr>
      <vt:lpstr>Hva hvis barnet får fravær i forbindelse med operasjoner, behandling og sykehusopphold?</vt:lpstr>
      <vt:lpstr>Fysioterapi</vt:lpstr>
    </vt:vector>
  </TitlesOfParts>
  <Company>Helse Sør-Øst RHF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TRS –et nasjonalt kompetansesenter for sjeldne medfødte diagnoser</dc:title>
  <dc:creator>Anne Pernille Nybø</dc:creator>
  <cp:keywords/>
  <cp:lastModifiedBy>Wenche Frosth. Wilhelmsen</cp:lastModifiedBy>
  <cp:revision>86</cp:revision>
  <cp:lastPrinted>2017-01-23T09:26:18Z</cp:lastPrinted>
  <dcterms:created xsi:type="dcterms:W3CDTF">2019-05-06T11:38:09Z</dcterms:created>
  <dcterms:modified xsi:type="dcterms:W3CDTF">2021-01-21T10:33:35Z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0x010100DACDDB7A7904F645A62A71BDDD1D2C9B</vt:lpwstr>
  </property>
  <property fmtid="{D5CDD505-2E9C-101B-9397-08002B2CF9AE}" pid="3" name="TaxKeyword">
    <vt:lpwstr/>
  </property>
</Properties>
</file>