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37377" autoAdjust="0"/>
  </p:normalViewPr>
  <p:slideViewPr>
    <p:cSldViewPr snapToGrid="0">
      <p:cViewPr varScale="1">
        <p:scale>
          <a:sx n="33" d="100"/>
          <a:sy n="33" d="100"/>
        </p:scale>
        <p:origin x="2606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72EC3-0A25-452E-B246-7F30E47A9702}" type="datetimeFigureOut">
              <a:rPr lang="nb-NO" smtClean="0"/>
              <a:t>22.01.2021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8F309-C43D-4B70-8589-90A9BB07C3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696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8F309-C43D-4B70-8589-90A9BB07C361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1962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8F309-C43D-4B70-8589-90A9BB07C36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6590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3BFA0A-6C03-0B45-A5C2-0AAC9740D37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191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8F309-C43D-4B70-8589-90A9BB07C361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5996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8F309-C43D-4B70-8589-90A9BB07C361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8806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8F309-C43D-4B70-8589-90A9BB07C36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991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endParaRPr lang="nb-NO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8F309-C43D-4B70-8589-90A9BB07C36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0030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8F309-C43D-4B70-8589-90A9BB07C361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8207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https://helsenorge.no/sjeldnediagnoser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1352177"/>
            <a:ext cx="10363200" cy="866588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14400" y="2614707"/>
            <a:ext cx="10363200" cy="418353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Foredragsholder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3AA0-F2AB-A848-AB56-B89BD6065690}" type="datetime3">
              <a:rPr lang="nb-NO" smtClean="0"/>
              <a:t>2021.01.22</a:t>
            </a:fld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3033059"/>
            <a:ext cx="10363200" cy="455706"/>
          </a:xfrm>
        </p:spPr>
        <p:txBody>
          <a:bodyPr>
            <a:normAutofit/>
          </a:bodyPr>
          <a:lstStyle>
            <a:lvl1pPr marL="0" indent="0">
              <a:buNone/>
              <a:defRPr sz="2000" b="0" i="1"/>
            </a:lvl1pPr>
          </a:lstStyle>
          <a:p>
            <a:pPr lvl="0"/>
            <a:r>
              <a:rPr lang="nb-NO" dirty="0" smtClean="0"/>
              <a:t>Stilling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1" y="978647"/>
            <a:ext cx="4364567" cy="37353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1600"/>
            </a:lvl1pPr>
            <a:lvl2pPr marL="457200" indent="0">
              <a:buFont typeface="Arial"/>
              <a:buNone/>
              <a:defRPr sz="1600"/>
            </a:lvl2pPr>
            <a:lvl3pPr marL="914400" indent="0">
              <a:buFont typeface="Arial"/>
              <a:buNone/>
              <a:defRPr sz="1600"/>
            </a:lvl3pPr>
            <a:lvl4pPr marL="1371600" indent="0">
              <a:buFont typeface="Arial"/>
              <a:buNone/>
              <a:defRPr sz="1600"/>
            </a:lvl4pPr>
            <a:lvl5pPr marL="1828800" indent="0">
              <a:buFont typeface="Arial"/>
              <a:buNone/>
              <a:defRPr sz="1600"/>
            </a:lvl5pPr>
          </a:lstStyle>
          <a:p>
            <a:pPr lvl="0"/>
            <a:r>
              <a:rPr lang="nb-NO" dirty="0" smtClean="0"/>
              <a:t>Sted/dato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4270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del av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3E00-066B-0F47-B293-5667A3FE45A4}" type="datetime3">
              <a:rPr lang="nb-NO" smtClean="0"/>
              <a:t>2021.01.22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469C-BD0C-4E46-BD86-DC5BD552B195}" type="slidenum">
              <a:rPr lang="nb-NO" smtClean="0"/>
              <a:t>‹#›</a:t>
            </a:fld>
            <a:endParaRPr lang="nb-NO"/>
          </a:p>
        </p:txBody>
      </p:sp>
      <p:sp>
        <p:nvSpPr>
          <p:cNvPr id="23" name="TekstSylinder 22"/>
          <p:cNvSpPr txBox="1"/>
          <p:nvPr userDrawn="1"/>
        </p:nvSpPr>
        <p:spPr>
          <a:xfrm>
            <a:off x="12493204" y="37938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sz="1800" dirty="0"/>
          </a:p>
        </p:txBody>
      </p:sp>
      <p:sp>
        <p:nvSpPr>
          <p:cNvPr id="25" name="Tittel 1"/>
          <p:cNvSpPr txBox="1">
            <a:spLocks/>
          </p:cNvSpPr>
          <p:nvPr userDrawn="1"/>
        </p:nvSpPr>
        <p:spPr>
          <a:xfrm>
            <a:off x="4168146" y="2760172"/>
            <a:ext cx="7486853" cy="33294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lvl="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b="0" dirty="0" err="1" smtClean="0"/>
              <a:t>Frambu</a:t>
            </a:r>
            <a:r>
              <a:rPr lang="nb-NO" sz="1600" b="0" dirty="0" smtClean="0"/>
              <a:t> kompetansesenter for sjeldne diagnoser</a:t>
            </a:r>
          </a:p>
          <a:p>
            <a:pPr marL="171450" lvl="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b="0" dirty="0" smtClean="0"/>
              <a:t>Nasjonalt kompetansesenter for </a:t>
            </a:r>
            <a:r>
              <a:rPr lang="nb-NO" sz="1600" b="0" dirty="0" err="1" smtClean="0"/>
              <a:t>porfyrisykdommer</a:t>
            </a:r>
            <a:endParaRPr lang="nb-NO" sz="1600" b="0" dirty="0" smtClean="0"/>
          </a:p>
          <a:p>
            <a:pPr marL="171450" lvl="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b="0" dirty="0" smtClean="0"/>
              <a:t>Nasjonalt kompetansesenter for sjeldne epilepsirelaterte diagnoser</a:t>
            </a:r>
          </a:p>
          <a:p>
            <a:pPr marL="171450" lvl="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b="0" dirty="0" err="1" smtClean="0"/>
              <a:t>NevSom</a:t>
            </a:r>
            <a:r>
              <a:rPr lang="nb-NO" sz="1600" b="0" dirty="0" smtClean="0"/>
              <a:t> - Nasjonalt kompetansesenter for </a:t>
            </a:r>
            <a:r>
              <a:rPr lang="nb-NO" sz="1600" b="0" dirty="0" err="1" smtClean="0"/>
              <a:t>nevroutviklingsforstyrrelser</a:t>
            </a:r>
            <a:r>
              <a:rPr lang="nb-NO" sz="1600" b="0" dirty="0" smtClean="0"/>
              <a:t> og </a:t>
            </a:r>
            <a:r>
              <a:rPr lang="nb-NO" sz="1600" b="0" dirty="0" err="1" smtClean="0"/>
              <a:t>hypersomnier</a:t>
            </a:r>
            <a:endParaRPr lang="nb-NO" sz="1600" b="0" dirty="0" smtClean="0"/>
          </a:p>
          <a:p>
            <a:pPr marL="171450" lvl="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b="0" dirty="0" err="1" smtClean="0"/>
              <a:t>Nevromuskulært</a:t>
            </a:r>
            <a:r>
              <a:rPr lang="nb-NO" sz="1600" b="0" dirty="0" smtClean="0"/>
              <a:t> kompetansesenter</a:t>
            </a:r>
          </a:p>
          <a:p>
            <a:pPr marL="171450" lvl="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b="0" dirty="0" smtClean="0"/>
              <a:t>Norsk senter for cystisk fibrose</a:t>
            </a:r>
          </a:p>
          <a:p>
            <a:pPr marL="171450" lvl="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b="0" dirty="0" smtClean="0"/>
              <a:t>Senter for sjeldne diagnoser</a:t>
            </a:r>
          </a:p>
          <a:p>
            <a:pPr marL="171450" lvl="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b="0" dirty="0" smtClean="0"/>
              <a:t>TAKO-senteret - Nasjonalt kompetansesenter for oral helse ved sjeldne diagnoser</a:t>
            </a:r>
          </a:p>
          <a:p>
            <a:pPr marL="171450" lvl="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b="1" dirty="0" smtClean="0"/>
              <a:t>TRS kompetansesenter for sjeldne diagnoser</a:t>
            </a:r>
          </a:p>
        </p:txBody>
      </p:sp>
      <p:sp>
        <p:nvSpPr>
          <p:cNvPr id="15" name="Tittel 1"/>
          <p:cNvSpPr txBox="1">
            <a:spLocks/>
          </p:cNvSpPr>
          <p:nvPr userDrawn="1"/>
        </p:nvSpPr>
        <p:spPr>
          <a:xfrm>
            <a:off x="4019719" y="604460"/>
            <a:ext cx="7174179" cy="39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1800" dirty="0" smtClean="0"/>
              <a:t>TRS kompetansesenter for sjeldne diagnoser er en del av</a:t>
            </a:r>
            <a:endParaRPr lang="nb-NO" sz="1800" b="0" dirty="0"/>
          </a:p>
        </p:txBody>
      </p:sp>
      <p:sp>
        <p:nvSpPr>
          <p:cNvPr id="18" name="Tittel 1"/>
          <p:cNvSpPr txBox="1">
            <a:spLocks/>
          </p:cNvSpPr>
          <p:nvPr userDrawn="1"/>
        </p:nvSpPr>
        <p:spPr>
          <a:xfrm>
            <a:off x="4168145" y="2260753"/>
            <a:ext cx="7174179" cy="342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1800" b="0" dirty="0" smtClean="0">
                <a:solidFill>
                  <a:srgbClr val="003279"/>
                </a:solidFill>
                <a:hlinkClick r:id="rId2"/>
              </a:rPr>
              <a:t>https://helsenorge.no/sjeldnediagnoser</a:t>
            </a:r>
            <a:endParaRPr lang="nb-NO" sz="1800" b="0" dirty="0">
              <a:solidFill>
                <a:srgbClr val="003279"/>
              </a:solidFill>
            </a:endParaRPr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8004">
            <a:off x="359688" y="1518637"/>
            <a:ext cx="2295711" cy="4199473"/>
          </a:xfrm>
          <a:prstGeom prst="rect">
            <a:avLst/>
          </a:prstGeom>
        </p:spPr>
      </p:pic>
      <p:grpSp>
        <p:nvGrpSpPr>
          <p:cNvPr id="2" name="Gruppe 1"/>
          <p:cNvGrpSpPr/>
          <p:nvPr userDrawn="1"/>
        </p:nvGrpSpPr>
        <p:grpSpPr>
          <a:xfrm>
            <a:off x="1646903" y="700149"/>
            <a:ext cx="1463679" cy="278348"/>
            <a:chOff x="457200" y="700149"/>
            <a:chExt cx="1463679" cy="278348"/>
          </a:xfrm>
        </p:grpSpPr>
        <p:pic>
          <p:nvPicPr>
            <p:cNvPr id="19" name="Bilde 1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700149"/>
              <a:ext cx="278348" cy="278348"/>
            </a:xfrm>
            <a:prstGeom prst="rect">
              <a:avLst/>
            </a:prstGeom>
          </p:spPr>
        </p:pic>
        <p:pic>
          <p:nvPicPr>
            <p:cNvPr id="20" name="Bilde 19" descr="Social icons-02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310" y="700149"/>
              <a:ext cx="278348" cy="278348"/>
            </a:xfrm>
            <a:prstGeom prst="rect">
              <a:avLst/>
            </a:prstGeom>
          </p:spPr>
        </p:pic>
        <p:pic>
          <p:nvPicPr>
            <p:cNvPr id="21" name="Bilde 20" descr="Social icons-04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2531" y="700149"/>
              <a:ext cx="278348" cy="278348"/>
            </a:xfrm>
            <a:prstGeom prst="rect">
              <a:avLst/>
            </a:prstGeom>
          </p:spPr>
        </p:pic>
        <p:pic>
          <p:nvPicPr>
            <p:cNvPr id="22" name="Bilde 21" descr="Social icons-03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420" y="700149"/>
              <a:ext cx="278348" cy="278348"/>
            </a:xfrm>
            <a:prstGeom prst="rect">
              <a:avLst/>
            </a:prstGeom>
          </p:spPr>
        </p:pic>
      </p:grpSp>
      <p:pic>
        <p:nvPicPr>
          <p:cNvPr id="24" name="Bilde 2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45" y="1231290"/>
            <a:ext cx="4785340" cy="8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03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+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9E8-6576-CD4C-956B-4AE3FEB1B954}" type="datetime3">
              <a:rPr lang="nb-NO" smtClean="0"/>
              <a:t>2021.01.22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469C-BD0C-4E46-BD86-DC5BD552B1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914400" y="1352177"/>
            <a:ext cx="10363200" cy="866588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3"/>
          </p:nvPr>
        </p:nvSpPr>
        <p:spPr>
          <a:xfrm>
            <a:off x="914400" y="2425701"/>
            <a:ext cx="10363200" cy="20923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1404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A515-227B-A841-8C87-8843287118FC}" type="datetime3">
              <a:rPr lang="nb-NO" smtClean="0"/>
              <a:t>2021.01.22</a:t>
            </a:fld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469C-BD0C-4E46-BD86-DC5BD552B1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ctrTitle" hasCustomPrompt="1"/>
          </p:nvPr>
        </p:nvSpPr>
        <p:spPr>
          <a:xfrm>
            <a:off x="914400" y="1352177"/>
            <a:ext cx="10363200" cy="866588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nb-NO" dirty="0" smtClean="0"/>
              <a:t>Kontakt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14400" y="2218766"/>
            <a:ext cx="10363200" cy="516700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</a:t>
            </a:r>
            <a:r>
              <a:rPr lang="nb-NO" dirty="0" err="1" smtClean="0"/>
              <a:t>Navnesen</a:t>
            </a:r>
            <a:endParaRPr lang="nb-NO" dirty="0"/>
          </a:p>
        </p:txBody>
      </p:sp>
      <p:sp>
        <p:nvSpPr>
          <p:cNvPr id="10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3033060"/>
            <a:ext cx="10363200" cy="304861"/>
          </a:xfrm>
        </p:spPr>
        <p:txBody>
          <a:bodyPr>
            <a:normAutofit/>
          </a:bodyPr>
          <a:lstStyle>
            <a:lvl1pPr marL="0" indent="0">
              <a:buNone/>
              <a:defRPr sz="1600" b="1" i="0"/>
            </a:lvl1pPr>
          </a:lstStyle>
          <a:p>
            <a:pPr lvl="0"/>
            <a:r>
              <a:rPr lang="nb-NO" dirty="0" smtClean="0"/>
              <a:t>Telefon:</a:t>
            </a:r>
            <a:endParaRPr lang="nb-NO" dirty="0"/>
          </a:p>
        </p:txBody>
      </p:sp>
      <p:sp>
        <p:nvSpPr>
          <p:cNvPr id="11" name="Plassholder f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3337921"/>
            <a:ext cx="10363200" cy="309368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1600" b="1" i="0"/>
            </a:lvl1pPr>
            <a:lvl2pPr marL="457200" indent="0">
              <a:buFont typeface="Arial"/>
              <a:buNone/>
              <a:defRPr sz="1600"/>
            </a:lvl2pPr>
            <a:lvl3pPr marL="914400" indent="0">
              <a:buFont typeface="Arial"/>
              <a:buNone/>
              <a:defRPr sz="1600"/>
            </a:lvl3pPr>
            <a:lvl4pPr marL="1371600" indent="0">
              <a:buFont typeface="Arial"/>
              <a:buNone/>
              <a:defRPr sz="1600"/>
            </a:lvl4pPr>
            <a:lvl5pPr marL="1828800" indent="0">
              <a:buFont typeface="Arial"/>
              <a:buNone/>
              <a:defRPr sz="1600"/>
            </a:lvl5pPr>
          </a:lstStyle>
          <a:p>
            <a:pPr lvl="0"/>
            <a:r>
              <a:rPr lang="nb-NO" dirty="0" smtClean="0"/>
              <a:t>Epost: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24160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01700" y="239713"/>
            <a:ext cx="10727267" cy="1270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67" baseline="0"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1700" y="6228001"/>
            <a:ext cx="5280000" cy="32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970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508000"/>
            <a:ext cx="10972800" cy="90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53883"/>
            <a:ext cx="10972800" cy="4572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165915" y="1"/>
            <a:ext cx="17112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EA44D-E16B-664C-82EF-96EB396DCB14}" type="datetime3">
              <a:rPr lang="nb-NO" smtClean="0"/>
              <a:t>2021.01.22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56471" y="1"/>
            <a:ext cx="1135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1469C-BD0C-4E46-BD86-DC5BD552B195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87" y="6357134"/>
            <a:ext cx="1756174" cy="306879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921" y="6370075"/>
            <a:ext cx="2362479" cy="41713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1974"/>
            <a:ext cx="12192000" cy="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2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2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7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4.png"/><Relationship Id="rId5" Type="http://schemas.openxmlformats.org/officeDocument/2006/relationships/image" Target="../media/image20.emf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4.png"/><Relationship Id="rId5" Type="http://schemas.openxmlformats.org/officeDocument/2006/relationships/hyperlink" Target="http://www.sunnaas.no/trs" TargetMode="Externa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4.pn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4.png"/><Relationship Id="rId5" Type="http://schemas.openxmlformats.org/officeDocument/2006/relationships/image" Target="../media/image22.png"/><Relationship Id="rId4" Type="http://schemas.openxmlformats.org/officeDocument/2006/relationships/hyperlink" Target="https://www.youtube.com/watch?v=UKesy89whp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9E8-6576-CD4C-956B-4AE3FEB1B954}" type="datetime3">
              <a:rPr lang="nb-NO" smtClean="0"/>
              <a:t>2021.01.22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469C-BD0C-4E46-BD86-DC5BD552B195}" type="slidenum">
              <a:rPr lang="nb-NO" smtClean="0"/>
              <a:t>1</a:t>
            </a:fld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1031344" y="1502371"/>
            <a:ext cx="101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b-NO" sz="5400" b="1" cap="none" spc="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2"/>
                </a:solidFill>
                <a:effectLst/>
              </a:rPr>
              <a:t>Velkommen til Skolestartkurs 2021</a:t>
            </a:r>
            <a:endParaRPr lang="nb-NO" sz="5400" b="1" cap="none" spc="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tx2"/>
              </a:solidFill>
              <a:effectLst/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68" y="2774452"/>
            <a:ext cx="2772893" cy="1845594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83" y="2751409"/>
            <a:ext cx="2808514" cy="1872343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16" y="2751409"/>
            <a:ext cx="2838032" cy="1891680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532" y="2751409"/>
            <a:ext cx="2734029" cy="1891680"/>
          </a:xfrm>
          <a:prstGeom prst="rect">
            <a:avLst/>
          </a:prstGeom>
        </p:spPr>
      </p:pic>
      <p:pic>
        <p:nvPicPr>
          <p:cNvPr id="15" name="93332A3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33766" y="49494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2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svfred\Desktop\TRS-bilder\TRS høstbilder 13.10.2013\IMG_0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2084" y="351704"/>
            <a:ext cx="9440985" cy="202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90976" y="2316480"/>
            <a:ext cx="10363200" cy="1651989"/>
          </a:xfrm>
        </p:spPr>
        <p:txBody>
          <a:bodyPr>
            <a:noAutofit/>
          </a:bodyPr>
          <a:lstStyle/>
          <a:p>
            <a:r>
              <a:rPr lang="nb-NO" sz="5300" dirty="0">
                <a:solidFill>
                  <a:schemeClr val="tx1">
                    <a:lumMod val="50000"/>
                  </a:schemeClr>
                </a:solidFill>
              </a:rPr>
              <a:t>TRS</a:t>
            </a:r>
            <a:r>
              <a:rPr lang="nb-NO" sz="43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nb-NO" sz="3700" dirty="0">
                <a:solidFill>
                  <a:schemeClr val="tx1">
                    <a:lumMod val="50000"/>
                  </a:schemeClr>
                </a:solidFill>
              </a:rPr>
              <a:t>–et nasjonalt kompetansesenter for sjeldne medfødte diagnoser</a:t>
            </a:r>
            <a:br>
              <a:rPr lang="nb-NO" sz="3700" dirty="0">
                <a:solidFill>
                  <a:schemeClr val="tx1">
                    <a:lumMod val="50000"/>
                  </a:schemeClr>
                </a:solidFill>
              </a:rPr>
            </a:br>
            <a:endParaRPr lang="nb-NO" sz="43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2" descr="C:\Users\svfred\Desktop\TRS-bilder\TRS høstbilder 13.10.2013\IMG_001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0659" y="3492303"/>
            <a:ext cx="4235619" cy="264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Picture 2" descr="C:\Users\svfred\Desktop\TRS-bilder\TRS høstbilder 13.10.2013\IMG_0008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1223" y="3562638"/>
            <a:ext cx="6328756" cy="264760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C1A39DB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28894" y="30518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4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271" y="3587850"/>
            <a:ext cx="5989795" cy="2123473"/>
          </a:xfrm>
          <a:prstGeom prst="rect">
            <a:avLst/>
          </a:prstGeom>
        </p:spPr>
      </p:pic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693271" y="1165456"/>
            <a:ext cx="10363200" cy="2092325"/>
          </a:xfrm>
        </p:spPr>
        <p:txBody>
          <a:bodyPr/>
          <a:lstStyle/>
          <a:p>
            <a:r>
              <a:rPr lang="nb-NO" dirty="0" smtClean="0"/>
              <a:t>TRS er en del av nasjonal kompetansetjeneste for sjeldne diagnoser (NKSD)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TRS er en del av Sunnaas sykehus på Nesodden 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1B823-B3AC-4EB9-9991-26C35FE24A1D}" type="datetime1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22.01.2021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1469C-BD0C-4E46-BD86-DC5BD552B19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9837" y="3587850"/>
            <a:ext cx="4276634" cy="2123473"/>
          </a:xfrm>
          <a:prstGeom prst="rect">
            <a:avLst/>
          </a:prstGeom>
        </p:spPr>
      </p:pic>
      <p:pic>
        <p:nvPicPr>
          <p:cNvPr id="9" name="3CC6454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31189" y="236572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2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BD8D46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52198" y="33979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9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809E8-6576-CD4C-956B-4AE3FEB1B954}" type="datetime3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2021.01.22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1469C-BD0C-4E46-BD86-DC5BD552B19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914400" y="794828"/>
            <a:ext cx="3808520" cy="866588"/>
          </a:xfrm>
        </p:spPr>
        <p:txBody>
          <a:bodyPr/>
          <a:lstStyle/>
          <a:p>
            <a:pPr algn="l"/>
            <a:r>
              <a:rPr lang="nb-NO" dirty="0" smtClean="0">
                <a:solidFill>
                  <a:schemeClr val="tx2">
                    <a:lumMod val="50000"/>
                  </a:schemeClr>
                </a:solidFill>
              </a:rPr>
              <a:t>3 hovedområder</a:t>
            </a:r>
            <a:endParaRPr lang="nb-NO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174" y="1767840"/>
            <a:ext cx="6546462" cy="4070822"/>
          </a:xfrm>
          <a:prstGeom prst="rect">
            <a:avLst/>
          </a:prstGeom>
        </p:spPr>
      </p:pic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914400" y="2425701"/>
            <a:ext cx="3808520" cy="3637748"/>
          </a:xfrm>
        </p:spPr>
        <p:txBody>
          <a:bodyPr>
            <a:normAutofit/>
          </a:bodyPr>
          <a:lstStyle/>
          <a:p>
            <a:r>
              <a:rPr lang="nb-NO" sz="2800" dirty="0" smtClean="0"/>
              <a:t>Kompetansebygging</a:t>
            </a:r>
          </a:p>
          <a:p>
            <a:endParaRPr lang="nb-NO" sz="2800" dirty="0"/>
          </a:p>
          <a:p>
            <a:r>
              <a:rPr lang="nb-NO" sz="2800" dirty="0" smtClean="0"/>
              <a:t>Kunnskapsspredning</a:t>
            </a:r>
          </a:p>
          <a:p>
            <a:endParaRPr lang="nb-NO" sz="2800" dirty="0"/>
          </a:p>
          <a:p>
            <a:r>
              <a:rPr lang="nb-NO" sz="2800" dirty="0" smtClean="0"/>
              <a:t>Likeverdig tilbud</a:t>
            </a:r>
            <a:endParaRPr lang="nb-NO" sz="2800" dirty="0"/>
          </a:p>
        </p:txBody>
      </p:sp>
      <p:pic>
        <p:nvPicPr>
          <p:cNvPr id="9" name="845F208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84690" y="35595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4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809E8-6576-CD4C-956B-4AE3FEB1B954}" type="datetime3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2021.01.22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1469C-BD0C-4E46-BD86-DC5BD552B19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914400" y="413152"/>
            <a:ext cx="10363200" cy="866588"/>
          </a:xfrm>
        </p:spPr>
        <p:txBody>
          <a:bodyPr/>
          <a:lstStyle/>
          <a:p>
            <a:pPr algn="l"/>
            <a:r>
              <a:rPr lang="nb-NO" dirty="0">
                <a:solidFill>
                  <a:schemeClr val="tx2">
                    <a:lumMod val="50000"/>
                  </a:schemeClr>
                </a:solidFill>
              </a:rPr>
              <a:t>Tilbud ved TRS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914400" y="1497874"/>
            <a:ext cx="10363200" cy="42149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sz="1800" dirty="0" smtClean="0"/>
              <a:t>Lav </a:t>
            </a:r>
            <a:r>
              <a:rPr lang="nb-NO" sz="1800" dirty="0"/>
              <a:t>terskel –tar i mot henvendelser uten henvisning</a:t>
            </a:r>
          </a:p>
          <a:p>
            <a:pPr>
              <a:lnSpc>
                <a:spcPct val="150000"/>
              </a:lnSpc>
            </a:pPr>
            <a:r>
              <a:rPr lang="nb-NO" sz="1800" dirty="0" smtClean="0"/>
              <a:t>Oppfølging </a:t>
            </a:r>
            <a:r>
              <a:rPr lang="nb-NO" sz="1800" dirty="0"/>
              <a:t>og rådgivning gjennom telefon og videokonferanse</a:t>
            </a:r>
          </a:p>
          <a:p>
            <a:pPr>
              <a:lnSpc>
                <a:spcPct val="150000"/>
              </a:lnSpc>
            </a:pPr>
            <a:r>
              <a:rPr lang="nb-NO" sz="1800" dirty="0" smtClean="0"/>
              <a:t>Lokal </a:t>
            </a:r>
            <a:r>
              <a:rPr lang="nb-NO" sz="1800" dirty="0"/>
              <a:t>oppfølging på hjemstedet</a:t>
            </a:r>
          </a:p>
          <a:p>
            <a:pPr>
              <a:lnSpc>
                <a:spcPct val="150000"/>
              </a:lnSpc>
            </a:pPr>
            <a:r>
              <a:rPr lang="nb-NO" sz="1800" dirty="0" smtClean="0"/>
              <a:t>Kurs </a:t>
            </a:r>
            <a:r>
              <a:rPr lang="nb-NO" sz="1800" dirty="0"/>
              <a:t>ved senteret</a:t>
            </a:r>
          </a:p>
          <a:p>
            <a:pPr>
              <a:lnSpc>
                <a:spcPct val="150000"/>
              </a:lnSpc>
            </a:pPr>
            <a:r>
              <a:rPr lang="nb-NO" sz="1800" dirty="0" smtClean="0"/>
              <a:t>Opphold </a:t>
            </a:r>
            <a:r>
              <a:rPr lang="nb-NO" sz="1800" dirty="0"/>
              <a:t>på senteret; individuelt </a:t>
            </a:r>
            <a:r>
              <a:rPr lang="nb-NO" sz="1800" dirty="0" smtClean="0"/>
              <a:t>tilrettelagt </a:t>
            </a:r>
          </a:p>
          <a:p>
            <a:pPr>
              <a:lnSpc>
                <a:spcPct val="150000"/>
              </a:lnSpc>
            </a:pPr>
            <a:r>
              <a:rPr lang="nb-NO" sz="1800" dirty="0" smtClean="0"/>
              <a:t>Hva gjør vi nå i </a:t>
            </a:r>
            <a:r>
              <a:rPr lang="nb-NO" sz="1800" dirty="0" err="1" smtClean="0"/>
              <a:t>corona</a:t>
            </a:r>
            <a:r>
              <a:rPr lang="nb-NO" sz="1800" dirty="0" smtClean="0"/>
              <a:t>-tiden?</a:t>
            </a:r>
          </a:p>
          <a:p>
            <a:pPr>
              <a:lnSpc>
                <a:spcPct val="150000"/>
              </a:lnSpc>
            </a:pPr>
            <a:r>
              <a:rPr lang="nb-NO" sz="1800" dirty="0" smtClean="0"/>
              <a:t>Ikke </a:t>
            </a:r>
            <a:r>
              <a:rPr lang="nb-NO" sz="1800" dirty="0"/>
              <a:t>regelmessige kontroller, behandling eller koordinering av tjenester til enkeltpersoner over tid</a:t>
            </a:r>
          </a:p>
          <a:p>
            <a:pPr>
              <a:lnSpc>
                <a:spcPct val="150000"/>
              </a:lnSpc>
            </a:pPr>
            <a:r>
              <a:rPr lang="nb-NO" sz="1800" dirty="0" smtClean="0"/>
              <a:t>Informasjonsmateriell </a:t>
            </a:r>
            <a:r>
              <a:rPr lang="nb-NO" sz="1800" dirty="0"/>
              <a:t>om diagnosegruppene </a:t>
            </a:r>
            <a:r>
              <a:rPr lang="nb-NO" sz="1800" dirty="0" smtClean="0"/>
              <a:t>finner dere på våre nettsider: </a:t>
            </a:r>
            <a:r>
              <a:rPr lang="nb-NO" sz="1800" dirty="0" smtClean="0">
                <a:hlinkClick r:id="rId5"/>
              </a:rPr>
              <a:t>www.sunnaas.no/trs</a:t>
            </a:r>
            <a:endParaRPr lang="nb-NO" sz="1800" dirty="0" smtClean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7" name="B338431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08637" y="31179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5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1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809E8-6576-CD4C-956B-4AE3FEB1B954}" type="datetime3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2021.01.22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1469C-BD0C-4E46-BD86-DC5BD552B19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914400" y="655491"/>
            <a:ext cx="5782491" cy="866588"/>
          </a:xfrm>
        </p:spPr>
        <p:txBody>
          <a:bodyPr/>
          <a:lstStyle/>
          <a:p>
            <a:pPr algn="l"/>
            <a:r>
              <a:rPr lang="nb-NO" dirty="0" smtClean="0">
                <a:solidFill>
                  <a:schemeClr val="tx2">
                    <a:lumMod val="50000"/>
                  </a:schemeClr>
                </a:solidFill>
              </a:rPr>
              <a:t>På TRS er vi organisert i team</a:t>
            </a:r>
            <a:endParaRPr lang="nb-NO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914400" y="1998981"/>
            <a:ext cx="10363200" cy="2468516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Team </a:t>
            </a:r>
            <a:r>
              <a:rPr lang="nb-NO" dirty="0"/>
              <a:t>for kommunikasjon og digital virksomhet</a:t>
            </a:r>
            <a:endParaRPr lang="nb-NO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b-NO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nb-NO" dirty="0" smtClean="0">
                <a:solidFill>
                  <a:schemeClr val="tx2">
                    <a:lumMod val="50000"/>
                  </a:schemeClr>
                </a:solidFill>
              </a:rPr>
              <a:t>Kunnskapsteam</a:t>
            </a:r>
          </a:p>
          <a:p>
            <a:pPr marL="0" indent="0">
              <a:buNone/>
            </a:pPr>
            <a:endParaRPr lang="nb-NO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nb-NO" b="1" dirty="0" smtClean="0">
                <a:solidFill>
                  <a:schemeClr val="tx2">
                    <a:lumMod val="50000"/>
                  </a:schemeClr>
                </a:solidFill>
              </a:rPr>
              <a:t>Diagnoseteam</a:t>
            </a:r>
          </a:p>
          <a:p>
            <a:pPr marL="0" indent="0">
              <a:buNone/>
            </a:pPr>
            <a:endParaRPr lang="nb-NO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nb-NO" dirty="0" smtClean="0">
                <a:solidFill>
                  <a:schemeClr val="tx2">
                    <a:lumMod val="50000"/>
                  </a:schemeClr>
                </a:solidFill>
              </a:rPr>
              <a:t>Tematisk forskningsgruppe (TFG)</a:t>
            </a:r>
            <a:endParaRPr lang="nb-NO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70" y="1889759"/>
            <a:ext cx="5088490" cy="3391987"/>
          </a:xfrm>
          <a:prstGeom prst="rect">
            <a:avLst/>
          </a:prstGeom>
        </p:spPr>
      </p:pic>
      <p:pic>
        <p:nvPicPr>
          <p:cNvPr id="8" name="7F60BCE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08637" y="298955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2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809E8-6576-CD4C-956B-4AE3FEB1B954}" type="datetime3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2021.01.22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1469C-BD0C-4E46-BD86-DC5BD552B19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844732" y="742175"/>
            <a:ext cx="10363200" cy="866588"/>
          </a:xfrm>
        </p:spPr>
        <p:txBody>
          <a:bodyPr/>
          <a:lstStyle/>
          <a:p>
            <a:pPr algn="l"/>
            <a:r>
              <a:rPr lang="nb-NO" dirty="0" smtClean="0">
                <a:solidFill>
                  <a:schemeClr val="tx2">
                    <a:lumMod val="50000"/>
                  </a:schemeClr>
                </a:solidFill>
              </a:rPr>
              <a:t>Sjeldne diagnosegrupper ved TRS </a:t>
            </a:r>
            <a:endParaRPr lang="nb-NO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914400" y="1959429"/>
            <a:ext cx="10363200" cy="4005942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Vi har delt diagnosegruppene inn i to; </a:t>
            </a:r>
            <a:r>
              <a:rPr lang="nb-NO" b="1" i="1" dirty="0" smtClean="0"/>
              <a:t>Bindevevssykdommer</a:t>
            </a:r>
            <a:r>
              <a:rPr lang="nb-NO" dirty="0" smtClean="0"/>
              <a:t> og </a:t>
            </a:r>
            <a:r>
              <a:rPr lang="nb-NO" b="1" i="1" dirty="0" smtClean="0"/>
              <a:t>Skjelettdysplasier</a:t>
            </a:r>
          </a:p>
          <a:p>
            <a:pPr marL="0" indent="0">
              <a:buNone/>
            </a:pPr>
            <a:endParaRPr lang="nb-NO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nb-NO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nb-NO" dirty="0" smtClean="0"/>
              <a:t>Har mange hundre undergrupper –vi vet enda ikke om alle! 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/>
              <a:t> </a:t>
            </a:r>
            <a:r>
              <a:rPr lang="nb-NO" dirty="0" smtClean="0"/>
              <a:t>   Det står oppført ca. 100 ulike diagnoser på vår nettside</a:t>
            </a:r>
          </a:p>
          <a:p>
            <a:endParaRPr lang="nb-NO" dirty="0"/>
          </a:p>
          <a:p>
            <a:endParaRPr lang="nb-NO" dirty="0" smtClean="0"/>
          </a:p>
          <a:p>
            <a:pPr marL="0" indent="0">
              <a:buNone/>
            </a:pPr>
            <a:endParaRPr lang="nb-NO" sz="2800" dirty="0" smtClean="0"/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7" name="3F0F759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 flipV="1">
            <a:off x="5127991" y="3203066"/>
            <a:ext cx="616316" cy="61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0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01700" y="239713"/>
            <a:ext cx="10727267" cy="543259"/>
          </a:xfrm>
        </p:spPr>
        <p:txBody>
          <a:bodyPr>
            <a:noAutofit/>
          </a:bodyPr>
          <a:lstStyle/>
          <a:p>
            <a:r>
              <a:rPr lang="nb-NO" dirty="0">
                <a:solidFill>
                  <a:schemeClr val="tx2">
                    <a:lumMod val="50000"/>
                  </a:schemeClr>
                </a:solidFill>
              </a:rPr>
              <a:t>Mer om hva TRS gjør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87051" y="1629298"/>
            <a:ext cx="10972800" cy="4572281"/>
          </a:xfrm>
        </p:spPr>
        <p:txBody>
          <a:bodyPr/>
          <a:lstStyle/>
          <a:p>
            <a:r>
              <a:rPr lang="nb-NO" dirty="0"/>
              <a:t>TRS filmen: </a:t>
            </a:r>
            <a:r>
              <a:rPr lang="nb-NO" dirty="0">
                <a:hlinkClick r:id="rId4"/>
              </a:rPr>
              <a:t>https://</a:t>
            </a:r>
            <a:r>
              <a:rPr lang="nb-NO" dirty="0" smtClean="0">
                <a:hlinkClick r:id="rId4"/>
              </a:rPr>
              <a:t>www.youtube.com/watch?v=UKesy89whp0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1547" y="2652503"/>
            <a:ext cx="6103807" cy="3284747"/>
          </a:xfrm>
          <a:prstGeom prst="rect">
            <a:avLst/>
          </a:prstGeom>
        </p:spPr>
      </p:pic>
      <p:pic>
        <p:nvPicPr>
          <p:cNvPr id="4" name="A85624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77970" y="32692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3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OR - NKSD - TRS">
  <a:themeElements>
    <a:clrScheme name="Egendefinert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28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OR - NKSD - TRS" id="{C89177C4-85D9-0545-91C9-DB9A8AC18220}" vid="{CB7D81CD-F750-054D-99D2-9285EAAD5EB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ACDDB7A7904F645A62A71BDDD1D2C9B" ma:contentTypeVersion="24" ma:contentTypeDescription="Opprett et nytt dokument." ma:contentTypeScope="" ma:versionID="e9fc676e4d99b93114254e3b969e4524">
  <xsd:schema xmlns:xsd="http://www.w3.org/2001/XMLSchema" xmlns:xs="http://www.w3.org/2001/XMLSchema" xmlns:p="http://schemas.microsoft.com/office/2006/metadata/properties" xmlns:ns1="http://schemas.microsoft.com/sharepoint/v3" xmlns:ns2="85f3dd6f-221c-4130-9170-df4a98a78b91" targetNamespace="http://schemas.microsoft.com/office/2006/metadata/properties" ma:root="true" ma:fieldsID="d3d9474ba5828f912af964568487a423" ns1:_="" ns2:_="">
    <xsd:import namespace="http://schemas.microsoft.com/sharepoint/v3"/>
    <xsd:import namespace="85f3dd6f-221c-4130-9170-df4a98a78b9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KeywordTaxHTField" minOccurs="0"/>
                <xsd:element ref="ns2:TaxCatchAll" minOccurs="0"/>
                <xsd:element ref="ns2:TaxCatchAllLabel" minOccurs="0"/>
                <xsd:element ref="ns2:FNSPRollUpIngres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9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f3dd6f-221c-4130-9170-df4a98a78b91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0" nillable="true" ma:taxonomy="true" ma:internalName="TaxKeywordTaxHTField" ma:taxonomyFieldName="TaxKeyword" ma:displayName="Nøkkelord" ma:default="" ma:fieldId="{23f27201-bee3-471e-b2e7-b64fd8b7ca38}" ma:taxonomyMulti="true" ma:sspId="d0f0af97-1df2-4d6b-9e49-08feee2b95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description="" ma:hidden="true" ma:list="{77077b9d-e81d-413e-9d78-31b00ed7d438}" ma:internalName="TaxCatchAll" ma:showField="CatchAllData" ma:web="85f3dd6f-221c-4130-9170-df4a98a78b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description="" ma:hidden="true" ma:list="{77077b9d-e81d-413e-9d78-31b00ed7d438}" ma:internalName="TaxCatchAllLabel" ma:readOnly="true" ma:showField="CatchAllDataLabel" ma:web="85f3dd6f-221c-4130-9170-df4a98a78b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NSPRollUpIngress" ma:index="14" nillable="true" ma:displayName="Utlistingsingress" ma:default="" ma:description="Teksten vises i oversikter og utlistinger" ma:internalName="FNSPRollUpIngres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85f3dd6f-221c-4130-9170-df4a98a78b91">
      <Terms xmlns="http://schemas.microsoft.com/office/infopath/2007/PartnerControls"/>
    </TaxKeywordTaxHTField>
    <TaxCatchAll xmlns="85f3dd6f-221c-4130-9170-df4a98a78b91"/>
    <PublishingExpirationDate xmlns="http://schemas.microsoft.com/sharepoint/v3" xsi:nil="true"/>
    <PublishingStartDate xmlns="http://schemas.microsoft.com/sharepoint/v3" xsi:nil="true"/>
    <FNSPRollUpIngress xmlns="85f3dd6f-221c-4130-9170-df4a98a78b91" xsi:nil="true"/>
  </documentManagement>
</p:properties>
</file>

<file path=customXml/itemProps1.xml><?xml version="1.0" encoding="utf-8"?>
<ds:datastoreItem xmlns:ds="http://schemas.openxmlformats.org/officeDocument/2006/customXml" ds:itemID="{2F9A2BE1-6878-477F-92D1-4FB88367BB7C}"/>
</file>

<file path=customXml/itemProps2.xml><?xml version="1.0" encoding="utf-8"?>
<ds:datastoreItem xmlns:ds="http://schemas.openxmlformats.org/officeDocument/2006/customXml" ds:itemID="{55F6C0FC-C966-4947-A111-1685A4F0A0FE}"/>
</file>

<file path=customXml/itemProps3.xml><?xml version="1.0" encoding="utf-8"?>
<ds:datastoreItem xmlns:ds="http://schemas.openxmlformats.org/officeDocument/2006/customXml" ds:itemID="{1B12C29F-9AD1-4E68-ACD8-C1C9A07EB1A2}"/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195</Words>
  <Application>Microsoft Office PowerPoint</Application>
  <PresentationFormat>Widescreen</PresentationFormat>
  <Paragraphs>58</Paragraphs>
  <Slides>9</Slides>
  <Notes>8</Notes>
  <HiddenSlides>0</HiddenSlides>
  <MMClips>9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2" baseType="lpstr">
      <vt:lpstr>Arial</vt:lpstr>
      <vt:lpstr>Calibri</vt:lpstr>
      <vt:lpstr>NOR - NKSD - TRS</vt:lpstr>
      <vt:lpstr>PowerPoint-presentasjon</vt:lpstr>
      <vt:lpstr>TRS –et nasjonalt kompetansesenter for sjeldne medfødte diagnoser </vt:lpstr>
      <vt:lpstr>PowerPoint-presentasjon</vt:lpstr>
      <vt:lpstr>PowerPoint-presentasjon</vt:lpstr>
      <vt:lpstr>3 hovedområder</vt:lpstr>
      <vt:lpstr>Tilbud ved TRS</vt:lpstr>
      <vt:lpstr>På TRS er vi organisert i team</vt:lpstr>
      <vt:lpstr>Sjeldne diagnosegrupper ved TRS </vt:lpstr>
      <vt:lpstr>Mer om hva TRS gjør</vt:lpstr>
    </vt:vector>
  </TitlesOfParts>
  <Company>Helse Sør-Øst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Wenche Frosth. Wilhelmsen</dc:creator>
  <cp:keywords/>
  <cp:lastModifiedBy>Wenche Frosth. Wilhelmsen</cp:lastModifiedBy>
  <cp:revision>12</cp:revision>
  <dcterms:created xsi:type="dcterms:W3CDTF">2021-01-21T21:03:12Z</dcterms:created>
  <dcterms:modified xsi:type="dcterms:W3CDTF">2021-01-22T10:16:16Z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0x010100DACDDB7A7904F645A62A71BDDD1D2C9B</vt:lpwstr>
  </property>
  <property fmtid="{D5CDD505-2E9C-101B-9397-08002B2CF9AE}" pid="3" name="TaxKeyword">
    <vt:lpwstr/>
  </property>
</Properties>
</file>