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7.xml" ContentType="application/vnd.openxmlformats-officedocument.presentationml.slide+xml"/>
  <Override PartName="/ppt/slides/slide4.xml" ContentType="application/vnd.openxmlformats-officedocument.presentationml.slide+xml"/>
  <Override PartName="/ppt/slides/slide16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0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64" r:id="rId2"/>
    <p:sldId id="265" r:id="rId3"/>
    <p:sldId id="266" r:id="rId4"/>
    <p:sldId id="267" r:id="rId5"/>
    <p:sldId id="274" r:id="rId6"/>
    <p:sldId id="275" r:id="rId7"/>
    <p:sldId id="268" r:id="rId8"/>
    <p:sldId id="270" r:id="rId9"/>
    <p:sldId id="271" r:id="rId10"/>
    <p:sldId id="272" r:id="rId11"/>
    <p:sldId id="273" r:id="rId12"/>
    <p:sldId id="276" r:id="rId13"/>
    <p:sldId id="281" r:id="rId14"/>
    <p:sldId id="279" r:id="rId15"/>
    <p:sldId id="280" r:id="rId16"/>
    <p:sldId id="277" r:id="rId17"/>
    <p:sldId id="282" r:id="rId18"/>
  </p:sldIdLst>
  <p:sldSz cx="12192000" cy="6858000"/>
  <p:notesSz cx="9774238" cy="672465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283"/>
    <a:srgbClr val="0066FF"/>
    <a:srgbClr val="003200"/>
    <a:srgbClr val="81A9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12"/>
    <p:restoredTop sz="72794" autoAdjust="0"/>
  </p:normalViewPr>
  <p:slideViewPr>
    <p:cSldViewPr snapToGrid="0" snapToObjects="1">
      <p:cViewPr varScale="1">
        <p:scale>
          <a:sx n="64" d="100"/>
          <a:sy n="64" d="100"/>
        </p:scale>
        <p:origin x="1565" y="5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8" d="100"/>
          <a:sy n="68" d="100"/>
        </p:scale>
        <p:origin x="1648" y="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235503" cy="336233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5536474" y="1"/>
            <a:ext cx="4235503" cy="336233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r">
              <a:defRPr sz="1200"/>
            </a:lvl1pPr>
          </a:lstStyle>
          <a:p>
            <a:fld id="{476C5D9E-391C-3242-AB1F-01CBE8B1DD11}" type="datetimeFigureOut">
              <a:rPr lang="nb-NO" smtClean="0"/>
              <a:t>27.01.2021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1" y="6387251"/>
            <a:ext cx="4235503" cy="336233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5536474" y="6387251"/>
            <a:ext cx="4235503" cy="336233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r">
              <a:defRPr sz="1200"/>
            </a:lvl1pPr>
          </a:lstStyle>
          <a:p>
            <a:fld id="{252D9764-F638-C64C-BCA7-F78AA2BB98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896485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235503" cy="336233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5536474" y="1"/>
            <a:ext cx="4235503" cy="336233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r">
              <a:defRPr sz="1200"/>
            </a:lvl1pPr>
          </a:lstStyle>
          <a:p>
            <a:fld id="{A9AB86AC-8CE6-094E-904C-3932631199F2}" type="datetimeFigureOut">
              <a:rPr lang="nb-NO" smtClean="0"/>
              <a:t>27.01.2021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2646363" y="504825"/>
            <a:ext cx="4481512" cy="25209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4" rIns="91429" bIns="45714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977424" y="3194210"/>
            <a:ext cx="7819390" cy="3026093"/>
          </a:xfrm>
          <a:prstGeom prst="rect">
            <a:avLst/>
          </a:prstGeom>
        </p:spPr>
        <p:txBody>
          <a:bodyPr vert="horz" lIns="91429" tIns="45714" rIns="91429" bIns="45714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1" y="6387251"/>
            <a:ext cx="4235503" cy="336233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5536474" y="6387251"/>
            <a:ext cx="4235503" cy="336233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r">
              <a:defRPr sz="1200"/>
            </a:lvl1pPr>
          </a:lstStyle>
          <a:p>
            <a:fld id="{763BFA0A-6C03-0B45-A5C2-0AAC9740D3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51829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46363" y="504825"/>
            <a:ext cx="4481512" cy="2520950"/>
          </a:xfrm>
          <a:ln/>
        </p:spPr>
      </p:sp>
      <p:sp>
        <p:nvSpPr>
          <p:cNvPr id="28675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 dirty="0" smtClean="0">
              <a:latin typeface="Arial" pitchFamily="34" charset="0"/>
              <a:ea typeface="ヒラギノ角ゴ Pro W3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E50377-799E-4335-96BD-9A7D0C8510EC}" type="slidenum">
              <a:rPr lang="nb-NO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nb-NO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46363" y="504825"/>
            <a:ext cx="4481512" cy="2520950"/>
          </a:xfrm>
          <a:ln/>
        </p:spPr>
      </p:sp>
      <p:sp>
        <p:nvSpPr>
          <p:cNvPr id="35843" name="Plassholder for notater 2"/>
          <p:cNvSpPr>
            <a:spLocks noGrp="1"/>
          </p:cNvSpPr>
          <p:nvPr>
            <p:ph type="body" idx="1"/>
          </p:nvPr>
        </p:nvSpPr>
        <p:spPr>
          <a:xfrm>
            <a:off x="315656" y="3025371"/>
            <a:ext cx="8867774" cy="35903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 dirty="0" smtClean="0">
              <a:latin typeface="Arial" pitchFamily="34" charset="0"/>
              <a:ea typeface="ヒラギノ角ゴ Pro W3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313506-80B0-40A7-A432-8B5BC6DB712D}" type="slidenum">
              <a:rPr lang="nb-NO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nb-NO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2646363" y="504825"/>
            <a:ext cx="4481512" cy="25209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4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1EE793-C490-48CF-A195-A8982C6FB6FB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13016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860" indent="-28571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2861" indent="-2285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005" indent="-2285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150" indent="-22857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294" indent="-22857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439" indent="-22857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8583" indent="-22857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5728" indent="-22857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B0FEEE93-2EA9-42F3-811E-EE421B65EE30}" type="slidenum">
              <a:rPr lang="nb-NO" altLang="nb-NO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12</a:t>
            </a:fld>
            <a:endParaRPr lang="nb-NO" altLang="nb-NO">
              <a:solidFill>
                <a:prstClr val="black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46363" y="504825"/>
            <a:ext cx="4481512" cy="2520950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7" y="3195640"/>
            <a:ext cx="7821613" cy="30241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b-NO" altLang="nb-NO" dirty="0" smtClean="0">
              <a:latin typeface="Arial" pitchFamily="34" charset="0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26987" indent="-27936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20638" indent="-22381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569847" indent="-22381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17468" indent="-22381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474612" indent="-2238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31756" indent="-2238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388901" indent="-2238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46045" indent="-22381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886AE4D6-CFC7-45E7-9830-42F69885DB62}" type="slidenum">
              <a:rPr lang="nb-NO" altLang="nb-NO" smtClean="0"/>
              <a:pPr>
                <a:spcBef>
                  <a:spcPct val="0"/>
                </a:spcBef>
              </a:pPr>
              <a:t>13</a:t>
            </a:fld>
            <a:endParaRPr lang="nb-NO" altLang="nb-NO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7588" y="731838"/>
            <a:ext cx="6499225" cy="3656012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2" y="4635502"/>
            <a:ext cx="8425495" cy="43862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b-NO" altLang="nb-NO" dirty="0" smtClean="0">
              <a:latin typeface="Arial" pitchFamily="34" charset="0"/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7862675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969772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FFO har også laget en god brosjyre hvor mye av det vi har snakket om er omtalt. Kan lastes ned fra denne lenken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507175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46363" y="504825"/>
            <a:ext cx="4481512" cy="2520950"/>
          </a:xfrm>
          <a:ln/>
        </p:spPr>
      </p:sp>
      <p:sp>
        <p:nvSpPr>
          <p:cNvPr id="40963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 dirty="0" smtClean="0">
              <a:latin typeface="Arial" pitchFamily="34" charset="0"/>
              <a:ea typeface="ヒラギノ角ゴ Pro W3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6AE2E1-4938-411F-B545-3B46C2C258A0}" type="slidenum">
              <a:rPr lang="nb-NO" smtClean="0"/>
              <a:pPr>
                <a:defRPr/>
              </a:pPr>
              <a:t>16</a:t>
            </a:fld>
            <a:endParaRPr lang="nb-NO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18977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46363" y="504825"/>
            <a:ext cx="4481512" cy="2520950"/>
          </a:xfrm>
          <a:ln/>
        </p:spPr>
      </p:sp>
      <p:sp>
        <p:nvSpPr>
          <p:cNvPr id="29699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 dirty="0" smtClean="0">
              <a:latin typeface="Arial" pitchFamily="34" charset="0"/>
              <a:ea typeface="ヒラギノ角ゴ Pro W3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D7F5D6-AE7D-4200-B4D3-59874A492B46}" type="slidenum">
              <a:rPr lang="nb-NO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nb-NO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31749" indent="-28095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26988" indent="-22539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577784" indent="-22539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28579" indent="-22539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485723" indent="-2253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42867" indent="-2253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00011" indent="-2253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57156" indent="-2253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6D206D84-734D-4E61-AC19-F81E7F521220}" type="slidenum">
              <a:rPr lang="nb-NO" altLang="nb-NO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3</a:t>
            </a:fld>
            <a:endParaRPr lang="nb-NO" altLang="nb-NO">
              <a:solidFill>
                <a:prstClr val="black"/>
              </a:solidFill>
            </a:endParaRPr>
          </a:p>
        </p:txBody>
      </p:sp>
      <p:sp>
        <p:nvSpPr>
          <p:cNvPr id="30723" name="Rectangle 7"/>
          <p:cNvSpPr txBox="1">
            <a:spLocks noGrp="1" noChangeArrowheads="1"/>
          </p:cNvSpPr>
          <p:nvPr/>
        </p:nvSpPr>
        <p:spPr bwMode="auto">
          <a:xfrm>
            <a:off x="5537202" y="6386514"/>
            <a:ext cx="4235451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908" tIns="45954" rIns="91908" bIns="45954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67E125B1-B5E9-4FA1-8FDB-28CE3DA9718D}" type="slidenum">
              <a:rPr lang="nb-NO" altLang="nb-NO" smtClean="0">
                <a:solidFill>
                  <a:prstClr val="black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nb-NO" altLang="nb-NO" smtClean="0">
              <a:solidFill>
                <a:prstClr val="black"/>
              </a:solidFill>
            </a:endParaRPr>
          </a:p>
        </p:txBody>
      </p:sp>
      <p:sp>
        <p:nvSpPr>
          <p:cNvPr id="30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47950" y="504825"/>
            <a:ext cx="4481513" cy="2520950"/>
          </a:xfrm>
          <a:ln/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7" y="3195640"/>
            <a:ext cx="7821613" cy="30241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908" tIns="45954" rIns="91908" bIns="45954"/>
          <a:lstStyle/>
          <a:p>
            <a:pPr lvl="1" eaLnBrk="1" hangingPunct="1"/>
            <a:endParaRPr lang="nb-NO" altLang="nb-NO" dirty="0" smtClean="0">
              <a:latin typeface="Arial" pitchFamily="34" charset="0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31749" indent="-28095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26988" indent="-22539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577784" indent="-22539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28579" indent="-22539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485723" indent="-2253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42867" indent="-2253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00011" indent="-2253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57156" indent="-2253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B52F1DDA-C897-4E59-B490-631CD12C8B30}" type="slidenum">
              <a:rPr lang="nb-NO" altLang="nb-NO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4</a:t>
            </a:fld>
            <a:endParaRPr lang="nb-NO" altLang="nb-NO">
              <a:solidFill>
                <a:prstClr val="black"/>
              </a:solidFill>
            </a:endParaRPr>
          </a:p>
        </p:txBody>
      </p:sp>
      <p:sp>
        <p:nvSpPr>
          <p:cNvPr id="31747" name="Rectangle 7"/>
          <p:cNvSpPr txBox="1">
            <a:spLocks noGrp="1" noChangeArrowheads="1"/>
          </p:cNvSpPr>
          <p:nvPr/>
        </p:nvSpPr>
        <p:spPr bwMode="auto">
          <a:xfrm>
            <a:off x="5537202" y="6386514"/>
            <a:ext cx="4235451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908" tIns="45954" rIns="91908" bIns="45954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CD7FC219-B54F-49DB-8275-5C906FBA38A5}" type="slidenum">
              <a:rPr lang="nb-NO" altLang="nb-NO" smtClean="0">
                <a:solidFill>
                  <a:prstClr val="black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nb-NO" altLang="nb-NO" smtClean="0">
              <a:solidFill>
                <a:prstClr val="black"/>
              </a:solidFill>
            </a:endParaRPr>
          </a:p>
        </p:txBody>
      </p:sp>
      <p:sp>
        <p:nvSpPr>
          <p:cNvPr id="317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47950" y="504825"/>
            <a:ext cx="4481513" cy="2520950"/>
          </a:xfrm>
          <a:ln/>
        </p:spPr>
      </p:sp>
      <p:sp>
        <p:nvSpPr>
          <p:cNvPr id="317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5634" y="3361907"/>
            <a:ext cx="7821613" cy="30241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908" tIns="45954" rIns="91908" bIns="45954"/>
          <a:lstStyle/>
          <a:p>
            <a:pPr lvl="1" eaLnBrk="1" hangingPunct="1"/>
            <a:endParaRPr lang="nb-NO" altLang="nb-NO" sz="2000" dirty="0">
              <a:latin typeface="Arial" pitchFamily="34" charset="0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31749" indent="-28095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26988" indent="-22539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577784" indent="-22539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28579" indent="-22539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485723" indent="-2253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42867" indent="-2253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00011" indent="-2253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57156" indent="-2253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87CD37C3-4BAC-4193-A31B-B8BEE91E83AD}" type="slidenum">
              <a:rPr lang="nb-NO" altLang="nb-NO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5</a:t>
            </a:fld>
            <a:endParaRPr lang="nb-NO" altLang="nb-NO">
              <a:solidFill>
                <a:prstClr val="black"/>
              </a:solidFill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55888" y="504825"/>
            <a:ext cx="4476750" cy="2519363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0025" y="3194210"/>
            <a:ext cx="9267825" cy="338348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79000"/>
              </a:lnSpc>
              <a:buFontTx/>
              <a:buChar char="-"/>
            </a:pPr>
            <a:endParaRPr lang="nb-NO" altLang="nb-NO" dirty="0" smtClean="0">
              <a:latin typeface="Arial" pitchFamily="34" charset="0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46363" y="504825"/>
            <a:ext cx="4481512" cy="2520950"/>
          </a:xfrm>
          <a:ln/>
        </p:spPr>
      </p:sp>
      <p:sp>
        <p:nvSpPr>
          <p:cNvPr id="37891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 dirty="0" smtClean="0">
              <a:latin typeface="Arial" pitchFamily="34" charset="0"/>
              <a:ea typeface="ヒラギノ角ゴ Pro W3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4AFFF0-5322-4653-AF2C-E1E725720653}" type="slidenum">
              <a:rPr lang="nb-NO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nb-NO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31749" indent="-28095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26988" indent="-22539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577784" indent="-22539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28579" indent="-22539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485723" indent="-2253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42867" indent="-2253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00011" indent="-2253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57156" indent="-22539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3D6CFB06-D02A-4DAE-B7CF-5174148B0011}" type="slidenum">
              <a:rPr lang="nb-NO" altLang="nb-NO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7</a:t>
            </a:fld>
            <a:endParaRPr lang="nb-NO" altLang="nb-NO">
              <a:solidFill>
                <a:prstClr val="black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46363" y="504825"/>
            <a:ext cx="4481512" cy="2520950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3270410"/>
            <a:ext cx="9039225" cy="302609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b-NO" altLang="nb-NO" dirty="0" smtClean="0">
              <a:latin typeface="Arial" pitchFamily="34" charset="0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46363" y="504825"/>
            <a:ext cx="4481512" cy="2520950"/>
          </a:xfrm>
          <a:ln/>
        </p:spPr>
      </p:sp>
      <p:sp>
        <p:nvSpPr>
          <p:cNvPr id="33795" name="Plassholder for notater 2"/>
          <p:cNvSpPr>
            <a:spLocks noGrp="1"/>
          </p:cNvSpPr>
          <p:nvPr>
            <p:ph type="body" idx="1"/>
          </p:nvPr>
        </p:nvSpPr>
        <p:spPr>
          <a:xfrm>
            <a:off x="977425" y="3194210"/>
            <a:ext cx="8338026" cy="302609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 dirty="0" smtClean="0">
              <a:latin typeface="Arial" pitchFamily="34" charset="0"/>
              <a:ea typeface="ヒラギノ角ゴ Pro W3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ADCC8D3-D506-456B-95B9-20CD6EC6BA08}" type="slidenum">
              <a:rPr lang="nb-NO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nb-NO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646363" y="504825"/>
            <a:ext cx="4481512" cy="2520950"/>
          </a:xfrm>
          <a:ln/>
        </p:spPr>
      </p:sp>
      <p:sp>
        <p:nvSpPr>
          <p:cNvPr id="34819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 sz="16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9772B7-8D6B-4927-B1E7-67CCC9044870}" type="slidenum">
              <a:rPr lang="nb-NO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nb-NO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hyperlink" Target="https://helsenorge.no/sjeldnediagnoser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1352177"/>
            <a:ext cx="10363200" cy="866588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914400" y="2614707"/>
            <a:ext cx="10363200" cy="418353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Foredragsholder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31E9C-276D-4A27-8B2E-98C6254859F6}" type="datetime3">
              <a:rPr lang="nb-NO" smtClean="0"/>
              <a:t>2021.01.27</a:t>
            </a:fld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3033059"/>
            <a:ext cx="10363200" cy="455706"/>
          </a:xfrm>
        </p:spPr>
        <p:txBody>
          <a:bodyPr>
            <a:normAutofit/>
          </a:bodyPr>
          <a:lstStyle>
            <a:lvl1pPr marL="0" indent="0">
              <a:buNone/>
              <a:defRPr sz="2000" b="0" i="1"/>
            </a:lvl1pPr>
          </a:lstStyle>
          <a:p>
            <a:pPr lvl="0"/>
            <a:r>
              <a:rPr lang="nb-NO" dirty="0" smtClean="0"/>
              <a:t>Stilling</a:t>
            </a:r>
            <a:endParaRPr lang="nb-NO" dirty="0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1" y="978647"/>
            <a:ext cx="4364567" cy="373530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sz="1600"/>
            </a:lvl1pPr>
            <a:lvl2pPr marL="457200" indent="0">
              <a:buFont typeface="Arial"/>
              <a:buNone/>
              <a:defRPr sz="1600"/>
            </a:lvl2pPr>
            <a:lvl3pPr marL="914400" indent="0">
              <a:buFont typeface="Arial"/>
              <a:buNone/>
              <a:defRPr sz="1600"/>
            </a:lvl3pPr>
            <a:lvl4pPr marL="1371600" indent="0">
              <a:buFont typeface="Arial"/>
              <a:buNone/>
              <a:defRPr sz="1600"/>
            </a:lvl4pPr>
            <a:lvl5pPr marL="1828800" indent="0">
              <a:buFont typeface="Arial"/>
              <a:buNone/>
              <a:defRPr sz="1600"/>
            </a:lvl5pPr>
          </a:lstStyle>
          <a:p>
            <a:pPr lvl="0"/>
            <a:r>
              <a:rPr lang="nb-NO" dirty="0" smtClean="0"/>
              <a:t>Sted/dato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29047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del av.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5F2AD-E0C7-49AE-891A-F63B3BD51835}" type="datetime3">
              <a:rPr lang="nb-NO" smtClean="0"/>
              <a:t>2021.01.27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‹#›</a:t>
            </a:fld>
            <a:endParaRPr lang="nb-NO"/>
          </a:p>
        </p:txBody>
      </p:sp>
      <p:sp>
        <p:nvSpPr>
          <p:cNvPr id="23" name="TekstSylinder 22"/>
          <p:cNvSpPr txBox="1"/>
          <p:nvPr userDrawn="1"/>
        </p:nvSpPr>
        <p:spPr>
          <a:xfrm>
            <a:off x="12493204" y="37938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sz="1800" dirty="0"/>
          </a:p>
        </p:txBody>
      </p:sp>
      <p:sp>
        <p:nvSpPr>
          <p:cNvPr id="25" name="Tittel 1"/>
          <p:cNvSpPr txBox="1">
            <a:spLocks/>
          </p:cNvSpPr>
          <p:nvPr userDrawn="1"/>
        </p:nvSpPr>
        <p:spPr>
          <a:xfrm>
            <a:off x="4168146" y="2760172"/>
            <a:ext cx="7486853" cy="33294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err="1" smtClean="0"/>
              <a:t>Frambu</a:t>
            </a:r>
            <a:r>
              <a:rPr lang="nb-NO" sz="1600" b="0" dirty="0" smtClean="0"/>
              <a:t> kompetansesenter for sjeldne diagnoser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smtClean="0"/>
              <a:t>Nasjonalt kompetansesenter for </a:t>
            </a:r>
            <a:r>
              <a:rPr lang="nb-NO" sz="1600" b="0" dirty="0" err="1" smtClean="0"/>
              <a:t>porfyrisykdommer</a:t>
            </a:r>
            <a:endParaRPr lang="nb-NO" sz="1600" b="0" dirty="0" smtClean="0"/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smtClean="0"/>
              <a:t>Nasjonalt kompetansesenter for sjeldne epilepsirelaterte diagnoser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err="1" smtClean="0"/>
              <a:t>NevSom</a:t>
            </a:r>
            <a:r>
              <a:rPr lang="nb-NO" sz="1600" b="0" dirty="0" smtClean="0"/>
              <a:t> - Nasjonalt kompetansesenter for </a:t>
            </a:r>
            <a:r>
              <a:rPr lang="nb-NO" sz="1600" b="0" dirty="0" err="1" smtClean="0"/>
              <a:t>nevroutviklingsforstyrrelser</a:t>
            </a:r>
            <a:r>
              <a:rPr lang="nb-NO" sz="1600" b="0" dirty="0" smtClean="0"/>
              <a:t> og </a:t>
            </a:r>
            <a:r>
              <a:rPr lang="nb-NO" sz="1600" b="0" dirty="0" err="1" smtClean="0"/>
              <a:t>hypersomnier</a:t>
            </a:r>
            <a:endParaRPr lang="nb-NO" sz="1600" b="0" dirty="0" smtClean="0"/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err="1" smtClean="0"/>
              <a:t>Nevromuskulært</a:t>
            </a:r>
            <a:r>
              <a:rPr lang="nb-NO" sz="1600" b="0" dirty="0" smtClean="0"/>
              <a:t> kompetansesenter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smtClean="0"/>
              <a:t>Norsk senter for cystisk fibrose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smtClean="0"/>
              <a:t>Senter for sjeldne diagnoser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smtClean="0"/>
              <a:t>TAKO-senteret - Nasjonalt kompetansesenter for oral helse ved sjeldne diagnoser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1" dirty="0" smtClean="0"/>
              <a:t>TRS kompetansesenter for sjeldne diagnoser</a:t>
            </a:r>
          </a:p>
        </p:txBody>
      </p:sp>
      <p:sp>
        <p:nvSpPr>
          <p:cNvPr id="15" name="Tittel 1"/>
          <p:cNvSpPr txBox="1">
            <a:spLocks/>
          </p:cNvSpPr>
          <p:nvPr userDrawn="1"/>
        </p:nvSpPr>
        <p:spPr>
          <a:xfrm>
            <a:off x="4019719" y="604460"/>
            <a:ext cx="7174179" cy="398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1800" dirty="0" smtClean="0"/>
              <a:t>TRS kompetansesenter for sjeldne diagnoser er en del av</a:t>
            </a:r>
            <a:endParaRPr lang="nb-NO" sz="1800" b="0" dirty="0"/>
          </a:p>
        </p:txBody>
      </p:sp>
      <p:sp>
        <p:nvSpPr>
          <p:cNvPr id="18" name="Tittel 1"/>
          <p:cNvSpPr txBox="1">
            <a:spLocks/>
          </p:cNvSpPr>
          <p:nvPr userDrawn="1"/>
        </p:nvSpPr>
        <p:spPr>
          <a:xfrm>
            <a:off x="4168145" y="2260753"/>
            <a:ext cx="7174179" cy="342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1800" b="0" dirty="0" smtClean="0">
                <a:solidFill>
                  <a:srgbClr val="003279"/>
                </a:solidFill>
                <a:hlinkClick r:id="rId2"/>
              </a:rPr>
              <a:t>https://helsenorge.no/sjeldnediagnoser</a:t>
            </a:r>
            <a:endParaRPr lang="nb-NO" sz="1800" b="0" dirty="0">
              <a:solidFill>
                <a:srgbClr val="003279"/>
              </a:solidFill>
            </a:endParaRPr>
          </a:p>
        </p:txBody>
      </p:sp>
      <p:pic>
        <p:nvPicPr>
          <p:cNvPr id="17" name="Bild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8004">
            <a:off x="359688" y="1518637"/>
            <a:ext cx="2295711" cy="4199473"/>
          </a:xfrm>
          <a:prstGeom prst="rect">
            <a:avLst/>
          </a:prstGeom>
        </p:spPr>
      </p:pic>
      <p:grpSp>
        <p:nvGrpSpPr>
          <p:cNvPr id="2" name="Gruppe 1"/>
          <p:cNvGrpSpPr/>
          <p:nvPr userDrawn="1"/>
        </p:nvGrpSpPr>
        <p:grpSpPr>
          <a:xfrm>
            <a:off x="1646903" y="700149"/>
            <a:ext cx="1463679" cy="278348"/>
            <a:chOff x="457200" y="700149"/>
            <a:chExt cx="1463679" cy="278348"/>
          </a:xfrm>
        </p:grpSpPr>
        <p:pic>
          <p:nvPicPr>
            <p:cNvPr id="19" name="Bilde 18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700149"/>
              <a:ext cx="278348" cy="278348"/>
            </a:xfrm>
            <a:prstGeom prst="rect">
              <a:avLst/>
            </a:prstGeom>
          </p:spPr>
        </p:pic>
        <p:pic>
          <p:nvPicPr>
            <p:cNvPr id="20" name="Bilde 19" descr="Social icons-02.png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310" y="700149"/>
              <a:ext cx="278348" cy="278348"/>
            </a:xfrm>
            <a:prstGeom prst="rect">
              <a:avLst/>
            </a:prstGeom>
          </p:spPr>
        </p:pic>
        <p:pic>
          <p:nvPicPr>
            <p:cNvPr id="21" name="Bilde 20" descr="Social icons-04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2531" y="700149"/>
              <a:ext cx="278348" cy="278348"/>
            </a:xfrm>
            <a:prstGeom prst="rect">
              <a:avLst/>
            </a:prstGeom>
          </p:spPr>
        </p:pic>
        <p:pic>
          <p:nvPicPr>
            <p:cNvPr id="22" name="Bilde 21" descr="Social icons-03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420" y="700149"/>
              <a:ext cx="278348" cy="278348"/>
            </a:xfrm>
            <a:prstGeom prst="rect">
              <a:avLst/>
            </a:prstGeom>
          </p:spPr>
        </p:pic>
      </p:grpSp>
      <p:pic>
        <p:nvPicPr>
          <p:cNvPr id="24" name="Bilde 2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145" y="1231290"/>
            <a:ext cx="4785340" cy="83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83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+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04DDF-714D-42F1-9B52-A5C05D54014B}" type="datetime3">
              <a:rPr lang="nb-NO" smtClean="0"/>
              <a:t>2021.01.27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914400" y="1352177"/>
            <a:ext cx="10363200" cy="866588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3"/>
          </p:nvPr>
        </p:nvSpPr>
        <p:spPr>
          <a:xfrm>
            <a:off x="914400" y="2425701"/>
            <a:ext cx="10363200" cy="2092325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40887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53368-CED5-4300-AEB8-413B5970EF5D}" type="datetime3">
              <a:rPr lang="nb-NO" smtClean="0"/>
              <a:t>2021.01.27</a:t>
            </a:fld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ittel 1"/>
          <p:cNvSpPr>
            <a:spLocks noGrp="1"/>
          </p:cNvSpPr>
          <p:nvPr>
            <p:ph type="ctrTitle" hasCustomPrompt="1"/>
          </p:nvPr>
        </p:nvSpPr>
        <p:spPr>
          <a:xfrm>
            <a:off x="914400" y="1352177"/>
            <a:ext cx="10363200" cy="866588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nb-NO" dirty="0" smtClean="0"/>
              <a:t>Kontakt</a:t>
            </a:r>
            <a:endParaRPr lang="nb-NO" dirty="0"/>
          </a:p>
        </p:txBody>
      </p:sp>
      <p:sp>
        <p:nvSpPr>
          <p:cNvPr id="9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914400" y="2218766"/>
            <a:ext cx="10363200" cy="516700"/>
          </a:xfrm>
        </p:spPr>
        <p:txBody>
          <a:bodyPr>
            <a:normAutofit/>
          </a:bodyPr>
          <a:lstStyle>
            <a:lvl1pPr marL="0" indent="0" algn="l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Navn </a:t>
            </a:r>
            <a:r>
              <a:rPr lang="nb-NO" dirty="0" err="1" smtClean="0"/>
              <a:t>Navnesen</a:t>
            </a:r>
            <a:endParaRPr lang="nb-NO" dirty="0"/>
          </a:p>
        </p:txBody>
      </p:sp>
      <p:sp>
        <p:nvSpPr>
          <p:cNvPr id="10" name="Plassholder f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3033060"/>
            <a:ext cx="10363200" cy="304861"/>
          </a:xfrm>
        </p:spPr>
        <p:txBody>
          <a:bodyPr>
            <a:normAutofit/>
          </a:bodyPr>
          <a:lstStyle>
            <a:lvl1pPr marL="0" indent="0">
              <a:buNone/>
              <a:defRPr sz="1600" b="1" i="0"/>
            </a:lvl1pPr>
          </a:lstStyle>
          <a:p>
            <a:pPr lvl="0"/>
            <a:r>
              <a:rPr lang="nb-NO" dirty="0" smtClean="0"/>
              <a:t>Telefon:</a:t>
            </a:r>
            <a:endParaRPr lang="nb-NO" dirty="0"/>
          </a:p>
        </p:txBody>
      </p:sp>
      <p:sp>
        <p:nvSpPr>
          <p:cNvPr id="11" name="Plassholder f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3337921"/>
            <a:ext cx="10363200" cy="309368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sz="1600" b="1" i="0"/>
            </a:lvl1pPr>
            <a:lvl2pPr marL="457200" indent="0">
              <a:buFont typeface="Arial"/>
              <a:buNone/>
              <a:defRPr sz="1600"/>
            </a:lvl2pPr>
            <a:lvl3pPr marL="914400" indent="0">
              <a:buFont typeface="Arial"/>
              <a:buNone/>
              <a:defRPr sz="1600"/>
            </a:lvl3pPr>
            <a:lvl4pPr marL="1371600" indent="0">
              <a:buFont typeface="Arial"/>
              <a:buNone/>
              <a:defRPr sz="1600"/>
            </a:lvl4pPr>
            <a:lvl5pPr marL="1828800" indent="0">
              <a:buFont typeface="Arial"/>
              <a:buNone/>
              <a:defRPr sz="1600"/>
            </a:lvl5pPr>
          </a:lstStyle>
          <a:p>
            <a:pPr lvl="0"/>
            <a:r>
              <a:rPr lang="nb-NO" dirty="0" smtClean="0"/>
              <a:t>Epost: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75780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versrkfit og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innhold 2"/>
          <p:cNvSpPr>
            <a:spLocks noGrp="1"/>
          </p:cNvSpPr>
          <p:nvPr>
            <p:ph idx="1"/>
          </p:nvPr>
        </p:nvSpPr>
        <p:spPr>
          <a:xfrm>
            <a:off x="335360" y="1556792"/>
            <a:ext cx="11521280" cy="4569373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8" name="Plassholder for tittel 1"/>
          <p:cNvSpPr>
            <a:spLocks noGrp="1"/>
          </p:cNvSpPr>
          <p:nvPr>
            <p:ph type="title"/>
          </p:nvPr>
        </p:nvSpPr>
        <p:spPr>
          <a:xfrm>
            <a:off x="335360" y="692696"/>
            <a:ext cx="11521280" cy="72008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2" name="Plassholder for dato 2"/>
          <p:cNvSpPr>
            <a:spLocks noGrp="1"/>
          </p:cNvSpPr>
          <p:nvPr>
            <p:ph type="dt" sz="half" idx="2"/>
          </p:nvPr>
        </p:nvSpPr>
        <p:spPr>
          <a:xfrm>
            <a:off x="326263" y="6305433"/>
            <a:ext cx="1338765" cy="331659"/>
          </a:xfrm>
          <a:prstGeom prst="rect">
            <a:avLst/>
          </a:prstGeom>
        </p:spPr>
        <p:txBody>
          <a:bodyPr anchor="ctr" anchorCtr="0"/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fld id="{928BCC79-9B61-4C2A-86A1-A0C24990BEAF}" type="datetime3">
              <a:rPr lang="nb-NO" smtClean="0"/>
              <a:t>2021.01.27</a:t>
            </a:fld>
            <a:endParaRPr lang="nb-NO" dirty="0"/>
          </a:p>
        </p:txBody>
      </p:sp>
      <p:sp>
        <p:nvSpPr>
          <p:cNvPr id="13" name="Plassholder for bunntekst 3"/>
          <p:cNvSpPr>
            <a:spLocks noGrp="1"/>
          </p:cNvSpPr>
          <p:nvPr>
            <p:ph type="ftr" sz="quarter" idx="3"/>
          </p:nvPr>
        </p:nvSpPr>
        <p:spPr>
          <a:xfrm>
            <a:off x="1825062" y="6305433"/>
            <a:ext cx="9237497" cy="325371"/>
          </a:xfrm>
          <a:prstGeom prst="rect">
            <a:avLst/>
          </a:prstGeom>
        </p:spPr>
        <p:txBody>
          <a:bodyPr lIns="121917" tIns="60958" rIns="121917" bIns="60958" anchor="ctr" anchorCtr="0"/>
          <a:lstStyle>
            <a:lvl1pPr algn="ctr">
              <a:defRPr sz="1600">
                <a:solidFill>
                  <a:schemeClr val="tx2"/>
                </a:solidFill>
              </a:defRPr>
            </a:lvl1pPr>
          </a:lstStyle>
          <a:p>
            <a:r>
              <a:rPr lang="nb-NO" smtClean="0"/>
              <a:t>Ergoterapeuter TRS febr. 2021</a:t>
            </a:r>
            <a:endParaRPr lang="nb-NO" dirty="0"/>
          </a:p>
        </p:txBody>
      </p:sp>
      <p:sp>
        <p:nvSpPr>
          <p:cNvPr id="14" name="Plassholder for lysbildenummer 4"/>
          <p:cNvSpPr>
            <a:spLocks noGrp="1"/>
          </p:cNvSpPr>
          <p:nvPr>
            <p:ph type="sldNum" sz="quarter" idx="4"/>
          </p:nvPr>
        </p:nvSpPr>
        <p:spPr>
          <a:xfrm>
            <a:off x="11257033" y="6311043"/>
            <a:ext cx="580791" cy="31976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>
                <a:solidFill>
                  <a:schemeClr val="tx2"/>
                </a:solidFill>
              </a:defRPr>
            </a:lvl1pPr>
          </a:lstStyle>
          <a:p>
            <a:fld id="{A67513C0-5F9E-431D-A218-42A3D8B9E734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63075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9600" y="508000"/>
            <a:ext cx="10972800" cy="909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53883"/>
            <a:ext cx="10972800" cy="4572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9165915" y="1"/>
            <a:ext cx="17112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CBF14-A87F-4F3C-8A3A-3C921955EFB4}" type="datetime3">
              <a:rPr lang="nb-NO" smtClean="0"/>
              <a:t>2021.01.27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056471" y="1"/>
            <a:ext cx="1135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1469C-BD0C-4E46-BD86-DC5BD552B195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87" y="6357134"/>
            <a:ext cx="1756174" cy="306879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921" y="6370075"/>
            <a:ext cx="2362479" cy="417138"/>
          </a:xfrm>
          <a:prstGeom prst="rect">
            <a:avLst/>
          </a:prstGeom>
        </p:spPr>
      </p:pic>
      <p:pic>
        <p:nvPicPr>
          <p:cNvPr id="17" name="Bild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1974"/>
            <a:ext cx="12192000" cy="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3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1.pn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1.pn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1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koleanlegg.utdanningsdirektoratet.no/artikkel/329/Universell-utforming-av-narskolen" TargetMode="External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bufdir.no/bibliotek/Dokumentside/?docId=BUF00003314" TargetMode="Externa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hyperlink" Target="http://www.skoleanlegg.utdanningsdirektoratet.no/artikkel/42/Universell-utforming-av-uteomrader" TargetMode="External"/><Relationship Id="rId5" Type="http://schemas.openxmlformats.org/officeDocument/2006/relationships/hyperlink" Target="https://bufdir.no/bibliotek/Dokumentside/?docId=BUF00002963" TargetMode="External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3.xml"/><Relationship Id="rId9" Type="http://schemas.openxmlformats.org/officeDocument/2006/relationships/hyperlink" Target="https://www.youtube.com/watch?v=yLbmVcCq2X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hyperlink" Target="https://www.kunnskapsbanken.net/gi-alle-elever-en-god-og-tilrettelagt-skolestart/" TargetMode="External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hyperlink" Target="https://ffo.no/globalassets/skolestart-rettighetsbrosjyre2018.pdf" TargetMode="External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www.sunnaas.no/fag-og-forskning/kompetansesentre-og-tjenester/trs-kompetansesenter-for-sjeldne-diagnoser/lover-rettigheter-og-tjenester/skole-og-utdanning" TargetMode="Externa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hyperlink" Target="https://www.sunnaas.no/fag-og-forskning/kompetansesentre-og-tjenester/trs-kompetansesenter-for-sjeldne-diagnoser/lover-rettigheter-og-tjenester" TargetMode="External"/><Relationship Id="rId5" Type="http://schemas.openxmlformats.org/officeDocument/2006/relationships/hyperlink" Target="http://www.fug.no/barn-med-nedsatt-funksjonsevne.468247.no.html" TargetMode="External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1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1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png"/><Relationship Id="rId5" Type="http://schemas.openxmlformats.org/officeDocument/2006/relationships/hyperlink" Target="https://www.sunnaas.no/fag-og-forskning/kompetansesentre-og-tjenester/trs-kompetansesenter-for-sjeldne-diagnoser/lover-rettigheter-og-tjenester/skole-og-utdanning/grunnskole-og-videregaende-skole" TargetMode="Externa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9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30135" y="182563"/>
            <a:ext cx="10363200" cy="866588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nb-NO" altLang="nb-NO" sz="5300" dirty="0"/>
              <a:t>Tilrettelegging på skolen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quarter" idx="13"/>
          </p:nvPr>
        </p:nvSpPr>
        <p:spPr>
          <a:xfrm>
            <a:off x="1234935" y="4512688"/>
            <a:ext cx="10363200" cy="2092325"/>
          </a:xfrm>
        </p:spPr>
        <p:txBody>
          <a:bodyPr>
            <a:noAutofit/>
          </a:bodyPr>
          <a:lstStyle/>
          <a:p>
            <a:pPr marL="0" indent="0" algn="ctr">
              <a:lnSpc>
                <a:spcPct val="79000"/>
              </a:lnSpc>
              <a:buNone/>
            </a:pPr>
            <a:r>
              <a:rPr lang="nb-NO" altLang="nb-NO" sz="2000" dirty="0" smtClean="0"/>
              <a:t>Heidi Johansen, Unni Steen, Trine Bathen - ergoterapeuter</a:t>
            </a:r>
            <a:endParaRPr lang="nb-NO" altLang="nb-NO" sz="2000" dirty="0"/>
          </a:p>
          <a:p>
            <a:pPr marL="0" indent="0" algn="ctr">
              <a:lnSpc>
                <a:spcPct val="79000"/>
              </a:lnSpc>
              <a:buNone/>
            </a:pPr>
            <a:r>
              <a:rPr lang="nb-NO" altLang="nb-NO" sz="2000" dirty="0" smtClean="0"/>
              <a:t>TRS kompetansesenter for sjeldne diagnoser</a:t>
            </a:r>
          </a:p>
          <a:p>
            <a:pPr marL="0" indent="0" algn="ctr">
              <a:lnSpc>
                <a:spcPct val="79000"/>
              </a:lnSpc>
              <a:buNone/>
            </a:pPr>
            <a:r>
              <a:rPr lang="nb-NO" altLang="nb-NO" sz="2000" dirty="0" smtClean="0"/>
              <a:t>Nettkurs: Skolestart med en sjelden diagnose  </a:t>
            </a:r>
            <a:r>
              <a:rPr lang="nb-NO" altLang="nb-NO" sz="2000" dirty="0"/>
              <a:t>- </a:t>
            </a:r>
            <a:r>
              <a:rPr lang="nb-NO" altLang="nb-NO" sz="2000" dirty="0" smtClean="0"/>
              <a:t>februar 2021</a:t>
            </a:r>
          </a:p>
          <a:p>
            <a:pPr marL="0" indent="0" algn="ctr">
              <a:lnSpc>
                <a:spcPct val="79000"/>
              </a:lnSpc>
              <a:buNone/>
            </a:pPr>
            <a:endParaRPr lang="nb-NO" altLang="nb-NO" sz="2000" dirty="0"/>
          </a:p>
          <a:p>
            <a:pPr marL="0" indent="0" algn="ctr">
              <a:lnSpc>
                <a:spcPct val="79000"/>
              </a:lnSpc>
              <a:buNone/>
            </a:pPr>
            <a:r>
              <a:rPr lang="nb-NO" altLang="nb-NO" sz="2000" b="1" dirty="0"/>
              <a:t>Klikk på lydsymbolet for å få lest opp lyd. Klikk deg videre til neste lysbilde med piltastene</a:t>
            </a:r>
          </a:p>
          <a:p>
            <a:pPr marL="0" indent="0" algn="ctr">
              <a:lnSpc>
                <a:spcPct val="79000"/>
              </a:lnSpc>
              <a:buNone/>
            </a:pPr>
            <a:endParaRPr lang="nb-NO" altLang="nb-NO" sz="2000" dirty="0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18"/>
          <a:stretch/>
        </p:blipFill>
        <p:spPr>
          <a:xfrm>
            <a:off x="2603500" y="1003097"/>
            <a:ext cx="7534318" cy="3416936"/>
          </a:xfrm>
          <a:prstGeom prst="rect">
            <a:avLst/>
          </a:prstGeom>
        </p:spPr>
      </p:pic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1</a:t>
            </a:fld>
            <a:endParaRPr lang="nb-NO"/>
          </a:p>
        </p:txBody>
      </p:sp>
      <p:pic>
        <p:nvPicPr>
          <p:cNvPr id="6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86935" y="469477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40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13C0-5F9E-431D-A218-42A3D8B9E734}" type="slidenum">
              <a:rPr lang="nb-NO" smtClean="0"/>
              <a:pPr/>
              <a:t>10</a:t>
            </a:fld>
            <a:endParaRPr lang="nb-NO" dirty="0"/>
          </a:p>
        </p:txBody>
      </p:sp>
      <p:sp>
        <p:nvSpPr>
          <p:cNvPr id="18434" name="Tittel 1"/>
          <p:cNvSpPr>
            <a:spLocks noGrp="1"/>
          </p:cNvSpPr>
          <p:nvPr>
            <p:ph type="ctrTitle"/>
          </p:nvPr>
        </p:nvSpPr>
        <p:spPr>
          <a:xfrm>
            <a:off x="914400" y="455475"/>
            <a:ext cx="10363200" cy="1136341"/>
          </a:xfrm>
        </p:spPr>
        <p:txBody>
          <a:bodyPr>
            <a:normAutofit/>
          </a:bodyPr>
          <a:lstStyle/>
          <a:p>
            <a:pPr eaLnBrk="1" hangingPunct="1"/>
            <a:r>
              <a:rPr lang="nb-NO" altLang="nb-NO" dirty="0"/>
              <a:t>Utedager og turer</a:t>
            </a:r>
          </a:p>
        </p:txBody>
      </p:sp>
      <p:sp>
        <p:nvSpPr>
          <p:cNvPr id="18435" name="Plassholder for innhold 2"/>
          <p:cNvSpPr>
            <a:spLocks noGrp="1"/>
          </p:cNvSpPr>
          <p:nvPr>
            <p:ph type="body" sz="quarter" idx="13"/>
          </p:nvPr>
        </p:nvSpPr>
        <p:spPr>
          <a:xfrm>
            <a:off x="710213" y="1968341"/>
            <a:ext cx="10771573" cy="3595457"/>
          </a:xfrm>
        </p:spPr>
        <p:txBody>
          <a:bodyPr>
            <a:normAutofit/>
          </a:bodyPr>
          <a:lstStyle/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nb-NO" altLang="nb-NO" sz="2800" dirty="0" smtClean="0"/>
              <a:t>Planlegg </a:t>
            </a:r>
            <a:r>
              <a:rPr lang="nb-NO" altLang="nb-NO" sz="2800" dirty="0"/>
              <a:t>i god </a:t>
            </a:r>
            <a:r>
              <a:rPr lang="nb-NO" altLang="nb-NO" sz="2800" dirty="0" smtClean="0"/>
              <a:t>tid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nb-NO" altLang="nb-NO" sz="2800" dirty="0" smtClean="0"/>
              <a:t>Behov for hjelpemidler?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nb-NO" altLang="nb-NO" sz="2800" dirty="0" smtClean="0"/>
              <a:t>Frakt av hjelpemidler?</a:t>
            </a:r>
            <a:endParaRPr lang="nb-NO" altLang="nb-NO" sz="2800" dirty="0"/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nb-NO" altLang="nb-NO" sz="2800" dirty="0"/>
              <a:t>Gå </a:t>
            </a:r>
            <a:r>
              <a:rPr lang="nb-NO" altLang="nb-NO" sz="2800" dirty="0" smtClean="0"/>
              <a:t>eller kjøre?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nb-NO" altLang="nb-NO" sz="2800" dirty="0" smtClean="0"/>
              <a:t>Behov for en ekstra voksen?</a:t>
            </a:r>
            <a:endParaRPr lang="nb-NO" altLang="nb-NO" sz="2800" dirty="0"/>
          </a:p>
          <a:p>
            <a:pPr>
              <a:buFont typeface="Wingdings" panose="05000000000000000000" pitchFamily="2" charset="2"/>
              <a:buChar char="Ø"/>
            </a:pPr>
            <a:endParaRPr lang="nb-NO" altLang="nb-NO" sz="2800" b="1" dirty="0" smtClean="0"/>
          </a:p>
          <a:p>
            <a:pPr lvl="1" eaLnBrk="1" hangingPunct="1">
              <a:buFont typeface="Wingdings" panose="05000000000000000000" pitchFamily="2" charset="2"/>
              <a:buChar char="Ø"/>
            </a:pPr>
            <a:endParaRPr lang="nb-NO" altLang="nb-NO" sz="3200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900" y="1413592"/>
            <a:ext cx="3213100" cy="4301408"/>
          </a:xfrm>
          <a:prstGeom prst="rect">
            <a:avLst/>
          </a:prstGeom>
        </p:spPr>
      </p:pic>
      <p:pic>
        <p:nvPicPr>
          <p:cNvPr id="3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63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13C0-5F9E-431D-A218-42A3D8B9E734}" type="slidenum">
              <a:rPr lang="nb-NO" smtClean="0"/>
              <a:pPr/>
              <a:t>11</a:t>
            </a:fld>
            <a:endParaRPr lang="nb-NO" dirty="0"/>
          </a:p>
        </p:txBody>
      </p:sp>
      <p:sp>
        <p:nvSpPr>
          <p:cNvPr id="19458" name="Tittel 1"/>
          <p:cNvSpPr>
            <a:spLocks noGrp="1"/>
          </p:cNvSpPr>
          <p:nvPr>
            <p:ph type="ctrTitle"/>
          </p:nvPr>
        </p:nvSpPr>
        <p:spPr>
          <a:xfrm>
            <a:off x="914400" y="485589"/>
            <a:ext cx="10363200" cy="866588"/>
          </a:xfrm>
        </p:spPr>
        <p:txBody>
          <a:bodyPr>
            <a:normAutofit/>
          </a:bodyPr>
          <a:lstStyle/>
          <a:p>
            <a:r>
              <a:rPr lang="nb-NO" altLang="nb-NO" dirty="0"/>
              <a:t>Hva trengs for </a:t>
            </a:r>
            <a:r>
              <a:rPr lang="nb-NO" altLang="nb-NO" dirty="0" smtClean="0"/>
              <a:t>ditt </a:t>
            </a:r>
            <a:r>
              <a:rPr lang="nb-NO" altLang="nb-NO" dirty="0"/>
              <a:t>barn?</a:t>
            </a:r>
          </a:p>
        </p:txBody>
      </p:sp>
      <p:sp>
        <p:nvSpPr>
          <p:cNvPr id="19459" name="Plassholder for innhold 2"/>
          <p:cNvSpPr>
            <a:spLocks noGrp="1"/>
          </p:cNvSpPr>
          <p:nvPr>
            <p:ph type="body" sz="quarter" idx="13"/>
          </p:nvPr>
        </p:nvSpPr>
        <p:spPr>
          <a:xfrm>
            <a:off x="914400" y="1472641"/>
            <a:ext cx="10363200" cy="43422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b-NO" altLang="nb-NO" sz="2800" dirty="0" smtClean="0"/>
              <a:t>Ta en runde </a:t>
            </a:r>
            <a:r>
              <a:rPr lang="nb-NO" altLang="nb-NO" sz="2800" dirty="0"/>
              <a:t>på skolen </a:t>
            </a:r>
            <a:r>
              <a:rPr lang="nb-NO" altLang="nb-NO" sz="2800" dirty="0" smtClean="0"/>
              <a:t>i god tid før skolestart  </a:t>
            </a:r>
          </a:p>
          <a:p>
            <a:pPr marL="0" indent="0">
              <a:buNone/>
            </a:pPr>
            <a:endParaRPr lang="nb-NO" altLang="nb-NO" sz="2800" dirty="0" smtClean="0"/>
          </a:p>
          <a:p>
            <a:pPr marL="609585" indent="-609585">
              <a:buFontTx/>
              <a:buChar char="•"/>
            </a:pPr>
            <a:r>
              <a:rPr lang="nb-NO" altLang="nb-NO" sz="2800" dirty="0" smtClean="0"/>
              <a:t>La </a:t>
            </a:r>
            <a:r>
              <a:rPr lang="nb-NO" altLang="nb-NO" sz="2800" dirty="0"/>
              <a:t>barnet </a:t>
            </a:r>
            <a:r>
              <a:rPr lang="nb-NO" altLang="nb-NO" sz="2800" dirty="0" smtClean="0"/>
              <a:t>teste tilgjengelighet</a:t>
            </a:r>
            <a:endParaRPr lang="nb-NO" altLang="nb-NO" sz="2800" dirty="0"/>
          </a:p>
          <a:p>
            <a:pPr marL="609585" indent="-609585">
              <a:buFontTx/>
              <a:buChar char="•"/>
            </a:pPr>
            <a:r>
              <a:rPr lang="nb-NO" altLang="nb-NO" sz="2800" dirty="0"/>
              <a:t>Bli enige om hva som </a:t>
            </a:r>
            <a:r>
              <a:rPr lang="nb-NO" altLang="nb-NO" sz="2800" dirty="0" smtClean="0"/>
              <a:t>trengs</a:t>
            </a:r>
            <a:endParaRPr lang="nb-NO" altLang="nb-NO" sz="2800" dirty="0"/>
          </a:p>
          <a:p>
            <a:pPr marL="609585" indent="-609585">
              <a:buFontTx/>
              <a:buChar char="•"/>
            </a:pPr>
            <a:r>
              <a:rPr lang="nb-NO" altLang="nb-NO" sz="2800" dirty="0" smtClean="0"/>
              <a:t>Avtal </a:t>
            </a:r>
            <a:r>
              <a:rPr lang="nb-NO" altLang="nb-NO" sz="2800" dirty="0"/>
              <a:t>hvem som har </a:t>
            </a:r>
            <a:r>
              <a:rPr lang="nb-NO" altLang="nb-NO" sz="2800" dirty="0" smtClean="0"/>
              <a:t>ansvar</a:t>
            </a:r>
            <a:endParaRPr lang="nb-NO" altLang="nb-NO" sz="2800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00" y="2217531"/>
            <a:ext cx="4838700" cy="3717808"/>
          </a:xfrm>
          <a:prstGeom prst="rect">
            <a:avLst/>
          </a:prstGeom>
        </p:spPr>
      </p:pic>
      <p:pic>
        <p:nvPicPr>
          <p:cNvPr id="3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50603" y="48089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54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13C0-5F9E-431D-A218-42A3D8B9E734}" type="slidenum">
              <a:rPr lang="nb-NO" smtClean="0"/>
              <a:pPr/>
              <a:t>12</a:t>
            </a:fld>
            <a:endParaRPr lang="nb-NO" dirty="0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365126"/>
            <a:ext cx="10363200" cy="1047565"/>
          </a:xfrm>
        </p:spPr>
        <p:txBody>
          <a:bodyPr>
            <a:normAutofit/>
          </a:bodyPr>
          <a:lstStyle/>
          <a:p>
            <a:pPr eaLnBrk="1" hangingPunct="1"/>
            <a:r>
              <a:rPr lang="nb-NO" altLang="nb-NO" dirty="0"/>
              <a:t>Å være annerledes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quarter" idx="13"/>
          </p:nvPr>
        </p:nvSpPr>
        <p:spPr>
          <a:xfrm>
            <a:off x="914400" y="1722269"/>
            <a:ext cx="10363200" cy="3701988"/>
          </a:xfrm>
        </p:spPr>
        <p:txBody>
          <a:bodyPr>
            <a:normAutofit/>
          </a:bodyPr>
          <a:lstStyle/>
          <a:p>
            <a:pPr eaLnBrk="1" hangingPunct="1"/>
            <a:r>
              <a:rPr lang="nb-NO" altLang="nb-NO" sz="2800" dirty="0"/>
              <a:t>Balanse mellom fokusering </a:t>
            </a:r>
            <a:r>
              <a:rPr lang="nb-NO" altLang="nb-NO" sz="2800" dirty="0" smtClean="0"/>
              <a:t>/overfokusering</a:t>
            </a:r>
            <a:endParaRPr lang="nb-NO" altLang="nb-NO" sz="2800" dirty="0"/>
          </a:p>
          <a:p>
            <a:pPr eaLnBrk="1" hangingPunct="1"/>
            <a:r>
              <a:rPr lang="nb-NO" altLang="nb-NO" sz="2800" dirty="0" smtClean="0"/>
              <a:t>Barnet </a:t>
            </a:r>
            <a:r>
              <a:rPr lang="nb-NO" altLang="nb-NO" sz="2800" dirty="0"/>
              <a:t>er mye mer enn </a:t>
            </a:r>
            <a:r>
              <a:rPr lang="nb-NO" altLang="nb-NO" sz="2800" dirty="0" smtClean="0"/>
              <a:t>at de har en sjelden diagnose </a:t>
            </a:r>
          </a:p>
          <a:p>
            <a:pPr eaLnBrk="1" hangingPunct="1"/>
            <a:r>
              <a:rPr lang="nb-NO" altLang="nb-NO" sz="2800" dirty="0" smtClean="0"/>
              <a:t>Alle er mest helt vanlige </a:t>
            </a:r>
            <a:r>
              <a:rPr lang="nb-NO" altLang="nb-NO" sz="2800" dirty="0"/>
              <a:t>barn!</a:t>
            </a:r>
          </a:p>
          <a:p>
            <a:pPr marL="0" indent="0">
              <a:buNone/>
            </a:pPr>
            <a:r>
              <a:rPr lang="nb-NO" altLang="nb-NO" dirty="0"/>
              <a:t>   </a:t>
            </a:r>
          </a:p>
        </p:txBody>
      </p:sp>
      <p:pic>
        <p:nvPicPr>
          <p:cNvPr id="23556" name="Picture 5" descr="MC900438634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435" y="3655860"/>
            <a:ext cx="7101416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23355" y="3022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50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2475" y="485589"/>
            <a:ext cx="10363200" cy="8665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nb-NO" altLang="nb-NO" dirty="0" smtClean="0"/>
              <a:t>Gode eksempler på tilrettelegging og universell utforming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44500" y="1436315"/>
            <a:ext cx="11522075" cy="456882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nb-NO" altLang="nb-NO" dirty="0">
                <a:hlinkClick r:id="rId5"/>
              </a:rPr>
              <a:t>Lekeplassen for alle; Deltasenteret </a:t>
            </a:r>
            <a:r>
              <a:rPr lang="nb-NO" altLang="nb-NO" dirty="0" smtClean="0">
                <a:hlinkClick r:id="rId5"/>
              </a:rPr>
              <a:t>2004 (</a:t>
            </a:r>
            <a:r>
              <a:rPr lang="nb-NO" altLang="nb-NO" dirty="0" err="1">
                <a:hlinkClick r:id="rId5"/>
              </a:rPr>
              <a:t>B</a:t>
            </a:r>
            <a:r>
              <a:rPr lang="nb-NO" altLang="nb-NO" dirty="0" err="1" smtClean="0">
                <a:hlinkClick r:id="rId5"/>
              </a:rPr>
              <a:t>ufdir</a:t>
            </a:r>
            <a:r>
              <a:rPr lang="nb-NO" altLang="nb-NO" dirty="0" smtClean="0">
                <a:hlinkClick r:id="rId5"/>
              </a:rPr>
              <a:t>)</a:t>
            </a:r>
            <a:endParaRPr lang="nb-NO" altLang="nb-NO" dirty="0" smtClean="0"/>
          </a:p>
          <a:p>
            <a:pPr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nb-NO" altLang="nb-NO" dirty="0" smtClean="0">
                <a:hlinkClick r:id="rId6"/>
              </a:rPr>
              <a:t>Norsk standard. Universell utforminga av </a:t>
            </a:r>
            <a:r>
              <a:rPr lang="nb-NO" altLang="nb-NO" dirty="0" err="1" smtClean="0">
                <a:hlinkClick r:id="rId6"/>
              </a:rPr>
              <a:t>uteormråder</a:t>
            </a:r>
            <a:r>
              <a:rPr lang="nb-NO" altLang="nb-NO" dirty="0" smtClean="0">
                <a:hlinkClick r:id="rId6"/>
              </a:rPr>
              <a:t> 2011 (Utdanningsdirektoratet)</a:t>
            </a:r>
            <a:endParaRPr lang="nb-NO" altLang="nb-NO" dirty="0" smtClean="0"/>
          </a:p>
          <a:p>
            <a:pPr eaLnBrk="1" hangingPunct="1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nb-NO" altLang="nb-NO" dirty="0" smtClean="0">
                <a:hlinkClick r:id="rId7"/>
              </a:rPr>
              <a:t>En </a:t>
            </a:r>
            <a:r>
              <a:rPr lang="nb-NO" altLang="nb-NO" dirty="0">
                <a:hlinkClick r:id="rId7"/>
              </a:rPr>
              <a:t>grunnskole for alle; Deltasenteret </a:t>
            </a:r>
            <a:r>
              <a:rPr lang="nb-NO" altLang="nb-NO" dirty="0" smtClean="0">
                <a:hlinkClick r:id="rId7"/>
              </a:rPr>
              <a:t>2001 (</a:t>
            </a:r>
            <a:r>
              <a:rPr lang="nb-NO" altLang="nb-NO" dirty="0" err="1">
                <a:hlinkClick r:id="rId7"/>
              </a:rPr>
              <a:t>B</a:t>
            </a:r>
            <a:r>
              <a:rPr lang="nb-NO" altLang="nb-NO" dirty="0" err="1" smtClean="0">
                <a:hlinkClick r:id="rId7"/>
              </a:rPr>
              <a:t>ufdir</a:t>
            </a:r>
            <a:r>
              <a:rPr lang="nb-NO" altLang="nb-NO" dirty="0">
                <a:hlinkClick r:id="rId7"/>
              </a:rPr>
              <a:t>)</a:t>
            </a:r>
            <a:endParaRPr lang="nb-NO" altLang="nb-NO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nb-NO" altLang="nb-NO" dirty="0" smtClean="0">
                <a:hlinkClick r:id="rId8"/>
              </a:rPr>
              <a:t>Veikart - Universelt utformet nærskole 2030; </a:t>
            </a:r>
            <a:r>
              <a:rPr lang="nb-NO" altLang="nb-NO" dirty="0" err="1" smtClean="0">
                <a:hlinkClick r:id="rId8"/>
              </a:rPr>
              <a:t>Bufdir</a:t>
            </a:r>
            <a:r>
              <a:rPr lang="nb-NO" altLang="nb-NO" dirty="0" smtClean="0">
                <a:hlinkClick r:id="rId8"/>
              </a:rPr>
              <a:t> 2018 (Utdanningsdirektoratet)</a:t>
            </a:r>
            <a:endParaRPr lang="nb-NO" altLang="nb-NO" dirty="0" smtClean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nb-NO" altLang="nb-NO" dirty="0" smtClean="0">
                <a:hlinkClick r:id="rId9"/>
              </a:rPr>
              <a:t>Film: Spesialtilpasset skole: Med plass til alle, TRS kompetansesenter 2017</a:t>
            </a:r>
            <a:endParaRPr lang="nb-NO" altLang="nb-NO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nb-NO" altLang="nb-NO" sz="20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nb-NO" altLang="nb-NO" sz="2000" dirty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nb-NO" altLang="nb-NO" dirty="0" smtClean="0">
              <a:latin typeface="Comic Sans MS" pitchFamily="66" charset="0"/>
            </a:endParaRP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13</a:t>
            </a:fld>
            <a:endParaRPr lang="nb-NO"/>
          </a:p>
        </p:txBody>
      </p:sp>
      <p:pic>
        <p:nvPicPr>
          <p:cNvPr id="2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51091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14</a:t>
            </a:fld>
            <a:endParaRPr lang="nb-NO"/>
          </a:p>
        </p:txBody>
      </p:sp>
      <p:sp>
        <p:nvSpPr>
          <p:cNvPr id="4" name="Tittel 3"/>
          <p:cNvSpPr>
            <a:spLocks noGrp="1"/>
          </p:cNvSpPr>
          <p:nvPr>
            <p:ph type="ctrTitle"/>
          </p:nvPr>
        </p:nvSpPr>
        <p:spPr>
          <a:xfrm>
            <a:off x="914400" y="218074"/>
            <a:ext cx="10363200" cy="828673"/>
          </a:xfrm>
        </p:spPr>
        <p:txBody>
          <a:bodyPr/>
          <a:lstStyle/>
          <a:p>
            <a:r>
              <a:rPr lang="nb-NO" dirty="0" smtClean="0"/>
              <a:t>Kunnskapsbanken – fin nettside på nav.no</a:t>
            </a:r>
            <a:endParaRPr lang="nb-NO" dirty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419606"/>
            <a:ext cx="6882195" cy="3785672"/>
          </a:xfrm>
          <a:prstGeom prst="rect">
            <a:avLst/>
          </a:prstGeom>
        </p:spPr>
      </p:pic>
      <p:sp>
        <p:nvSpPr>
          <p:cNvPr id="5" name="Plassholder for tekst 4"/>
          <p:cNvSpPr>
            <a:spLocks noGrp="1"/>
          </p:cNvSpPr>
          <p:nvPr>
            <p:ph type="body" sz="quarter" idx="13"/>
          </p:nvPr>
        </p:nvSpPr>
        <p:spPr>
          <a:xfrm>
            <a:off x="8007665" y="1934185"/>
            <a:ext cx="3048806" cy="32710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>
                <a:hlinkClick r:id="rId6"/>
              </a:rPr>
              <a:t>Gi alle elever en god og tilrettelagt skolestart – Kunnskapsbanken</a:t>
            </a:r>
            <a:endParaRPr lang="nb-NO" dirty="0"/>
          </a:p>
        </p:txBody>
      </p:sp>
      <p:pic>
        <p:nvPicPr>
          <p:cNvPr id="2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59582" y="43585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7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15</a:t>
            </a:fld>
            <a:endParaRPr lang="nb-NO"/>
          </a:p>
        </p:txBody>
      </p:sp>
      <p:sp>
        <p:nvSpPr>
          <p:cNvPr id="4" name="Tittel 3"/>
          <p:cNvSpPr>
            <a:spLocks noGrp="1"/>
          </p:cNvSpPr>
          <p:nvPr>
            <p:ph type="ctrTitle"/>
          </p:nvPr>
        </p:nvSpPr>
        <p:spPr>
          <a:xfrm>
            <a:off x="914400" y="485589"/>
            <a:ext cx="10363200" cy="866588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Brosjyre fra Funksjonshemmedes Fellesorganisasjon FFO</a:t>
            </a:r>
            <a:endParaRPr lang="nb-NO" dirty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1365825"/>
            <a:ext cx="3600449" cy="46523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Plassholder for tekst 4"/>
          <p:cNvSpPr>
            <a:spLocks noGrp="1"/>
          </p:cNvSpPr>
          <p:nvPr>
            <p:ph type="body" sz="quarter" idx="13"/>
          </p:nvPr>
        </p:nvSpPr>
        <p:spPr>
          <a:xfrm>
            <a:off x="412749" y="2300381"/>
            <a:ext cx="5670552" cy="3517899"/>
          </a:xfrm>
        </p:spPr>
        <p:txBody>
          <a:bodyPr/>
          <a:lstStyle/>
          <a:p>
            <a:r>
              <a:rPr lang="nb-NO" dirty="0">
                <a:hlinkClick r:id="rId6"/>
              </a:rPr>
              <a:t>skolestart-rettighetsbrosjyre2018.pdf (ffo.no)</a:t>
            </a:r>
            <a:endParaRPr lang="nb-NO" dirty="0"/>
          </a:p>
        </p:txBody>
      </p:sp>
      <p:pic>
        <p:nvPicPr>
          <p:cNvPr id="2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8847" y="442680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50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13C0-5F9E-431D-A218-42A3D8B9E734}" type="slidenum">
              <a:rPr lang="nb-NO" smtClean="0"/>
              <a:pPr/>
              <a:t>16</a:t>
            </a:fld>
            <a:endParaRPr lang="nb-NO" dirty="0"/>
          </a:p>
        </p:txBody>
      </p:sp>
      <p:sp>
        <p:nvSpPr>
          <p:cNvPr id="24578" name="Tittel 1"/>
          <p:cNvSpPr>
            <a:spLocks noGrp="1"/>
          </p:cNvSpPr>
          <p:nvPr>
            <p:ph type="ctrTitle"/>
          </p:nvPr>
        </p:nvSpPr>
        <p:spPr>
          <a:xfrm>
            <a:off x="914400" y="461639"/>
            <a:ext cx="10363200" cy="1305017"/>
          </a:xfrm>
        </p:spPr>
        <p:txBody>
          <a:bodyPr>
            <a:normAutofit/>
          </a:bodyPr>
          <a:lstStyle/>
          <a:p>
            <a:r>
              <a:rPr lang="nb-NO" altLang="nb-NO" dirty="0" smtClean="0"/>
              <a:t>Nyttige nettsider vedrørende regelverk og rettigheter</a:t>
            </a:r>
          </a:p>
        </p:txBody>
      </p:sp>
      <p:sp>
        <p:nvSpPr>
          <p:cNvPr id="24579" name="Plassholder for innhold 2"/>
          <p:cNvSpPr>
            <a:spLocks noGrp="1"/>
          </p:cNvSpPr>
          <p:nvPr>
            <p:ph type="body" sz="quarter" idx="13"/>
          </p:nvPr>
        </p:nvSpPr>
        <p:spPr>
          <a:xfrm>
            <a:off x="914400" y="1766656"/>
            <a:ext cx="10363200" cy="435005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nb-NO" altLang="nb-NO" sz="2800" dirty="0"/>
              <a:t>Foreldreutvalget i grunnskolen:</a:t>
            </a:r>
          </a:p>
          <a:p>
            <a:r>
              <a:rPr lang="nb-NO" altLang="nb-NO" sz="2800" dirty="0">
                <a:hlinkClick r:id="rId5"/>
              </a:rPr>
              <a:t>http://www.fug.no/barn-med-nedsatt-funksjonsevne.468247.no.html</a:t>
            </a:r>
            <a:endParaRPr lang="nb-NO" altLang="nb-NO" sz="2800" dirty="0"/>
          </a:p>
          <a:p>
            <a:pPr marL="0" indent="0">
              <a:buNone/>
            </a:pPr>
            <a:endParaRPr lang="nb-NO" altLang="nb-NO" sz="2800" dirty="0"/>
          </a:p>
          <a:p>
            <a:pPr marL="0" indent="0">
              <a:buNone/>
            </a:pPr>
            <a:r>
              <a:rPr lang="nb-NO" altLang="nb-NO" sz="2800" dirty="0"/>
              <a:t>Om ulike lover , rettigheter og tjenester i det offentlige</a:t>
            </a:r>
          </a:p>
          <a:p>
            <a:r>
              <a:rPr lang="nb-NO" altLang="nb-NO" sz="2800" dirty="0">
                <a:hlinkClick r:id="rId6"/>
              </a:rPr>
              <a:t>https://www.sunnaas.no/fag-og-forskning/kompetansesentre-og-tjenester/trs-kompetansesenter-for-sjeldne-diagnoser/lover-rettigheter-og-tjenester</a:t>
            </a:r>
            <a:endParaRPr lang="nb-NO" altLang="nb-NO" sz="2800" dirty="0"/>
          </a:p>
          <a:p>
            <a:pPr marL="0" indent="0">
              <a:buNone/>
            </a:pPr>
            <a:endParaRPr lang="nb-NO" altLang="nb-NO" sz="2800" dirty="0"/>
          </a:p>
          <a:p>
            <a:pPr marL="0" indent="0">
              <a:buNone/>
            </a:pPr>
            <a:r>
              <a:rPr lang="nb-NO" altLang="nb-NO" sz="2800" dirty="0"/>
              <a:t>Om lover og regelverk i skolen</a:t>
            </a:r>
          </a:p>
          <a:p>
            <a:r>
              <a:rPr lang="nb-NO" altLang="nb-NO" sz="2800" dirty="0">
                <a:hlinkClick r:id="rId7"/>
              </a:rPr>
              <a:t>https://www.sunnaas.no/fag-og-forskning/kompetansesentre-og-tjenester/trs-kompetansesenter-for-sjeldne-diagnoser/lover-rettigheter-og-tjenester/skole-og-utdanning</a:t>
            </a:r>
            <a:endParaRPr lang="nb-NO" altLang="nb-NO" sz="2800" dirty="0"/>
          </a:p>
          <a:p>
            <a:pPr marL="0" indent="0">
              <a:buNone/>
            </a:pPr>
            <a:endParaRPr lang="nb-NO" altLang="nb-NO" sz="2800" dirty="0"/>
          </a:p>
          <a:p>
            <a:endParaRPr lang="nb-NO" altLang="nb-NO" sz="3200" dirty="0"/>
          </a:p>
          <a:p>
            <a:endParaRPr lang="nb-NO" altLang="nb-NO" sz="3200" dirty="0"/>
          </a:p>
          <a:p>
            <a:endParaRPr lang="nb-NO" altLang="nb-NO" sz="3200" dirty="0"/>
          </a:p>
          <a:p>
            <a:endParaRPr lang="nb-NO" altLang="nb-NO" sz="3200" dirty="0"/>
          </a:p>
          <a:p>
            <a:endParaRPr lang="nb-NO" altLang="nb-NO" sz="3200" dirty="0"/>
          </a:p>
          <a:p>
            <a:endParaRPr lang="nb-NO" altLang="nb-NO" dirty="0" smtClean="0"/>
          </a:p>
        </p:txBody>
      </p:sp>
      <p:pic>
        <p:nvPicPr>
          <p:cNvPr id="3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2800" y="59135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16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17</a:t>
            </a:fld>
            <a:endParaRPr lang="nb-NO"/>
          </a:p>
        </p:txBody>
      </p:sp>
      <p:sp>
        <p:nvSpPr>
          <p:cNvPr id="3" name="Tittel 2"/>
          <p:cNvSpPr>
            <a:spLocks noGrp="1"/>
          </p:cNvSpPr>
          <p:nvPr>
            <p:ph type="ctrTitle"/>
          </p:nvPr>
        </p:nvSpPr>
        <p:spPr>
          <a:xfrm>
            <a:off x="914400" y="640207"/>
            <a:ext cx="10363200" cy="866588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Takk for oppmerksomheten</a:t>
            </a:r>
            <a:br>
              <a:rPr lang="nb-NO" dirty="0" smtClean="0"/>
            </a:br>
            <a:r>
              <a:rPr lang="nb-NO" dirty="0" smtClean="0"/>
              <a:t>og lykke til med kurset </a:t>
            </a: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177" y="1691673"/>
            <a:ext cx="5817265" cy="3877819"/>
          </a:xfrm>
          <a:prstGeom prst="rect">
            <a:avLst/>
          </a:prstGeom>
        </p:spPr>
      </p:pic>
      <p:pic>
        <p:nvPicPr>
          <p:cNvPr id="6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25642" y="484055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02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13C0-5F9E-431D-A218-42A3D8B9E734}" type="slidenum">
              <a:rPr lang="nb-NO" smtClean="0"/>
              <a:pPr/>
              <a:t>2</a:t>
            </a:fld>
            <a:endParaRPr lang="nb-NO" dirty="0"/>
          </a:p>
        </p:txBody>
      </p:sp>
      <p:sp>
        <p:nvSpPr>
          <p:cNvPr id="11266" name="Tittel 1"/>
          <p:cNvSpPr>
            <a:spLocks noGrp="1"/>
          </p:cNvSpPr>
          <p:nvPr>
            <p:ph type="ctrTitle"/>
          </p:nvPr>
        </p:nvSpPr>
        <p:spPr>
          <a:xfrm>
            <a:off x="914400" y="365127"/>
            <a:ext cx="10363200" cy="1197343"/>
          </a:xfrm>
        </p:spPr>
        <p:txBody>
          <a:bodyPr>
            <a:normAutofit/>
          </a:bodyPr>
          <a:lstStyle/>
          <a:p>
            <a:pPr eaLnBrk="1" hangingPunct="1"/>
            <a:r>
              <a:rPr lang="nb-NO" altLang="nb-NO" dirty="0" smtClean="0"/>
              <a:t>Innhold</a:t>
            </a:r>
            <a:endParaRPr lang="nb-NO" altLang="nb-NO" dirty="0"/>
          </a:p>
        </p:txBody>
      </p:sp>
      <p:sp>
        <p:nvSpPr>
          <p:cNvPr id="11267" name="Plassholder for innhold 2"/>
          <p:cNvSpPr>
            <a:spLocks noGrp="1"/>
          </p:cNvSpPr>
          <p:nvPr>
            <p:ph type="body" sz="quarter" idx="13"/>
          </p:nvPr>
        </p:nvSpPr>
        <p:spPr>
          <a:xfrm>
            <a:off x="914400" y="1500326"/>
            <a:ext cx="10363200" cy="4989251"/>
          </a:xfrm>
        </p:spPr>
        <p:txBody>
          <a:bodyPr>
            <a:noAutofit/>
          </a:bodyPr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nb-NO" altLang="nb-NO" sz="2800" dirty="0"/>
              <a:t>Tilrettelegging – </a:t>
            </a:r>
            <a:r>
              <a:rPr lang="nb-NO" altLang="nb-NO" sz="2800" dirty="0" smtClean="0"/>
              <a:t>hvorfor?</a:t>
            </a:r>
            <a:endParaRPr lang="nb-NO" altLang="nb-NO" sz="2800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nb-NO" altLang="nb-NO" sz="2800" dirty="0"/>
              <a:t>Lovverket </a:t>
            </a:r>
            <a:r>
              <a:rPr lang="nb-NO" altLang="nb-NO" sz="2800" dirty="0" smtClean="0"/>
              <a:t>om tilrettelegging </a:t>
            </a:r>
          </a:p>
          <a:p>
            <a:pPr marL="0" indent="0" eaLnBrk="1" hangingPunct="1">
              <a:buNone/>
            </a:pPr>
            <a:r>
              <a:rPr lang="nb-NO" altLang="nb-NO" sz="2800" dirty="0"/>
              <a:t>	</a:t>
            </a:r>
            <a:r>
              <a:rPr lang="nb-NO" altLang="nb-NO" sz="2800" dirty="0" smtClean="0"/>
              <a:t>i skolen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nb-NO" altLang="nb-NO" sz="2800" dirty="0" smtClean="0"/>
              <a:t>Hva kan tilrettelegges?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nb-NO" altLang="nb-NO" sz="2800" dirty="0" smtClean="0"/>
              <a:t>Nyttige nettsider</a:t>
            </a:r>
          </a:p>
          <a:p>
            <a:pPr eaLnBrk="1" hangingPunct="1"/>
            <a:endParaRPr lang="nb-NO" altLang="nb-NO" sz="2800" dirty="0"/>
          </a:p>
          <a:p>
            <a:pPr marL="0" indent="0" eaLnBrk="1" hangingPunct="1">
              <a:buNone/>
            </a:pPr>
            <a:endParaRPr lang="nb-NO" altLang="nb-NO" sz="2800" dirty="0"/>
          </a:p>
          <a:p>
            <a:pPr eaLnBrk="1" hangingPunct="1"/>
            <a:r>
              <a:rPr lang="nb-NO" altLang="nb-NO" dirty="0" smtClean="0"/>
              <a:t>Muligheter og løsninger for tilrettelegging for deres barn med spesifikke diagnoser, omhandles i egne presentasjoner</a:t>
            </a:r>
            <a:endParaRPr lang="nb-NO" altLang="nb-NO" sz="2400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00" y="1262543"/>
            <a:ext cx="4864099" cy="3242434"/>
          </a:xfrm>
          <a:prstGeom prst="rect">
            <a:avLst/>
          </a:prstGeom>
        </p:spPr>
      </p:pic>
      <p:pic>
        <p:nvPicPr>
          <p:cNvPr id="4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86400" y="43017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69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13C0-5F9E-431D-A218-42A3D8B9E734}" type="slidenum">
              <a:rPr lang="nb-NO" smtClean="0"/>
              <a:pPr/>
              <a:t>3</a:t>
            </a:fld>
            <a:endParaRPr lang="nb-NO" dirty="0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04789"/>
            <a:ext cx="10363200" cy="1047565"/>
          </a:xfrm>
        </p:spPr>
        <p:txBody>
          <a:bodyPr>
            <a:normAutofit/>
          </a:bodyPr>
          <a:lstStyle/>
          <a:p>
            <a:pPr eaLnBrk="1" hangingPunct="1"/>
            <a:r>
              <a:rPr lang="nb-NO" altLang="nb-NO" dirty="0" smtClean="0"/>
              <a:t>Hvorfor tilrettelegge?</a:t>
            </a:r>
            <a:endParaRPr lang="nb-NO" altLang="nb-NO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quarter" idx="13"/>
          </p:nvPr>
        </p:nvSpPr>
        <p:spPr>
          <a:xfrm>
            <a:off x="438150" y="1229945"/>
            <a:ext cx="11315700" cy="4854943"/>
          </a:xfrm>
        </p:spPr>
        <p:txBody>
          <a:bodyPr>
            <a:noAutofit/>
          </a:bodyPr>
          <a:lstStyle/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nb-NO" altLang="nb-NO" sz="2400" dirty="0" smtClean="0"/>
              <a:t>Kunne </a:t>
            </a:r>
            <a:r>
              <a:rPr lang="nb-NO" altLang="nb-NO" sz="2400" dirty="0"/>
              <a:t>utføre skoleaktiviteter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nb-NO" altLang="nb-NO" sz="2400" dirty="0"/>
              <a:t>Fungere mest mulig selvstendig</a:t>
            </a:r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nb-NO" altLang="nb-NO" sz="2400" dirty="0"/>
              <a:t>Unngå overbelastning </a:t>
            </a:r>
            <a:endParaRPr lang="nb-NO" altLang="nb-NO" sz="2400" dirty="0" smtClean="0"/>
          </a:p>
          <a:p>
            <a:pPr lvl="1" eaLnBrk="1" hangingPunct="1">
              <a:buFont typeface="Wingdings" panose="05000000000000000000" pitchFamily="2" charset="2"/>
              <a:buChar char="ü"/>
            </a:pPr>
            <a:r>
              <a:rPr lang="nb-NO" altLang="nb-NO" sz="2400" dirty="0" smtClean="0"/>
              <a:t>Få </a:t>
            </a:r>
            <a:r>
              <a:rPr lang="nb-NO" altLang="nb-NO" sz="2400" dirty="0"/>
              <a:t>en god </a:t>
            </a:r>
            <a:r>
              <a:rPr lang="nb-NO" altLang="nb-NO" sz="2400" dirty="0" smtClean="0"/>
              <a:t>skoledag</a:t>
            </a:r>
          </a:p>
          <a:p>
            <a:pPr marL="0" indent="0" eaLnBrk="1" hangingPunct="1">
              <a:buNone/>
            </a:pPr>
            <a:endParaRPr lang="nb-NO" altLang="nb-NO" dirty="0"/>
          </a:p>
          <a:p>
            <a:pPr marL="0" indent="0" eaLnBrk="1" hangingPunct="1">
              <a:buNone/>
            </a:pPr>
            <a:endParaRPr lang="nb-NO" altLang="nb-NO" dirty="0" smtClean="0"/>
          </a:p>
          <a:p>
            <a:pPr marL="0" indent="0" eaLnBrk="1" hangingPunct="1">
              <a:buNone/>
            </a:pPr>
            <a:endParaRPr lang="nb-NO" altLang="nb-NO" dirty="0" smtClean="0"/>
          </a:p>
          <a:p>
            <a:pPr marL="0" indent="0" eaLnBrk="1" hangingPunct="1">
              <a:buNone/>
            </a:pPr>
            <a:endParaRPr lang="nb-NO" altLang="nb-NO" dirty="0" smtClean="0"/>
          </a:p>
          <a:p>
            <a:pPr marL="0" indent="0" eaLnBrk="1" hangingPunct="1">
              <a:buNone/>
            </a:pPr>
            <a:endParaRPr lang="nb-NO" altLang="nb-NO" dirty="0" smtClean="0"/>
          </a:p>
          <a:p>
            <a:pPr marL="0" indent="0" eaLnBrk="1" hangingPunct="1">
              <a:buNone/>
            </a:pPr>
            <a:endParaRPr lang="nb-NO" altLang="nb-NO" dirty="0"/>
          </a:p>
          <a:p>
            <a:pPr marL="0" indent="0" algn="ctr" eaLnBrk="1" hangingPunct="1">
              <a:buNone/>
            </a:pPr>
            <a:r>
              <a:rPr lang="nb-NO" altLang="nb-NO" b="1" dirty="0"/>
              <a:t>”All læring som ikke går gjennom lek  er forfeilet”   </a:t>
            </a:r>
            <a:r>
              <a:rPr lang="nb-NO" altLang="nb-NO" b="1" dirty="0" smtClean="0"/>
              <a:t>Platon </a:t>
            </a:r>
            <a:r>
              <a:rPr lang="nb-NO" altLang="nb-NO" b="1" dirty="0"/>
              <a:t>(427-347 f. Kr.) 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29"/>
          <a:stretch/>
        </p:blipFill>
        <p:spPr>
          <a:xfrm>
            <a:off x="2004799" y="3111690"/>
            <a:ext cx="8210840" cy="1876757"/>
          </a:xfrm>
          <a:prstGeom prst="rect">
            <a:avLst/>
          </a:prstGeom>
        </p:spPr>
      </p:pic>
      <p:pic>
        <p:nvPicPr>
          <p:cNvPr id="4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95308" y="160884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0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13C0-5F9E-431D-A218-42A3D8B9E734}" type="slidenum">
              <a:rPr lang="nb-NO" smtClean="0"/>
              <a:pPr/>
              <a:t>4</a:t>
            </a:fld>
            <a:endParaRPr lang="nb-NO" dirty="0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485589"/>
            <a:ext cx="10363200" cy="866588"/>
          </a:xfrm>
        </p:spPr>
        <p:txBody>
          <a:bodyPr>
            <a:normAutofit/>
          </a:bodyPr>
          <a:lstStyle/>
          <a:p>
            <a:pPr eaLnBrk="1" hangingPunct="1"/>
            <a:r>
              <a:rPr lang="nb-NO" altLang="nb-NO" dirty="0"/>
              <a:t>Tilrettelegging kan være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quarter" idx="13"/>
          </p:nvPr>
        </p:nvSpPr>
        <p:spPr>
          <a:xfrm>
            <a:off x="508000" y="1352177"/>
            <a:ext cx="10363200" cy="3273763"/>
          </a:xfrm>
        </p:spPr>
        <p:txBody>
          <a:bodyPr>
            <a:normAutofit/>
          </a:bodyPr>
          <a:lstStyle/>
          <a:p>
            <a:pPr lvl="1" eaLnBrk="1" hangingPunct="1">
              <a:buFont typeface="Arial" pitchFamily="34" charset="0"/>
              <a:buChar char="•"/>
            </a:pPr>
            <a:r>
              <a:rPr lang="nb-NO" altLang="nb-NO" sz="2800" dirty="0" smtClean="0"/>
              <a:t>Omgivelser</a:t>
            </a:r>
            <a:endParaRPr lang="nb-NO" altLang="nb-NO" sz="2800" dirty="0"/>
          </a:p>
          <a:p>
            <a:pPr lvl="1" eaLnBrk="1" hangingPunct="1">
              <a:buFont typeface="Arial" pitchFamily="34" charset="0"/>
              <a:buChar char="•"/>
            </a:pPr>
            <a:r>
              <a:rPr lang="nb-NO" altLang="nb-NO" sz="2800" dirty="0" smtClean="0"/>
              <a:t>Hjelpemidler</a:t>
            </a:r>
            <a:endParaRPr lang="nb-NO" altLang="nb-NO" sz="2800" dirty="0"/>
          </a:p>
          <a:p>
            <a:pPr lvl="1" eaLnBrk="1" hangingPunct="1">
              <a:buFont typeface="Arial" pitchFamily="34" charset="0"/>
              <a:buChar char="•"/>
            </a:pPr>
            <a:r>
              <a:rPr lang="nb-NO" altLang="nb-NO" sz="2800" dirty="0" smtClean="0"/>
              <a:t>Teknikker/ arbeidsmåter</a:t>
            </a:r>
            <a:endParaRPr lang="nb-NO" altLang="nb-NO" sz="2800" dirty="0"/>
          </a:p>
          <a:p>
            <a:pPr lvl="1" eaLnBrk="1" hangingPunct="1">
              <a:buFont typeface="Arial" pitchFamily="34" charset="0"/>
              <a:buChar char="•"/>
            </a:pPr>
            <a:endParaRPr lang="nb-NO" altLang="nb-NO" sz="2800" dirty="0"/>
          </a:p>
          <a:p>
            <a:pPr lvl="1" eaLnBrk="1" hangingPunct="1">
              <a:buFont typeface="Arial" pitchFamily="34" charset="0"/>
              <a:buChar char="•"/>
            </a:pPr>
            <a:r>
              <a:rPr lang="nb-NO" altLang="nb-NO" sz="2800" dirty="0" smtClean="0"/>
              <a:t>Planlegging </a:t>
            </a:r>
            <a:r>
              <a:rPr lang="nb-NO" altLang="nb-NO" sz="2800" dirty="0"/>
              <a:t>av skoledagen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nb-NO" altLang="nb-NO" sz="2800" dirty="0" smtClean="0"/>
              <a:t>Assistent</a:t>
            </a:r>
            <a:endParaRPr lang="nb-NO" altLang="nb-NO" sz="2800" dirty="0"/>
          </a:p>
          <a:p>
            <a:pPr eaLnBrk="1" hangingPunct="1"/>
            <a:endParaRPr lang="nb-NO" altLang="nb-NO" sz="3700" dirty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25600"/>
            <a:ext cx="5346700" cy="3564467"/>
          </a:xfrm>
          <a:prstGeom prst="rect">
            <a:avLst/>
          </a:prstGeom>
        </p:spPr>
      </p:pic>
      <p:pic>
        <p:nvPicPr>
          <p:cNvPr id="3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22806" y="47836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1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13C0-5F9E-431D-A218-42A3D8B9E734}" type="slidenum">
              <a:rPr lang="nb-NO" smtClean="0"/>
              <a:pPr/>
              <a:t>5</a:t>
            </a:fld>
            <a:endParaRPr lang="nb-NO" dirty="0"/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523783"/>
            <a:ext cx="10363200" cy="1260629"/>
          </a:xfrm>
        </p:spPr>
        <p:txBody>
          <a:bodyPr>
            <a:normAutofit/>
          </a:bodyPr>
          <a:lstStyle/>
          <a:p>
            <a:pPr eaLnBrk="1" hangingPunct="1"/>
            <a:r>
              <a:rPr lang="nb-NO" altLang="nb-NO" dirty="0"/>
              <a:t>Lovverket som skal sikre eleven et tilpasset skoletilbud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quarter" idx="13"/>
          </p:nvPr>
        </p:nvSpPr>
        <p:spPr>
          <a:xfrm>
            <a:off x="701337" y="1988598"/>
            <a:ext cx="10955044" cy="4225771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nb-NO" altLang="nb-NO" sz="3400" b="1" dirty="0"/>
              <a:t>Opplæringsloven – elevenes arbeidsmiljølov</a:t>
            </a:r>
          </a:p>
          <a:p>
            <a:pPr marL="533387" lvl="1" indent="0">
              <a:buNone/>
            </a:pPr>
            <a:r>
              <a:rPr lang="nb-NO" altLang="nb-NO" sz="3400" i="1" dirty="0"/>
              <a:t>Alle </a:t>
            </a:r>
            <a:r>
              <a:rPr lang="nb-NO" altLang="nb-NO" sz="3400" i="1" dirty="0" err="1"/>
              <a:t>elevar</a:t>
            </a:r>
            <a:r>
              <a:rPr lang="nb-NO" altLang="nb-NO" sz="3400" i="1" dirty="0"/>
              <a:t> i </a:t>
            </a:r>
            <a:r>
              <a:rPr lang="nb-NO" altLang="nb-NO" sz="3400" i="1" dirty="0" err="1"/>
              <a:t>grunnskolar</a:t>
            </a:r>
            <a:r>
              <a:rPr lang="nb-NO" altLang="nb-NO" sz="3400" i="1" dirty="0"/>
              <a:t> og </a:t>
            </a:r>
            <a:r>
              <a:rPr lang="nb-NO" altLang="nb-NO" sz="3400" i="1" dirty="0" err="1"/>
              <a:t>vidaregåande</a:t>
            </a:r>
            <a:r>
              <a:rPr lang="nb-NO" altLang="nb-NO" sz="3400" i="1" dirty="0"/>
              <a:t> </a:t>
            </a:r>
            <a:r>
              <a:rPr lang="nb-NO" altLang="nb-NO" sz="3400" i="1" dirty="0" err="1"/>
              <a:t>skolar</a:t>
            </a:r>
            <a:r>
              <a:rPr lang="nb-NO" altLang="nb-NO" sz="3400" i="1" dirty="0"/>
              <a:t> har rett til </a:t>
            </a:r>
            <a:r>
              <a:rPr lang="nb-NO" altLang="nb-NO" sz="3400" i="1" dirty="0" err="1"/>
              <a:t>eit</a:t>
            </a:r>
            <a:r>
              <a:rPr lang="nb-NO" altLang="nb-NO" sz="3400" i="1" dirty="0"/>
              <a:t> godt fysisk og psykososialt miljø som </a:t>
            </a:r>
            <a:r>
              <a:rPr lang="nb-NO" altLang="nb-NO" sz="3400" i="1" dirty="0" err="1"/>
              <a:t>fremjar</a:t>
            </a:r>
            <a:r>
              <a:rPr lang="nb-NO" altLang="nb-NO" sz="3400" i="1" dirty="0"/>
              <a:t> helse, trivsel og læring” (§ 9a-1) </a:t>
            </a:r>
          </a:p>
          <a:p>
            <a:pPr eaLnBrk="1" hangingPunct="1"/>
            <a:endParaRPr lang="nb-NO" altLang="nb-NO" sz="3400" dirty="0"/>
          </a:p>
          <a:p>
            <a:pPr eaLnBrk="1" hangingPunct="1"/>
            <a:r>
              <a:rPr lang="nb-NO" altLang="nb-NO" sz="3400" b="1" dirty="0"/>
              <a:t>Diskriminerings- og tilgjengelighetsloven </a:t>
            </a:r>
          </a:p>
          <a:p>
            <a:pPr marL="533387" lvl="1" indent="0">
              <a:buNone/>
            </a:pPr>
            <a:r>
              <a:rPr lang="nb-NO" altLang="nb-NO" sz="3400" i="1" dirty="0"/>
              <a:t>Lovens formål er å fremme likestilling og likeverd, sikre like muligheter og rettigheter til samfunnsdeltakelse for alle, uavhengig av funksjonsevne, og hindre diskriminering på grunn av nedsatt funksjonsevne</a:t>
            </a:r>
          </a:p>
          <a:p>
            <a:pPr marL="533387" lvl="1" indent="0">
              <a:buNone/>
            </a:pPr>
            <a:endParaRPr lang="nb-NO" altLang="nb-NO" sz="3700" i="1" dirty="0"/>
          </a:p>
          <a:p>
            <a:pPr marL="533387" lvl="1" indent="0">
              <a:buNone/>
            </a:pPr>
            <a:r>
              <a:rPr lang="nb-NO" altLang="nb-NO" sz="3100" i="1" dirty="0"/>
              <a:t>Mer informasjon finner du </a:t>
            </a:r>
            <a:r>
              <a:rPr lang="nb-NO" altLang="nb-NO" sz="3100" i="1" dirty="0">
                <a:hlinkClick r:id="rId5"/>
              </a:rPr>
              <a:t>på TRS sine nettsider</a:t>
            </a:r>
            <a:endParaRPr lang="nb-NO" altLang="nb-NO" sz="3100" i="1" dirty="0"/>
          </a:p>
          <a:p>
            <a:pPr eaLnBrk="1" hangingPunct="1"/>
            <a:endParaRPr lang="nb-NO" altLang="nb-NO" sz="3200" dirty="0"/>
          </a:p>
          <a:p>
            <a:pPr eaLnBrk="1" hangingPunct="1"/>
            <a:endParaRPr lang="nb-NO" altLang="nb-NO" sz="3200" dirty="0"/>
          </a:p>
          <a:p>
            <a:pPr eaLnBrk="1" hangingPunct="1"/>
            <a:endParaRPr lang="nb-NO" altLang="nb-NO" sz="3200" dirty="0"/>
          </a:p>
          <a:p>
            <a:pPr eaLnBrk="1" hangingPunct="1"/>
            <a:endParaRPr lang="nb-NO" altLang="nb-NO" sz="3200" i="1" dirty="0"/>
          </a:p>
        </p:txBody>
      </p:sp>
      <p:sp>
        <p:nvSpPr>
          <p:cNvPr id="20484" name="Rektangel 3"/>
          <p:cNvSpPr>
            <a:spLocks noChangeArrowheads="1"/>
          </p:cNvSpPr>
          <p:nvPr/>
        </p:nvSpPr>
        <p:spPr bwMode="auto">
          <a:xfrm>
            <a:off x="1132417" y="3919538"/>
            <a:ext cx="988906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nb-NO" altLang="nb-NO" sz="320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nb-NO" altLang="nb-NO" sz="3200">
              <a:solidFill>
                <a:srgbClr val="000000"/>
              </a:solidFill>
            </a:endParaRPr>
          </a:p>
        </p:txBody>
      </p:sp>
      <p:pic>
        <p:nvPicPr>
          <p:cNvPr id="3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4173" y="50285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11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4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13C0-5F9E-431D-A218-42A3D8B9E734}" type="slidenum">
              <a:rPr lang="nb-NO" smtClean="0"/>
              <a:pPr/>
              <a:t>6</a:t>
            </a:fld>
            <a:endParaRPr lang="nb-NO" dirty="0"/>
          </a:p>
        </p:txBody>
      </p:sp>
      <p:sp>
        <p:nvSpPr>
          <p:cNvPr id="21506" name="Tittel 1"/>
          <p:cNvSpPr>
            <a:spLocks noGrp="1"/>
          </p:cNvSpPr>
          <p:nvPr>
            <p:ph type="ctrTitle"/>
          </p:nvPr>
        </p:nvSpPr>
        <p:spPr>
          <a:xfrm>
            <a:off x="914400" y="905522"/>
            <a:ext cx="10363200" cy="1313243"/>
          </a:xfrm>
        </p:spPr>
        <p:txBody>
          <a:bodyPr>
            <a:normAutofit/>
          </a:bodyPr>
          <a:lstStyle/>
          <a:p>
            <a:r>
              <a:rPr lang="nb-NO" altLang="nb-NO" dirty="0"/>
              <a:t>Gratis offentlig grunnskoleopplæring</a:t>
            </a:r>
            <a:br>
              <a:rPr lang="nb-NO" altLang="nb-NO" dirty="0"/>
            </a:br>
            <a:endParaRPr lang="nb-NO" altLang="nb-NO" dirty="0"/>
          </a:p>
        </p:txBody>
      </p:sp>
      <p:sp>
        <p:nvSpPr>
          <p:cNvPr id="21507" name="Plassholder for innhold 2"/>
          <p:cNvSpPr>
            <a:spLocks noGrp="1"/>
          </p:cNvSpPr>
          <p:nvPr>
            <p:ph type="body" sz="quarter" idx="13"/>
          </p:nvPr>
        </p:nvSpPr>
        <p:spPr>
          <a:xfrm>
            <a:off x="914400" y="2425701"/>
            <a:ext cx="10363200" cy="2741103"/>
          </a:xfrm>
        </p:spPr>
        <p:txBody>
          <a:bodyPr>
            <a:normAutofit fontScale="92500"/>
          </a:bodyPr>
          <a:lstStyle/>
          <a:p>
            <a:r>
              <a:rPr lang="nb-NO" altLang="nb-NO" sz="2600" dirty="0"/>
              <a:t>Alle barn har rett og plikt til gratis offentlig grunnskoleopplæring, jf. </a:t>
            </a:r>
            <a:r>
              <a:rPr lang="nb-NO" altLang="nb-NO" sz="2600" dirty="0" err="1"/>
              <a:t>oppll</a:t>
            </a:r>
            <a:r>
              <a:rPr lang="nb-NO" altLang="nb-NO" sz="2600" dirty="0"/>
              <a:t>. § 2-1 og § 2-15.</a:t>
            </a:r>
          </a:p>
          <a:p>
            <a:endParaRPr lang="nb-NO" altLang="nb-NO" sz="2600" dirty="0"/>
          </a:p>
          <a:p>
            <a:r>
              <a:rPr lang="nb-NO" altLang="nb-NO" sz="2600" dirty="0"/>
              <a:t>”Det kan ikke kreves at elever eller foreldre skal dekke utgifter i forbindelse med grunnskoleopplæringen, eksempelvis utgifter til undervisningsmateriell, ekskursjoner eller leirskoleopphold som er en del av undervisningen”. </a:t>
            </a:r>
          </a:p>
          <a:p>
            <a:endParaRPr lang="nb-NO" altLang="nb-NO" sz="3700" dirty="0"/>
          </a:p>
        </p:txBody>
      </p:sp>
      <p:pic>
        <p:nvPicPr>
          <p:cNvPr id="3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92549" y="53737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6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13C0-5F9E-431D-A218-42A3D8B9E734}" type="slidenum">
              <a:rPr lang="nb-NO" smtClean="0"/>
              <a:pPr/>
              <a:t>7</a:t>
            </a:fld>
            <a:endParaRPr lang="nb-NO" dirty="0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87400" y="365126"/>
            <a:ext cx="10363200" cy="1038687"/>
          </a:xfrm>
        </p:spPr>
        <p:txBody>
          <a:bodyPr>
            <a:normAutofit/>
          </a:bodyPr>
          <a:lstStyle/>
          <a:p>
            <a:pPr eaLnBrk="1" hangingPunct="1"/>
            <a:r>
              <a:rPr lang="nb-NO" altLang="nb-NO" dirty="0" smtClean="0"/>
              <a:t>Behov </a:t>
            </a:r>
            <a:r>
              <a:rPr lang="nb-NO" altLang="nb-NO" dirty="0"/>
              <a:t>for </a:t>
            </a:r>
            <a:r>
              <a:rPr lang="nb-NO" altLang="nb-NO" dirty="0" smtClean="0"/>
              <a:t>tilrettelegging - til hva?</a:t>
            </a:r>
            <a:endParaRPr lang="nb-NO" altLang="nb-NO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quarter" idx="13"/>
          </p:nvPr>
        </p:nvSpPr>
        <p:spPr>
          <a:xfrm>
            <a:off x="914400" y="1403813"/>
            <a:ext cx="10363200" cy="4101484"/>
          </a:xfrm>
        </p:spPr>
        <p:txBody>
          <a:bodyPr>
            <a:normAutofit/>
          </a:bodyPr>
          <a:lstStyle/>
          <a:p>
            <a:pPr lvl="1">
              <a:buFont typeface="Arial" pitchFamily="34" charset="0"/>
              <a:buChar char="•"/>
              <a:defRPr/>
            </a:pPr>
            <a:r>
              <a:rPr lang="nb-NO" altLang="nb-NO" sz="2400" dirty="0"/>
              <a:t>Komme seg inn i og rundt i </a:t>
            </a:r>
            <a:r>
              <a:rPr lang="nb-NO" altLang="nb-NO" sz="2400" dirty="0" smtClean="0"/>
              <a:t>skolebygget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nb-NO" altLang="nb-NO" sz="2400" dirty="0" smtClean="0"/>
              <a:t>Komme </a:t>
            </a:r>
            <a:r>
              <a:rPr lang="nb-NO" altLang="nb-NO" sz="2400" dirty="0"/>
              <a:t>til / få tak i ting </a:t>
            </a:r>
            <a:endParaRPr lang="nb-NO" altLang="nb-NO" sz="2400" dirty="0" smtClean="0"/>
          </a:p>
          <a:p>
            <a:pPr lvl="1">
              <a:buFont typeface="Arial" pitchFamily="34" charset="0"/>
              <a:buChar char="•"/>
              <a:defRPr/>
            </a:pPr>
            <a:r>
              <a:rPr lang="nb-NO" altLang="nb-NO" sz="2400" dirty="0" smtClean="0"/>
              <a:t>Sittestilling </a:t>
            </a:r>
            <a:r>
              <a:rPr lang="nb-NO" altLang="nb-NO" sz="2400" dirty="0"/>
              <a:t>ved bord </a:t>
            </a:r>
            <a:endParaRPr lang="nb-NO" altLang="nb-NO" sz="2400" dirty="0" smtClean="0"/>
          </a:p>
          <a:p>
            <a:pPr lvl="1">
              <a:buFont typeface="Arial" pitchFamily="34" charset="0"/>
              <a:buChar char="•"/>
              <a:defRPr/>
            </a:pPr>
            <a:r>
              <a:rPr lang="nb-NO" altLang="nb-NO" sz="2400" dirty="0" smtClean="0"/>
              <a:t>Finmotoriske </a:t>
            </a:r>
            <a:r>
              <a:rPr lang="nb-NO" altLang="nb-NO" sz="2400" dirty="0"/>
              <a:t>aktiviteter </a:t>
            </a:r>
            <a:endParaRPr lang="nb-NO" altLang="nb-NO" sz="2400" dirty="0" smtClean="0"/>
          </a:p>
          <a:p>
            <a:pPr lvl="1">
              <a:buFont typeface="Arial" pitchFamily="34" charset="0"/>
              <a:buChar char="•"/>
              <a:defRPr/>
            </a:pPr>
            <a:r>
              <a:rPr lang="nb-NO" altLang="nb-NO" sz="2400" dirty="0" smtClean="0"/>
              <a:t>Praktiske </a:t>
            </a:r>
            <a:r>
              <a:rPr lang="nb-NO" altLang="nb-NO" sz="2400" dirty="0"/>
              <a:t>/ estetiske </a:t>
            </a:r>
            <a:r>
              <a:rPr lang="nb-NO" altLang="nb-NO" sz="2400" dirty="0" smtClean="0"/>
              <a:t>fag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nb-NO" altLang="nb-NO" sz="2400" dirty="0" smtClean="0"/>
              <a:t>Påkledning 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nb-NO" altLang="nb-NO" sz="2400" dirty="0" smtClean="0"/>
              <a:t>Toalettbesøk 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nb-NO" altLang="nb-NO" sz="2400" dirty="0" smtClean="0"/>
              <a:t>Delta </a:t>
            </a:r>
            <a:r>
              <a:rPr lang="nb-NO" altLang="nb-NO" sz="2400" dirty="0"/>
              <a:t>i </a:t>
            </a:r>
            <a:r>
              <a:rPr lang="nb-NO" altLang="nb-NO" sz="2400" dirty="0" smtClean="0"/>
              <a:t>fellesskapet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nb-NO" altLang="nb-NO" sz="2400" dirty="0" smtClean="0"/>
              <a:t>Komme </a:t>
            </a:r>
            <a:r>
              <a:rPr lang="nb-NO" altLang="nb-NO" sz="2400" dirty="0"/>
              <a:t>seg rundt over lengre </a:t>
            </a:r>
            <a:r>
              <a:rPr lang="nb-NO" altLang="nb-NO" sz="2400" dirty="0" smtClean="0"/>
              <a:t>avstander</a:t>
            </a:r>
            <a:endParaRPr lang="nb-NO" altLang="nb-NO" sz="2400" dirty="0"/>
          </a:p>
          <a:p>
            <a:pPr lvl="1">
              <a:buFont typeface="Arial" pitchFamily="34" charset="0"/>
              <a:buChar char="•"/>
              <a:defRPr/>
            </a:pPr>
            <a:endParaRPr lang="nb-NO" altLang="nb-NO" sz="2400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34"/>
          <a:stretch/>
        </p:blipFill>
        <p:spPr>
          <a:xfrm>
            <a:off x="7771421" y="1403813"/>
            <a:ext cx="3633179" cy="4252821"/>
          </a:xfrm>
          <a:prstGeom prst="rect">
            <a:avLst/>
          </a:prstGeom>
        </p:spPr>
      </p:pic>
      <p:pic>
        <p:nvPicPr>
          <p:cNvPr id="4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14281" y="3632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87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13C0-5F9E-431D-A218-42A3D8B9E734}" type="slidenum">
              <a:rPr lang="nb-NO" smtClean="0"/>
              <a:pPr/>
              <a:t>8</a:t>
            </a:fld>
            <a:endParaRPr lang="nb-NO" dirty="0"/>
          </a:p>
        </p:txBody>
      </p:sp>
      <p:sp>
        <p:nvSpPr>
          <p:cNvPr id="16386" name="Tittel 1"/>
          <p:cNvSpPr>
            <a:spLocks noGrp="1"/>
          </p:cNvSpPr>
          <p:nvPr>
            <p:ph type="ctrTitle"/>
          </p:nvPr>
        </p:nvSpPr>
        <p:spPr>
          <a:xfrm>
            <a:off x="914400" y="365126"/>
            <a:ext cx="10363200" cy="866588"/>
          </a:xfrm>
        </p:spPr>
        <p:txBody>
          <a:bodyPr>
            <a:normAutofit/>
          </a:bodyPr>
          <a:lstStyle/>
          <a:p>
            <a:r>
              <a:rPr lang="nb-NO" altLang="nb-NO" dirty="0"/>
              <a:t>Planlegging av skoledagen</a:t>
            </a:r>
          </a:p>
        </p:txBody>
      </p:sp>
      <p:sp>
        <p:nvSpPr>
          <p:cNvPr id="16387" name="Plassholder for innhold 2"/>
          <p:cNvSpPr>
            <a:spLocks noGrp="1"/>
          </p:cNvSpPr>
          <p:nvPr>
            <p:ph type="body" sz="quarter" idx="13"/>
          </p:nvPr>
        </p:nvSpPr>
        <p:spPr>
          <a:xfrm>
            <a:off x="914400" y="2425701"/>
            <a:ext cx="10363200" cy="3096210"/>
          </a:xfrm>
        </p:spPr>
        <p:txBody>
          <a:bodyPr>
            <a:normAutofit/>
          </a:bodyPr>
          <a:lstStyle/>
          <a:p>
            <a:pPr lvl="1">
              <a:buFont typeface="Arial" pitchFamily="34" charset="0"/>
              <a:buChar char="•"/>
            </a:pPr>
            <a:r>
              <a:rPr lang="nb-NO" altLang="nb-NO" sz="2800" dirty="0"/>
              <a:t>Mulighet for pauser</a:t>
            </a:r>
          </a:p>
          <a:p>
            <a:pPr lvl="1">
              <a:buFont typeface="Arial" pitchFamily="34" charset="0"/>
              <a:buChar char="•"/>
            </a:pPr>
            <a:r>
              <a:rPr lang="nb-NO" altLang="nb-NO" sz="2800" dirty="0"/>
              <a:t>Rekkefølge av fag</a:t>
            </a:r>
          </a:p>
          <a:p>
            <a:pPr lvl="1">
              <a:buFont typeface="Arial" pitchFamily="34" charset="0"/>
              <a:buChar char="•"/>
            </a:pPr>
            <a:r>
              <a:rPr lang="nb-NO" altLang="nb-NO" sz="2800" dirty="0" smtClean="0"/>
              <a:t>Skoleveien</a:t>
            </a:r>
            <a:endParaRPr lang="nb-NO" altLang="nb-NO" sz="2800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195" y="1596838"/>
            <a:ext cx="4702205" cy="3406961"/>
          </a:xfrm>
          <a:prstGeom prst="rect">
            <a:avLst/>
          </a:prstGeom>
        </p:spPr>
      </p:pic>
      <p:pic>
        <p:nvPicPr>
          <p:cNvPr id="3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86830" y="459739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17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13C0-5F9E-431D-A218-42A3D8B9E734}" type="slidenum">
              <a:rPr lang="nb-NO" smtClean="0"/>
              <a:pPr/>
              <a:t>9</a:t>
            </a:fld>
            <a:endParaRPr lang="nb-NO" dirty="0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81902" y="249714"/>
            <a:ext cx="10363200" cy="8665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nb-NO" altLang="nb-NO" sz="3700" dirty="0"/>
              <a:t> </a:t>
            </a:r>
            <a:br>
              <a:rPr lang="nb-NO" altLang="nb-NO" sz="3700" dirty="0"/>
            </a:br>
            <a:r>
              <a:rPr lang="nb-NO" altLang="nb-NO" sz="4000" dirty="0"/>
              <a:t>Uteplassen - skal fungere for alle</a:t>
            </a:r>
            <a:br>
              <a:rPr lang="nb-NO" altLang="nb-NO" sz="4000" dirty="0"/>
            </a:br>
            <a:endParaRPr lang="nb-NO" altLang="nb-NO" sz="4000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quarter" idx="13"/>
          </p:nvPr>
        </p:nvSpPr>
        <p:spPr>
          <a:xfrm>
            <a:off x="1333500" y="1562470"/>
            <a:ext cx="9944100" cy="492474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nb-NO" altLang="nb-NO" sz="2800" dirty="0" smtClean="0"/>
              <a:t>Underlaget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nb-NO" altLang="nb-NO" sz="2800" dirty="0" smtClean="0"/>
              <a:t>Lekeapparatene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nb-NO" altLang="nb-NO" sz="2800" dirty="0" smtClean="0"/>
              <a:t>Terrenget, kan det utnyttes ?</a:t>
            </a:r>
            <a:endParaRPr lang="nb-NO" altLang="nb-NO" sz="2400" dirty="0"/>
          </a:p>
          <a:p>
            <a:pPr marL="253994" lvl="1" indent="0">
              <a:buNone/>
              <a:defRPr/>
            </a:pPr>
            <a:endParaRPr lang="nb-NO" altLang="nb-NO" sz="2400" dirty="0"/>
          </a:p>
          <a:p>
            <a:pPr marL="0" indent="0" eaLnBrk="1" hangingPunct="1">
              <a:buNone/>
              <a:defRPr/>
            </a:pPr>
            <a:r>
              <a:rPr lang="nb-NO" altLang="nb-NO" sz="2800" dirty="0"/>
              <a:t>Tips; </a:t>
            </a:r>
            <a:r>
              <a:rPr lang="nb-NO" altLang="nb-NO" sz="2800" dirty="0" smtClean="0"/>
              <a:t>bli </a:t>
            </a:r>
            <a:r>
              <a:rPr lang="nb-NO" altLang="nb-NO" sz="2800" dirty="0"/>
              <a:t>med i FAU!</a:t>
            </a:r>
          </a:p>
          <a:p>
            <a:pPr eaLnBrk="1" hangingPunct="1">
              <a:defRPr/>
            </a:pPr>
            <a:endParaRPr lang="nb-NO" altLang="nb-NO" sz="1300" i="1" dirty="0"/>
          </a:p>
        </p:txBody>
      </p:sp>
      <p:pic>
        <p:nvPicPr>
          <p:cNvPr id="17412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13" b="19184"/>
          <a:stretch/>
        </p:blipFill>
        <p:spPr bwMode="auto">
          <a:xfrm>
            <a:off x="5707597" y="4178300"/>
            <a:ext cx="2606588" cy="2260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2" t="11362" r="44865" b="10991"/>
          <a:stretch>
            <a:fillRect/>
          </a:stretch>
        </p:blipFill>
        <p:spPr bwMode="auto">
          <a:xfrm>
            <a:off x="3834743" y="4574072"/>
            <a:ext cx="2243059" cy="183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122" y="1236096"/>
            <a:ext cx="3649980" cy="2312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O:\TRS\ATeam\Fagspesifikt\Ergoterapi\Hjemmebesøk, skolebesøk, bolig, bil tilpassning\Solstad barnehage, Stavern\30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401" y="3640227"/>
            <a:ext cx="2483702" cy="248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2800" y="3548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5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NOR - NKSD - TRS">
  <a:themeElements>
    <a:clrScheme name="Egendefinert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3283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OR - NKSD - TRS" id="{C89177C4-85D9-0545-91C9-DB9A8AC18220}" vid="{CB7D81CD-F750-054D-99D2-9285EAAD5EB6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85f3dd6f-221c-4130-9170-df4a98a78b91">
      <Terms xmlns="http://schemas.microsoft.com/office/infopath/2007/PartnerControls"/>
    </TaxKeywordTaxHTField>
    <TaxCatchAll xmlns="85f3dd6f-221c-4130-9170-df4a98a78b91"/>
    <PublishingExpirationDate xmlns="http://schemas.microsoft.com/sharepoint/v3" xsi:nil="true"/>
    <PublishingStartDate xmlns="http://schemas.microsoft.com/sharepoint/v3" xsi:nil="true"/>
    <FNSPRollUpIngress xmlns="85f3dd6f-221c-4130-9170-df4a98a78b9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ACDDB7A7904F645A62A71BDDD1D2C9B" ma:contentTypeVersion="24" ma:contentTypeDescription="Opprett et nytt dokument." ma:contentTypeScope="" ma:versionID="e9fc676e4d99b93114254e3b969e4524">
  <xsd:schema xmlns:xsd="http://www.w3.org/2001/XMLSchema" xmlns:xs="http://www.w3.org/2001/XMLSchema" xmlns:p="http://schemas.microsoft.com/office/2006/metadata/properties" xmlns:ns1="http://schemas.microsoft.com/sharepoint/v3" xmlns:ns2="85f3dd6f-221c-4130-9170-df4a98a78b91" targetNamespace="http://schemas.microsoft.com/office/2006/metadata/properties" ma:root="true" ma:fieldsID="d3d9474ba5828f912af964568487a423" ns1:_="" ns2:_="">
    <xsd:import namespace="http://schemas.microsoft.com/sharepoint/v3"/>
    <xsd:import namespace="85f3dd6f-221c-4130-9170-df4a98a78b91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TaxKeywordTaxHTField" minOccurs="0"/>
                <xsd:element ref="ns2:TaxCatchAll" minOccurs="0"/>
                <xsd:element ref="ns2:TaxCatchAllLabel" minOccurs="0"/>
                <xsd:element ref="ns2:FNSPRollUpIngres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Planlagt startdato" ma:description="Planlagt startdato er en områdekolonne som opprettes av publiseringsfunksjonen. Den brukes til å angi dato og klokkeslett for når denne siden vises for første gang for besøkende på området." ma:hidden="true" ma:internalName="PublishingStartDate">
      <xsd:simpleType>
        <xsd:restriction base="dms:Unknown"/>
      </xsd:simpleType>
    </xsd:element>
    <xsd:element name="PublishingExpirationDate" ma:index="9" nillable="true" ma:displayName="Planlagt utløpsdato" ma:description="Planlagt sluttdato er en områdekolonne som opprettes av publiseringsfunksjonen. Den brukes til å angi dato og klokkeslett for når denne siden ikke lenger vises for besøkende på området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f3dd6f-221c-4130-9170-df4a98a78b91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0" nillable="true" ma:taxonomy="true" ma:internalName="TaxKeywordTaxHTField" ma:taxonomyFieldName="TaxKeyword" ma:displayName="Nøkkelord" ma:default="" ma:fieldId="{23f27201-bee3-471e-b2e7-b64fd8b7ca38}" ma:taxonomyMulti="true" ma:sspId="d0f0af97-1df2-4d6b-9e49-08feee2b9522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1" nillable="true" ma:displayName="Taxonomy Catch All Column" ma:description="" ma:hidden="true" ma:list="{77077b9d-e81d-413e-9d78-31b00ed7d438}" ma:internalName="TaxCatchAll" ma:showField="CatchAllData" ma:web="85f3dd6f-221c-4130-9170-df4a98a78b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" nillable="true" ma:displayName="Taxonomy Catch All Column1" ma:description="" ma:hidden="true" ma:list="{77077b9d-e81d-413e-9d78-31b00ed7d438}" ma:internalName="TaxCatchAllLabel" ma:readOnly="true" ma:showField="CatchAllDataLabel" ma:web="85f3dd6f-221c-4130-9170-df4a98a78b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FNSPRollUpIngress" ma:index="14" nillable="true" ma:displayName="Utlistingsingress" ma:default="" ma:description="Teksten vises i oversikter og utlistinger" ma:internalName="FNSPRollUpIngress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3009D4C-16B1-49DC-AFC1-B1052BF00B7A}"/>
</file>

<file path=customXml/itemProps2.xml><?xml version="1.0" encoding="utf-8"?>
<ds:datastoreItem xmlns:ds="http://schemas.openxmlformats.org/officeDocument/2006/customXml" ds:itemID="{F671628B-D3D7-44A8-A04A-56D16C769A61}"/>
</file>

<file path=customXml/itemProps3.xml><?xml version="1.0" encoding="utf-8"?>
<ds:datastoreItem xmlns:ds="http://schemas.openxmlformats.org/officeDocument/2006/customXml" ds:itemID="{A9E1C350-A254-4855-81A1-04BD830D06A1}"/>
</file>

<file path=docProps/app.xml><?xml version="1.0" encoding="utf-8"?>
<Properties xmlns="http://schemas.openxmlformats.org/officeDocument/2006/extended-properties" xmlns:vt="http://schemas.openxmlformats.org/officeDocument/2006/docPropsVTypes">
  <Template>NOR - NKSD - TRS</Template>
  <TotalTime>820</TotalTime>
  <Words>613</Words>
  <Application>Microsoft Office PowerPoint</Application>
  <PresentationFormat>Widescreen</PresentationFormat>
  <Paragraphs>148</Paragraphs>
  <Slides>17</Slides>
  <Notes>17</Notes>
  <HiddenSlides>0</HiddenSlides>
  <MMClips>17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17</vt:i4>
      </vt:variant>
    </vt:vector>
  </HeadingPairs>
  <TitlesOfParts>
    <vt:vector size="23" baseType="lpstr">
      <vt:lpstr>Arial</vt:lpstr>
      <vt:lpstr>Calibri</vt:lpstr>
      <vt:lpstr>Comic Sans MS</vt:lpstr>
      <vt:lpstr>Wingdings</vt:lpstr>
      <vt:lpstr>ヒラギノ角ゴ Pro W3</vt:lpstr>
      <vt:lpstr>NOR - NKSD - TRS</vt:lpstr>
      <vt:lpstr>Tilrettelegging på skolen</vt:lpstr>
      <vt:lpstr>Innhold</vt:lpstr>
      <vt:lpstr>Hvorfor tilrettelegge?</vt:lpstr>
      <vt:lpstr>Tilrettelegging kan være</vt:lpstr>
      <vt:lpstr>Lovverket som skal sikre eleven et tilpasset skoletilbud</vt:lpstr>
      <vt:lpstr>Gratis offentlig grunnskoleopplæring </vt:lpstr>
      <vt:lpstr>Behov for tilrettelegging - til hva?</vt:lpstr>
      <vt:lpstr>Planlegging av skoledagen</vt:lpstr>
      <vt:lpstr>  Uteplassen - skal fungere for alle </vt:lpstr>
      <vt:lpstr>Utedager og turer</vt:lpstr>
      <vt:lpstr>Hva trengs for ditt barn?</vt:lpstr>
      <vt:lpstr>Å være annerledes</vt:lpstr>
      <vt:lpstr>Gode eksempler på tilrettelegging og universell utforming</vt:lpstr>
      <vt:lpstr>Kunnskapsbanken – fin nettside på nav.no</vt:lpstr>
      <vt:lpstr>Brosjyre fra Funksjonshemmedes Fellesorganisasjon FFO</vt:lpstr>
      <vt:lpstr>Nyttige nettsider vedrørende regelverk og rettigheter</vt:lpstr>
      <vt:lpstr>Takk for oppmerksomheten og lykke til med kurset </vt:lpstr>
    </vt:vector>
  </TitlesOfParts>
  <Company>Helse Sør-Øst RHF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Tilrettelegging på skolen</dc:title>
  <dc:creator>Unni Steen</dc:creator>
  <cp:keywords/>
  <cp:lastModifiedBy>Bendik Fjeldstad</cp:lastModifiedBy>
  <cp:revision>81</cp:revision>
  <cp:lastPrinted>2021-01-20T08:33:13Z</cp:lastPrinted>
  <dcterms:created xsi:type="dcterms:W3CDTF">2019-02-04T09:04:17Z</dcterms:created>
  <dcterms:modified xsi:type="dcterms:W3CDTF">2021-01-27T14:55:05Z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0x010100DACDDB7A7904F645A62A71BDDD1D2C9B</vt:lpwstr>
  </property>
  <property fmtid="{D5CDD505-2E9C-101B-9397-08002B2CF9AE}" pid="3" name="TaxKeyword">
    <vt:lpwstr/>
  </property>
</Properties>
</file>