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diagrams/data1.xml" ContentType="application/vnd.openxmlformats-officedocument.drawingml.diagramData+xml"/>
  <Override PartName="/ppt/presentation.xml" ContentType="application/vnd.openxmlformats-officedocument.presentationml.presentation.main+xml"/>
  <Override PartName="/ppt/slides/slide11.xml" ContentType="application/vnd.openxmlformats-officedocument.presentationml.slide+xml"/>
  <Override PartName="/ppt/slides/slide7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0.xml" ContentType="application/vnd.openxmlformats-officedocument.presentationml.slide+xml"/>
  <Override PartName="/ppt/slides/slide15.xml" ContentType="application/vnd.openxmlformats-officedocument.presentationml.slide+xml"/>
  <Override PartName="/ppt/slides/slide1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8.xml" ContentType="application/vnd.openxmlformats-officedocument.presentationml.slide+xml"/>
  <Override PartName="/ppt/slides/slide6.xml" ContentType="application/vnd.openxmlformats-officedocument.presentationml.slide+xml"/>
  <Override PartName="/ppt/slides/slide20.xml" ContentType="application/vnd.openxmlformats-officedocument.presentationml.slide+xml"/>
  <Override PartName="/ppt/slides/slide19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5.xml" ContentType="application/vnd.openxmlformats-officedocument.presentationml.slide+xml"/>
  <Override PartName="/ppt/slides/slide25.xml" ContentType="application/vnd.openxmlformats-officedocument.presentationml.slide+xml"/>
  <Override PartName="/ppt/slides/slide23.xml" ContentType="application/vnd.openxmlformats-officedocument.presentationml.slide+xml"/>
  <Override PartName="/ppt/slides/slide21.xml" ContentType="application/vnd.openxmlformats-officedocument.presentationml.slide+xml"/>
  <Override PartName="/ppt/slides/slide24.xml" ContentType="application/vnd.openxmlformats-officedocument.presentationml.slide+xml"/>
  <Override PartName="/ppt/slides/slide22.xml" ContentType="application/vnd.openxmlformats-officedocument.presentationml.slide+xml"/>
  <Override PartName="/ppt/notesSlides/notesSlide11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19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2.xml" ContentType="application/vnd.openxmlformats-officedocument.presentationml.notesSlide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Layouts/slideLayout18.xml" ContentType="application/vnd.openxmlformats-officedocument.presentationml.slideLayout+xml"/>
  <Override PartName="/ppt/slideLayouts/slideLayout17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3.xml" ContentType="application/vnd.openxmlformats-officedocument.presentationml.notesSlide+xml"/>
  <Override PartName="/ppt/slideLayouts/slideLayout19.xml" ContentType="application/vnd.openxmlformats-officedocument.presentationml.slideLayout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1.xml" ContentType="application/vnd.openxmlformats-officedocument.presentationml.notesSlide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theme/theme4.xml" ContentType="application/vnd.openxmlformats-officedocument.theme+xml"/>
  <Override PartName="/ppt/theme/theme3.xml" ContentType="application/vnd.openxmlformats-officedocument.theme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56" r:id="rId2"/>
  </p:sldMasterIdLst>
  <p:notesMasterIdLst>
    <p:notesMasterId r:id="rId28"/>
  </p:notesMasterIdLst>
  <p:handoutMasterIdLst>
    <p:handoutMasterId r:id="rId29"/>
  </p:handoutMasterIdLst>
  <p:sldIdLst>
    <p:sldId id="262" r:id="rId3"/>
    <p:sldId id="305" r:id="rId4"/>
    <p:sldId id="307" r:id="rId5"/>
    <p:sldId id="325" r:id="rId6"/>
    <p:sldId id="306" r:id="rId7"/>
    <p:sldId id="311" r:id="rId8"/>
    <p:sldId id="312" r:id="rId9"/>
    <p:sldId id="310" r:id="rId10"/>
    <p:sldId id="313" r:id="rId11"/>
    <p:sldId id="314" r:id="rId12"/>
    <p:sldId id="274" r:id="rId13"/>
    <p:sldId id="316" r:id="rId14"/>
    <p:sldId id="328" r:id="rId15"/>
    <p:sldId id="317" r:id="rId16"/>
    <p:sldId id="319" r:id="rId17"/>
    <p:sldId id="320" r:id="rId18"/>
    <p:sldId id="269" r:id="rId19"/>
    <p:sldId id="277" r:id="rId20"/>
    <p:sldId id="286" r:id="rId21"/>
    <p:sldId id="287" r:id="rId22"/>
    <p:sldId id="322" r:id="rId23"/>
    <p:sldId id="323" r:id="rId24"/>
    <p:sldId id="324" r:id="rId25"/>
    <p:sldId id="289" r:id="rId26"/>
    <p:sldId id="329" r:id="rId27"/>
  </p:sldIdLst>
  <p:sldSz cx="12192000" cy="6858000"/>
  <p:notesSz cx="6724650" cy="9774238"/>
  <p:defaultTextStyle>
    <a:defPPr>
      <a:defRPr lang="nb-NO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283"/>
    <a:srgbClr val="0066FF"/>
    <a:srgbClr val="003200"/>
    <a:srgbClr val="81A9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912"/>
    <p:restoredTop sz="72644" autoAdjust="0"/>
  </p:normalViewPr>
  <p:slideViewPr>
    <p:cSldViewPr snapToGrid="0" snapToObjects="1">
      <p:cViewPr varScale="1">
        <p:scale>
          <a:sx n="47" d="100"/>
          <a:sy n="47" d="100"/>
        </p:scale>
        <p:origin x="1464" y="3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8304"/>
    </p:cViewPr>
  </p:sorterViewPr>
  <p:notesViewPr>
    <p:cSldViewPr snapToGrid="0" snapToObjects="1">
      <p:cViewPr>
        <p:scale>
          <a:sx n="77" d="100"/>
          <a:sy n="77" d="100"/>
        </p:scale>
        <p:origin x="2100" y="-113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customXml" Target="../customXml/item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36" Type="http://schemas.openxmlformats.org/officeDocument/2006/relationships/customXml" Target="../customXml/item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Relationship Id="rId35" Type="http://schemas.openxmlformats.org/officeDocument/2006/relationships/customXml" Target="../customXml/item2.xml"/><Relationship Id="rId8" Type="http://schemas.openxmlformats.org/officeDocument/2006/relationships/slide" Target="slides/slide6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39.pn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39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73A1D1B-63F7-4BD3-914B-73A1836C4727}" type="doc">
      <dgm:prSet loTypeId="urn:microsoft.com/office/officeart/2005/8/layout/radial6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b-NO"/>
        </a:p>
      </dgm:t>
    </dgm:pt>
    <dgm:pt modelId="{05AA9867-99CB-47BC-9BFC-99E50098172A}">
      <dgm:prSet phldrT="[Tekst]" phldr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nb-NO" dirty="0"/>
        </a:p>
      </dgm:t>
    </dgm:pt>
    <dgm:pt modelId="{32506C18-9B9E-4746-9624-CB7615D53186}" type="parTrans" cxnId="{62C8F95C-C675-436C-B0E9-DE8B59052CAD}">
      <dgm:prSet/>
      <dgm:spPr/>
      <dgm:t>
        <a:bodyPr/>
        <a:lstStyle/>
        <a:p>
          <a:endParaRPr lang="nb-NO"/>
        </a:p>
      </dgm:t>
    </dgm:pt>
    <dgm:pt modelId="{449FEA15-46B1-4F89-8F57-7B87B86D5E51}" type="sibTrans" cxnId="{62C8F95C-C675-436C-B0E9-DE8B59052CAD}">
      <dgm:prSet/>
      <dgm:spPr/>
      <dgm:t>
        <a:bodyPr/>
        <a:lstStyle/>
        <a:p>
          <a:endParaRPr lang="nb-NO"/>
        </a:p>
      </dgm:t>
    </dgm:pt>
    <dgm:pt modelId="{8D52D1C9-3935-4567-BC54-48B55E74B5BD}">
      <dgm:prSet phldrT="[Tekst]" custT="1"/>
      <dgm:spPr>
        <a:solidFill>
          <a:srgbClr val="FFC000"/>
        </a:solidFill>
      </dgm:spPr>
      <dgm:t>
        <a:bodyPr/>
        <a:lstStyle/>
        <a:p>
          <a:r>
            <a:rPr lang="nb-NO" sz="1400" b="1" dirty="0" smtClean="0">
              <a:solidFill>
                <a:schemeClr val="tx2">
                  <a:lumMod val="50000"/>
                </a:schemeClr>
              </a:solidFill>
            </a:rPr>
            <a:t>TRS</a:t>
          </a:r>
          <a:endParaRPr lang="nb-NO" sz="1400" b="1" dirty="0">
            <a:solidFill>
              <a:schemeClr val="tx2">
                <a:lumMod val="50000"/>
              </a:schemeClr>
            </a:solidFill>
          </a:endParaRPr>
        </a:p>
      </dgm:t>
    </dgm:pt>
    <dgm:pt modelId="{41393B3E-60C2-40A6-944F-56B34827E125}" type="parTrans" cxnId="{12015119-5AA0-4076-A57C-7E596078D91A}">
      <dgm:prSet/>
      <dgm:spPr/>
      <dgm:t>
        <a:bodyPr/>
        <a:lstStyle/>
        <a:p>
          <a:endParaRPr lang="nb-NO"/>
        </a:p>
      </dgm:t>
    </dgm:pt>
    <dgm:pt modelId="{EDD65D4B-071D-42A9-9281-F8DBB0FC0DE2}" type="sibTrans" cxnId="{12015119-5AA0-4076-A57C-7E596078D91A}">
      <dgm:prSet/>
      <dgm:spPr>
        <a:solidFill>
          <a:schemeClr val="bg2"/>
        </a:solidFill>
      </dgm:spPr>
      <dgm:t>
        <a:bodyPr/>
        <a:lstStyle/>
        <a:p>
          <a:endParaRPr lang="nb-NO"/>
        </a:p>
      </dgm:t>
    </dgm:pt>
    <dgm:pt modelId="{C4CFD235-57D1-49EF-A610-C6DDBCAAFD57}">
      <dgm:prSet phldrT="[Tekst]" custT="1"/>
      <dgm:spPr>
        <a:solidFill>
          <a:srgbClr val="FF5050"/>
        </a:solidFill>
      </dgm:spPr>
      <dgm:t>
        <a:bodyPr/>
        <a:lstStyle/>
        <a:p>
          <a:r>
            <a:rPr lang="nb-NO" sz="1400" b="1" dirty="0" smtClean="0">
              <a:solidFill>
                <a:schemeClr val="tx2">
                  <a:lumMod val="50000"/>
                </a:schemeClr>
              </a:solidFill>
            </a:rPr>
            <a:t>Helse-søster</a:t>
          </a:r>
          <a:endParaRPr lang="nb-NO" sz="1400" b="1" dirty="0">
            <a:solidFill>
              <a:schemeClr val="tx2">
                <a:lumMod val="50000"/>
              </a:schemeClr>
            </a:solidFill>
          </a:endParaRPr>
        </a:p>
      </dgm:t>
    </dgm:pt>
    <dgm:pt modelId="{81FF6D79-7F3B-4ACD-BE39-5FC1C17394BD}" type="parTrans" cxnId="{312718E3-099E-4757-A32E-19BE624EF156}">
      <dgm:prSet/>
      <dgm:spPr/>
      <dgm:t>
        <a:bodyPr/>
        <a:lstStyle/>
        <a:p>
          <a:endParaRPr lang="nb-NO"/>
        </a:p>
      </dgm:t>
    </dgm:pt>
    <dgm:pt modelId="{B0A13405-0196-4A02-AD4E-DEEB41A3B4C9}" type="sibTrans" cxnId="{312718E3-099E-4757-A32E-19BE624EF156}">
      <dgm:prSet/>
      <dgm:spPr>
        <a:solidFill>
          <a:schemeClr val="bg2"/>
        </a:solidFill>
      </dgm:spPr>
      <dgm:t>
        <a:bodyPr/>
        <a:lstStyle/>
        <a:p>
          <a:endParaRPr lang="nb-NO"/>
        </a:p>
      </dgm:t>
    </dgm:pt>
    <dgm:pt modelId="{89AB2666-B101-49D0-B782-20E4D0CADECE}">
      <dgm:prSet custT="1"/>
      <dgm:spPr>
        <a:solidFill>
          <a:schemeClr val="accent1">
            <a:lumMod val="50000"/>
          </a:schemeClr>
        </a:solidFill>
      </dgm:spPr>
      <dgm:t>
        <a:bodyPr/>
        <a:lstStyle/>
        <a:p>
          <a:r>
            <a:rPr lang="nb-NO" sz="1400" b="1" dirty="0" smtClean="0">
              <a:solidFill>
                <a:schemeClr val="bg1"/>
              </a:solidFill>
            </a:rPr>
            <a:t>Kommune-fysioterapeut</a:t>
          </a:r>
        </a:p>
      </dgm:t>
    </dgm:pt>
    <dgm:pt modelId="{E03DFF07-2FD7-480B-BFC3-29C9DF3770B6}" type="parTrans" cxnId="{9A9C9FE9-B7F1-4AA2-90C2-DB6EF762C3D7}">
      <dgm:prSet/>
      <dgm:spPr/>
      <dgm:t>
        <a:bodyPr/>
        <a:lstStyle/>
        <a:p>
          <a:endParaRPr lang="nb-NO"/>
        </a:p>
      </dgm:t>
    </dgm:pt>
    <dgm:pt modelId="{B223EDBC-DFD6-4105-953D-47911FE13081}" type="sibTrans" cxnId="{9A9C9FE9-B7F1-4AA2-90C2-DB6EF762C3D7}">
      <dgm:prSet/>
      <dgm:spPr>
        <a:solidFill>
          <a:schemeClr val="bg2"/>
        </a:solidFill>
      </dgm:spPr>
      <dgm:t>
        <a:bodyPr/>
        <a:lstStyle/>
        <a:p>
          <a:endParaRPr lang="nb-NO"/>
        </a:p>
      </dgm:t>
    </dgm:pt>
    <dgm:pt modelId="{DD7AA86A-4477-4F8E-84A8-B77CC339E0E1}">
      <dgm:prSet custT="1"/>
      <dgm:spPr>
        <a:solidFill>
          <a:srgbClr val="00B0F0"/>
        </a:solidFill>
      </dgm:spPr>
      <dgm:t>
        <a:bodyPr/>
        <a:lstStyle/>
        <a:p>
          <a:r>
            <a:rPr lang="nb-NO" sz="1400" b="1" dirty="0" smtClean="0">
              <a:solidFill>
                <a:schemeClr val="tx2">
                  <a:lumMod val="50000"/>
                </a:schemeClr>
              </a:solidFill>
            </a:rPr>
            <a:t>Kommune-ergoterapeut</a:t>
          </a:r>
        </a:p>
      </dgm:t>
    </dgm:pt>
    <dgm:pt modelId="{EDD0DE5C-8412-4838-BF22-09C2ABBBCB87}" type="parTrans" cxnId="{3F51F0DE-B223-40FC-8AE8-B9BC076019F7}">
      <dgm:prSet/>
      <dgm:spPr/>
      <dgm:t>
        <a:bodyPr/>
        <a:lstStyle/>
        <a:p>
          <a:endParaRPr lang="nb-NO"/>
        </a:p>
      </dgm:t>
    </dgm:pt>
    <dgm:pt modelId="{31F3E817-D7BB-48BB-AE23-A0C24C20864D}" type="sibTrans" cxnId="{3F51F0DE-B223-40FC-8AE8-B9BC076019F7}">
      <dgm:prSet/>
      <dgm:spPr>
        <a:solidFill>
          <a:schemeClr val="bg2"/>
        </a:solidFill>
      </dgm:spPr>
      <dgm:t>
        <a:bodyPr/>
        <a:lstStyle/>
        <a:p>
          <a:endParaRPr lang="nb-NO"/>
        </a:p>
      </dgm:t>
    </dgm:pt>
    <dgm:pt modelId="{7F6D6DF9-D08D-4970-9A62-915AD7370837}">
      <dgm:prSet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nb-NO" sz="1400" b="1" dirty="0" smtClean="0">
              <a:solidFill>
                <a:schemeClr val="tx2">
                  <a:lumMod val="50000"/>
                </a:schemeClr>
              </a:solidFill>
            </a:rPr>
            <a:t>Skole, SFO</a:t>
          </a:r>
        </a:p>
      </dgm:t>
    </dgm:pt>
    <dgm:pt modelId="{7A1EC31E-6C3B-4DC0-82FB-2A5967F9173B}" type="parTrans" cxnId="{928AD73A-D9B1-4DB8-8B9A-F241B8F1AF96}">
      <dgm:prSet/>
      <dgm:spPr/>
      <dgm:t>
        <a:bodyPr/>
        <a:lstStyle/>
        <a:p>
          <a:endParaRPr lang="nb-NO"/>
        </a:p>
      </dgm:t>
    </dgm:pt>
    <dgm:pt modelId="{FAAF6CAA-6F01-4315-BD9C-D8457B1C149A}" type="sibTrans" cxnId="{928AD73A-D9B1-4DB8-8B9A-F241B8F1AF96}">
      <dgm:prSet/>
      <dgm:spPr>
        <a:solidFill>
          <a:schemeClr val="bg2"/>
        </a:solidFill>
      </dgm:spPr>
      <dgm:t>
        <a:bodyPr/>
        <a:lstStyle/>
        <a:p>
          <a:endParaRPr lang="nb-NO"/>
        </a:p>
      </dgm:t>
    </dgm:pt>
    <dgm:pt modelId="{F904E179-7306-43EA-AFF4-178219D9F285}">
      <dgm:prSet custT="1"/>
      <dgm:spPr>
        <a:solidFill>
          <a:srgbClr val="92D050"/>
        </a:solidFill>
      </dgm:spPr>
      <dgm:t>
        <a:bodyPr/>
        <a:lstStyle/>
        <a:p>
          <a:r>
            <a:rPr lang="nb-NO" sz="1200" b="1" dirty="0" smtClean="0">
              <a:solidFill>
                <a:schemeClr val="tx2">
                  <a:lumMod val="50000"/>
                </a:schemeClr>
              </a:solidFill>
            </a:rPr>
            <a:t>Dysmeli-teamene</a:t>
          </a:r>
        </a:p>
        <a:p>
          <a:r>
            <a:rPr lang="nb-NO" sz="1200" dirty="0" smtClean="0">
              <a:solidFill>
                <a:schemeClr val="tx2">
                  <a:lumMod val="50000"/>
                </a:schemeClr>
              </a:solidFill>
            </a:rPr>
            <a:t>Oslo, Bergen</a:t>
          </a:r>
        </a:p>
        <a:p>
          <a:r>
            <a:rPr lang="nb-NO" sz="1200" dirty="0" smtClean="0">
              <a:solidFill>
                <a:schemeClr val="tx2">
                  <a:lumMod val="50000"/>
                </a:schemeClr>
              </a:solidFill>
            </a:rPr>
            <a:t>Ottestad</a:t>
          </a:r>
        </a:p>
        <a:p>
          <a:r>
            <a:rPr lang="nb-NO" sz="1200" dirty="0" smtClean="0">
              <a:solidFill>
                <a:schemeClr val="tx2">
                  <a:lumMod val="50000"/>
                </a:schemeClr>
              </a:solidFill>
            </a:rPr>
            <a:t>Trondheim</a:t>
          </a:r>
        </a:p>
        <a:p>
          <a:r>
            <a:rPr lang="nb-NO" sz="1200" dirty="0" smtClean="0">
              <a:solidFill>
                <a:schemeClr val="tx2">
                  <a:lumMod val="50000"/>
                </a:schemeClr>
              </a:solidFill>
            </a:rPr>
            <a:t>Tromsø</a:t>
          </a:r>
          <a:endParaRPr lang="nb-NO" sz="1200" dirty="0">
            <a:solidFill>
              <a:schemeClr val="tx2">
                <a:lumMod val="50000"/>
              </a:schemeClr>
            </a:solidFill>
          </a:endParaRPr>
        </a:p>
      </dgm:t>
    </dgm:pt>
    <dgm:pt modelId="{EF3D1FCE-AD0A-4CAC-89EA-71FEF898252D}" type="parTrans" cxnId="{BC1D47C1-6E3F-4B40-B74E-54BD02AC2AFF}">
      <dgm:prSet/>
      <dgm:spPr/>
      <dgm:t>
        <a:bodyPr/>
        <a:lstStyle/>
        <a:p>
          <a:endParaRPr lang="nb-NO"/>
        </a:p>
      </dgm:t>
    </dgm:pt>
    <dgm:pt modelId="{0D7ED093-E2E5-4FCC-8216-2B97A78C17C8}" type="sibTrans" cxnId="{BC1D47C1-6E3F-4B40-B74E-54BD02AC2AFF}">
      <dgm:prSet/>
      <dgm:spPr>
        <a:solidFill>
          <a:schemeClr val="bg2"/>
        </a:solidFill>
      </dgm:spPr>
      <dgm:t>
        <a:bodyPr/>
        <a:lstStyle/>
        <a:p>
          <a:endParaRPr lang="nb-NO"/>
        </a:p>
      </dgm:t>
    </dgm:pt>
    <dgm:pt modelId="{9F14EB45-A43B-4237-B103-86B09A0FC492}">
      <dgm:prSet custT="1"/>
      <dgm:spPr>
        <a:solidFill>
          <a:srgbClr val="66FFFF"/>
        </a:solidFill>
      </dgm:spPr>
      <dgm:t>
        <a:bodyPr/>
        <a:lstStyle/>
        <a:p>
          <a:r>
            <a:rPr lang="nb-NO" sz="1400" b="1" dirty="0" err="1" smtClean="0">
              <a:solidFill>
                <a:schemeClr val="tx2">
                  <a:lumMod val="50000"/>
                </a:schemeClr>
              </a:solidFill>
            </a:rPr>
            <a:t>Fastlege</a:t>
          </a:r>
          <a:endParaRPr lang="nb-NO" sz="1400" b="1" dirty="0">
            <a:solidFill>
              <a:schemeClr val="tx2">
                <a:lumMod val="50000"/>
              </a:schemeClr>
            </a:solidFill>
          </a:endParaRPr>
        </a:p>
      </dgm:t>
    </dgm:pt>
    <dgm:pt modelId="{068C2233-A265-4763-8530-EB86D26C6570}" type="parTrans" cxnId="{B4E710C1-FCF0-4E4D-B9BC-808981CF7DB3}">
      <dgm:prSet/>
      <dgm:spPr/>
      <dgm:t>
        <a:bodyPr/>
        <a:lstStyle/>
        <a:p>
          <a:endParaRPr lang="nb-NO"/>
        </a:p>
      </dgm:t>
    </dgm:pt>
    <dgm:pt modelId="{A81349B6-9E0C-4E86-B442-5E10DFA2F12B}" type="sibTrans" cxnId="{B4E710C1-FCF0-4E4D-B9BC-808981CF7DB3}">
      <dgm:prSet/>
      <dgm:spPr>
        <a:solidFill>
          <a:schemeClr val="bg2"/>
        </a:solidFill>
      </dgm:spPr>
      <dgm:t>
        <a:bodyPr/>
        <a:lstStyle/>
        <a:p>
          <a:endParaRPr lang="nb-NO"/>
        </a:p>
      </dgm:t>
    </dgm:pt>
    <dgm:pt modelId="{6E33D36D-6B12-42BC-8761-29BD304311EC}">
      <dgm:prSet phldrT="[Tekst]" custRadScaleRad="100974" custRadScaleInc="612111"/>
      <dgm:spPr/>
      <dgm:t>
        <a:bodyPr/>
        <a:lstStyle/>
        <a:p>
          <a:endParaRPr lang="nb-NO"/>
        </a:p>
      </dgm:t>
    </dgm:pt>
    <dgm:pt modelId="{8E8A27BD-5FFC-4FD8-BEED-364D726FABEC}" type="parTrans" cxnId="{97767970-EA82-4F11-B717-466CF47B72DC}">
      <dgm:prSet/>
      <dgm:spPr/>
      <dgm:t>
        <a:bodyPr/>
        <a:lstStyle/>
        <a:p>
          <a:endParaRPr lang="nb-NO"/>
        </a:p>
      </dgm:t>
    </dgm:pt>
    <dgm:pt modelId="{5AADB9E6-5095-4156-B782-2DE0B6BF3ADC}" type="sibTrans" cxnId="{97767970-EA82-4F11-B717-466CF47B72DC}">
      <dgm:prSet/>
      <dgm:spPr/>
      <dgm:t>
        <a:bodyPr/>
        <a:lstStyle/>
        <a:p>
          <a:endParaRPr lang="nb-NO"/>
        </a:p>
      </dgm:t>
    </dgm:pt>
    <dgm:pt modelId="{8E3F0D9C-7542-4DE6-BC1C-648DCC14001E}">
      <dgm:prSet custT="1"/>
      <dgm:spPr>
        <a:solidFill>
          <a:srgbClr val="00B050"/>
        </a:solidFill>
      </dgm:spPr>
      <dgm:t>
        <a:bodyPr/>
        <a:lstStyle/>
        <a:p>
          <a:r>
            <a:rPr lang="nb-NO" sz="1400" b="1" dirty="0" smtClean="0">
              <a:solidFill>
                <a:schemeClr val="tx2">
                  <a:lumMod val="50000"/>
                </a:schemeClr>
              </a:solidFill>
            </a:rPr>
            <a:t>Dysmeli-foren-ingen</a:t>
          </a:r>
          <a:endParaRPr lang="nb-NO" sz="1400" b="1" dirty="0">
            <a:solidFill>
              <a:schemeClr val="tx2">
                <a:lumMod val="50000"/>
              </a:schemeClr>
            </a:solidFill>
          </a:endParaRPr>
        </a:p>
      </dgm:t>
    </dgm:pt>
    <dgm:pt modelId="{665E5984-C887-4D7C-8403-A9F2F52178AD}" type="parTrans" cxnId="{8BE1BF8D-F79D-47C2-BAE4-20BB3DE5534C}">
      <dgm:prSet/>
      <dgm:spPr/>
      <dgm:t>
        <a:bodyPr/>
        <a:lstStyle/>
        <a:p>
          <a:endParaRPr lang="nb-NO"/>
        </a:p>
      </dgm:t>
    </dgm:pt>
    <dgm:pt modelId="{625A9181-161B-4431-A7A2-A061E5661C31}" type="sibTrans" cxnId="{8BE1BF8D-F79D-47C2-BAE4-20BB3DE5534C}">
      <dgm:prSet/>
      <dgm:spPr>
        <a:solidFill>
          <a:schemeClr val="bg2"/>
        </a:solidFill>
      </dgm:spPr>
      <dgm:t>
        <a:bodyPr/>
        <a:lstStyle/>
        <a:p>
          <a:endParaRPr lang="nb-NO"/>
        </a:p>
      </dgm:t>
    </dgm:pt>
    <dgm:pt modelId="{88A34A26-0E5F-4A75-AB2C-F1446685F3E8}" type="pres">
      <dgm:prSet presAssocID="{D73A1D1B-63F7-4BD3-914B-73A1836C4727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nb-NO"/>
        </a:p>
      </dgm:t>
    </dgm:pt>
    <dgm:pt modelId="{F7B5FC3D-D269-4026-B5A3-542C75ADEF75}" type="pres">
      <dgm:prSet presAssocID="{05AA9867-99CB-47BC-9BFC-99E50098172A}" presName="centerShape" presStyleLbl="node0" presStyleIdx="0" presStyleCnt="1" custScaleX="191797" custScaleY="229465" custLinFactNeighborY="-1033"/>
      <dgm:spPr/>
      <dgm:t>
        <a:bodyPr/>
        <a:lstStyle/>
        <a:p>
          <a:endParaRPr lang="nb-NO"/>
        </a:p>
      </dgm:t>
    </dgm:pt>
    <dgm:pt modelId="{8D74136D-E0CB-44B6-A783-315C7E60ABB3}" type="pres">
      <dgm:prSet presAssocID="{8E3F0D9C-7542-4DE6-BC1C-648DCC14001E}" presName="node" presStyleLbl="node1" presStyleIdx="0" presStyleCnt="8" custScaleX="160683" custScaleY="157868" custRadScaleRad="101464" custRadScaleInc="752764">
        <dgm:presLayoutVars>
          <dgm:bulletEnabled val="1"/>
        </dgm:presLayoutVars>
      </dgm:prSet>
      <dgm:spPr/>
      <dgm:t>
        <a:bodyPr/>
        <a:lstStyle/>
        <a:p>
          <a:endParaRPr lang="nb-NO"/>
        </a:p>
      </dgm:t>
    </dgm:pt>
    <dgm:pt modelId="{D762B27B-22B4-4360-858C-E908DE7D50F3}" type="pres">
      <dgm:prSet presAssocID="{8E3F0D9C-7542-4DE6-BC1C-648DCC14001E}" presName="dummy" presStyleCnt="0"/>
      <dgm:spPr/>
    </dgm:pt>
    <dgm:pt modelId="{D4904D3C-C574-480F-905F-E14821C5D742}" type="pres">
      <dgm:prSet presAssocID="{625A9181-161B-4431-A7A2-A061E5661C31}" presName="sibTrans" presStyleLbl="sibTrans2D1" presStyleIdx="0" presStyleCnt="8"/>
      <dgm:spPr/>
      <dgm:t>
        <a:bodyPr/>
        <a:lstStyle/>
        <a:p>
          <a:endParaRPr lang="nb-NO"/>
        </a:p>
      </dgm:t>
    </dgm:pt>
    <dgm:pt modelId="{525DFD88-E4E4-4D90-AE49-E8C40BC1F7EE}" type="pres">
      <dgm:prSet presAssocID="{8D52D1C9-3935-4567-BC54-48B55E74B5BD}" presName="node" presStyleLbl="node1" presStyleIdx="1" presStyleCnt="8" custScaleX="118652" custScaleY="111076" custRadScaleRad="96870" custRadScaleInc="680858">
        <dgm:presLayoutVars>
          <dgm:bulletEnabled val="1"/>
        </dgm:presLayoutVars>
      </dgm:prSet>
      <dgm:spPr/>
      <dgm:t>
        <a:bodyPr/>
        <a:lstStyle/>
        <a:p>
          <a:endParaRPr lang="nb-NO"/>
        </a:p>
      </dgm:t>
    </dgm:pt>
    <dgm:pt modelId="{6F33B521-B48F-4BF6-86E3-F37DAC6FDA4C}" type="pres">
      <dgm:prSet presAssocID="{8D52D1C9-3935-4567-BC54-48B55E74B5BD}" presName="dummy" presStyleCnt="0"/>
      <dgm:spPr/>
    </dgm:pt>
    <dgm:pt modelId="{6BA8E6FD-712A-4667-BF7E-C97FA2268F26}" type="pres">
      <dgm:prSet presAssocID="{EDD65D4B-071D-42A9-9281-F8DBB0FC0DE2}" presName="sibTrans" presStyleLbl="sibTrans2D1" presStyleIdx="1" presStyleCnt="8"/>
      <dgm:spPr/>
      <dgm:t>
        <a:bodyPr/>
        <a:lstStyle/>
        <a:p>
          <a:endParaRPr lang="nb-NO"/>
        </a:p>
      </dgm:t>
    </dgm:pt>
    <dgm:pt modelId="{35BB4686-5F15-4D21-A30B-96E9DEF63EA4}" type="pres">
      <dgm:prSet presAssocID="{7F6D6DF9-D08D-4970-9A62-915AD7370837}" presName="node" presStyleLbl="node1" presStyleIdx="2" presStyleCnt="8" custScaleX="169145" custScaleY="163463" custRadScaleRad="92625" custRadScaleInc="634409">
        <dgm:presLayoutVars>
          <dgm:bulletEnabled val="1"/>
        </dgm:presLayoutVars>
      </dgm:prSet>
      <dgm:spPr/>
      <dgm:t>
        <a:bodyPr/>
        <a:lstStyle/>
        <a:p>
          <a:endParaRPr lang="nb-NO"/>
        </a:p>
      </dgm:t>
    </dgm:pt>
    <dgm:pt modelId="{149D84C8-9835-49F0-967A-9B49AAFBF35D}" type="pres">
      <dgm:prSet presAssocID="{7F6D6DF9-D08D-4970-9A62-915AD7370837}" presName="dummy" presStyleCnt="0"/>
      <dgm:spPr/>
    </dgm:pt>
    <dgm:pt modelId="{D89AD158-4F82-45D2-B614-E07C9376DE94}" type="pres">
      <dgm:prSet presAssocID="{FAAF6CAA-6F01-4315-BD9C-D8457B1C149A}" presName="sibTrans" presStyleLbl="sibTrans2D1" presStyleIdx="2" presStyleCnt="8"/>
      <dgm:spPr/>
      <dgm:t>
        <a:bodyPr/>
        <a:lstStyle/>
        <a:p>
          <a:endParaRPr lang="nb-NO"/>
        </a:p>
      </dgm:t>
    </dgm:pt>
    <dgm:pt modelId="{6A007294-AE5D-4119-9DD0-86BB2C2F1C84}" type="pres">
      <dgm:prSet presAssocID="{DD7AA86A-4477-4F8E-84A8-B77CC339E0E1}" presName="node" presStyleLbl="node1" presStyleIdx="3" presStyleCnt="8" custScaleX="193801" custScaleY="178645" custRadScaleRad="107470" custRadScaleInc="636272">
        <dgm:presLayoutVars>
          <dgm:bulletEnabled val="1"/>
        </dgm:presLayoutVars>
      </dgm:prSet>
      <dgm:spPr/>
      <dgm:t>
        <a:bodyPr/>
        <a:lstStyle/>
        <a:p>
          <a:endParaRPr lang="nb-NO"/>
        </a:p>
      </dgm:t>
    </dgm:pt>
    <dgm:pt modelId="{C96D81A0-D48E-4F51-9DE7-898AD4DE3D64}" type="pres">
      <dgm:prSet presAssocID="{DD7AA86A-4477-4F8E-84A8-B77CC339E0E1}" presName="dummy" presStyleCnt="0"/>
      <dgm:spPr/>
    </dgm:pt>
    <dgm:pt modelId="{73F65ABD-61E8-4DD8-960C-0E4F21902C69}" type="pres">
      <dgm:prSet presAssocID="{31F3E817-D7BB-48BB-AE23-A0C24C20864D}" presName="sibTrans" presStyleLbl="sibTrans2D1" presStyleIdx="3" presStyleCnt="8"/>
      <dgm:spPr/>
      <dgm:t>
        <a:bodyPr/>
        <a:lstStyle/>
        <a:p>
          <a:endParaRPr lang="nb-NO"/>
        </a:p>
      </dgm:t>
    </dgm:pt>
    <dgm:pt modelId="{EF93660E-A4BE-4887-A844-8DB5AFC7432F}" type="pres">
      <dgm:prSet presAssocID="{89AB2666-B101-49D0-B782-20E4D0CADECE}" presName="node" presStyleLbl="node1" presStyleIdx="4" presStyleCnt="8" custScaleX="177943" custScaleY="159216" custRadScaleRad="109423" custRadScaleInc="597085">
        <dgm:presLayoutVars>
          <dgm:bulletEnabled val="1"/>
        </dgm:presLayoutVars>
      </dgm:prSet>
      <dgm:spPr/>
      <dgm:t>
        <a:bodyPr/>
        <a:lstStyle/>
        <a:p>
          <a:endParaRPr lang="nb-NO"/>
        </a:p>
      </dgm:t>
    </dgm:pt>
    <dgm:pt modelId="{401013BD-7E77-4AC0-96CB-84A8FB14FC43}" type="pres">
      <dgm:prSet presAssocID="{89AB2666-B101-49D0-B782-20E4D0CADECE}" presName="dummy" presStyleCnt="0"/>
      <dgm:spPr/>
    </dgm:pt>
    <dgm:pt modelId="{62E0D19A-5DE4-4A7C-BAD4-EA8F73AD989A}" type="pres">
      <dgm:prSet presAssocID="{B223EDBC-DFD6-4105-953D-47911FE13081}" presName="sibTrans" presStyleLbl="sibTrans2D1" presStyleIdx="4" presStyleCnt="8"/>
      <dgm:spPr/>
      <dgm:t>
        <a:bodyPr/>
        <a:lstStyle/>
        <a:p>
          <a:endParaRPr lang="nb-NO"/>
        </a:p>
      </dgm:t>
    </dgm:pt>
    <dgm:pt modelId="{9654ACD1-3BB4-4965-82F0-AAC8FCD87EAB}" type="pres">
      <dgm:prSet presAssocID="{9F14EB45-A43B-4237-B103-86B09A0FC492}" presName="node" presStyleLbl="node1" presStyleIdx="5" presStyleCnt="8" custScaleX="191832" custScaleY="158461" custRadScaleRad="101608" custRadScaleInc="579937">
        <dgm:presLayoutVars>
          <dgm:bulletEnabled val="1"/>
        </dgm:presLayoutVars>
      </dgm:prSet>
      <dgm:spPr/>
      <dgm:t>
        <a:bodyPr/>
        <a:lstStyle/>
        <a:p>
          <a:endParaRPr lang="nb-NO"/>
        </a:p>
      </dgm:t>
    </dgm:pt>
    <dgm:pt modelId="{CE136E59-F7C7-4C56-8655-A20357342B31}" type="pres">
      <dgm:prSet presAssocID="{9F14EB45-A43B-4237-B103-86B09A0FC492}" presName="dummy" presStyleCnt="0"/>
      <dgm:spPr/>
    </dgm:pt>
    <dgm:pt modelId="{654E13C7-371C-4008-B32C-406C0AFB7CAC}" type="pres">
      <dgm:prSet presAssocID="{A81349B6-9E0C-4E86-B442-5E10DFA2F12B}" presName="sibTrans" presStyleLbl="sibTrans2D1" presStyleIdx="5" presStyleCnt="8"/>
      <dgm:spPr/>
      <dgm:t>
        <a:bodyPr/>
        <a:lstStyle/>
        <a:p>
          <a:endParaRPr lang="nb-NO"/>
        </a:p>
      </dgm:t>
    </dgm:pt>
    <dgm:pt modelId="{B99D03EF-F005-4449-83F1-949B5C8465B6}" type="pres">
      <dgm:prSet presAssocID="{C4CFD235-57D1-49EF-A610-C6DDBCAAFD57}" presName="node" presStyleLbl="node1" presStyleIdx="6" presStyleCnt="8" custScaleX="129020" custScaleY="137669" custRadScaleRad="90867" custRadScaleInc="587012">
        <dgm:presLayoutVars>
          <dgm:bulletEnabled val="1"/>
        </dgm:presLayoutVars>
      </dgm:prSet>
      <dgm:spPr/>
      <dgm:t>
        <a:bodyPr/>
        <a:lstStyle/>
        <a:p>
          <a:endParaRPr lang="nb-NO"/>
        </a:p>
      </dgm:t>
    </dgm:pt>
    <dgm:pt modelId="{B44BA681-0630-4F22-8040-476E95606BE2}" type="pres">
      <dgm:prSet presAssocID="{C4CFD235-57D1-49EF-A610-C6DDBCAAFD57}" presName="dummy" presStyleCnt="0"/>
      <dgm:spPr/>
    </dgm:pt>
    <dgm:pt modelId="{CC9E40A2-DE7E-444A-9426-467125B9CEC7}" type="pres">
      <dgm:prSet presAssocID="{B0A13405-0196-4A02-AD4E-DEEB41A3B4C9}" presName="sibTrans" presStyleLbl="sibTrans2D1" presStyleIdx="6" presStyleCnt="8"/>
      <dgm:spPr/>
      <dgm:t>
        <a:bodyPr/>
        <a:lstStyle/>
        <a:p>
          <a:endParaRPr lang="nb-NO"/>
        </a:p>
      </dgm:t>
    </dgm:pt>
    <dgm:pt modelId="{FE6D7AEA-E1C0-43F0-AB45-BE87F463451B}" type="pres">
      <dgm:prSet presAssocID="{F904E179-7306-43EA-AFF4-178219D9F285}" presName="node" presStyleLbl="node1" presStyleIdx="7" presStyleCnt="8" custScaleX="224882" custScaleY="242806" custRadScaleRad="94186" custRadScaleInc="675303">
        <dgm:presLayoutVars>
          <dgm:bulletEnabled val="1"/>
        </dgm:presLayoutVars>
      </dgm:prSet>
      <dgm:spPr/>
      <dgm:t>
        <a:bodyPr/>
        <a:lstStyle/>
        <a:p>
          <a:endParaRPr lang="nb-NO"/>
        </a:p>
      </dgm:t>
    </dgm:pt>
    <dgm:pt modelId="{F01B6FA3-A710-40C4-8CA8-3FE66FD71557}" type="pres">
      <dgm:prSet presAssocID="{F904E179-7306-43EA-AFF4-178219D9F285}" presName="dummy" presStyleCnt="0"/>
      <dgm:spPr/>
    </dgm:pt>
    <dgm:pt modelId="{5F273D0A-8FD5-4B9A-849D-AEF788F1BD56}" type="pres">
      <dgm:prSet presAssocID="{0D7ED093-E2E5-4FCC-8216-2B97A78C17C8}" presName="sibTrans" presStyleLbl="sibTrans2D1" presStyleIdx="7" presStyleCnt="8"/>
      <dgm:spPr/>
      <dgm:t>
        <a:bodyPr/>
        <a:lstStyle/>
        <a:p>
          <a:endParaRPr lang="nb-NO"/>
        </a:p>
      </dgm:t>
    </dgm:pt>
  </dgm:ptLst>
  <dgm:cxnLst>
    <dgm:cxn modelId="{05F12DF7-0EF0-455D-B5E9-842DCDF3CB3C}" type="presOf" srcId="{31F3E817-D7BB-48BB-AE23-A0C24C20864D}" destId="{73F65ABD-61E8-4DD8-960C-0E4F21902C69}" srcOrd="0" destOrd="0" presId="urn:microsoft.com/office/officeart/2005/8/layout/radial6"/>
    <dgm:cxn modelId="{E568B23A-09FC-411E-BDD9-BFE3C6DF6A91}" type="presOf" srcId="{EDD65D4B-071D-42A9-9281-F8DBB0FC0DE2}" destId="{6BA8E6FD-712A-4667-BF7E-C97FA2268F26}" srcOrd="0" destOrd="0" presId="urn:microsoft.com/office/officeart/2005/8/layout/radial6"/>
    <dgm:cxn modelId="{9D5201C4-B6D3-451C-B1AE-83CB080E2997}" type="presOf" srcId="{B223EDBC-DFD6-4105-953D-47911FE13081}" destId="{62E0D19A-5DE4-4A7C-BAD4-EA8F73AD989A}" srcOrd="0" destOrd="0" presId="urn:microsoft.com/office/officeart/2005/8/layout/radial6"/>
    <dgm:cxn modelId="{928AD73A-D9B1-4DB8-8B9A-F241B8F1AF96}" srcId="{05AA9867-99CB-47BC-9BFC-99E50098172A}" destId="{7F6D6DF9-D08D-4970-9A62-915AD7370837}" srcOrd="2" destOrd="0" parTransId="{7A1EC31E-6C3B-4DC0-82FB-2A5967F9173B}" sibTransId="{FAAF6CAA-6F01-4315-BD9C-D8457B1C149A}"/>
    <dgm:cxn modelId="{12015119-5AA0-4076-A57C-7E596078D91A}" srcId="{05AA9867-99CB-47BC-9BFC-99E50098172A}" destId="{8D52D1C9-3935-4567-BC54-48B55E74B5BD}" srcOrd="1" destOrd="0" parTransId="{41393B3E-60C2-40A6-944F-56B34827E125}" sibTransId="{EDD65D4B-071D-42A9-9281-F8DBB0FC0DE2}"/>
    <dgm:cxn modelId="{2C430253-A0F8-471D-9BDE-61062F3302F1}" type="presOf" srcId="{89AB2666-B101-49D0-B782-20E4D0CADECE}" destId="{EF93660E-A4BE-4887-A844-8DB5AFC7432F}" srcOrd="0" destOrd="0" presId="urn:microsoft.com/office/officeart/2005/8/layout/radial6"/>
    <dgm:cxn modelId="{695AB4FE-EDE7-42A8-A669-5F46CA9F7284}" type="presOf" srcId="{9F14EB45-A43B-4237-B103-86B09A0FC492}" destId="{9654ACD1-3BB4-4965-82F0-AAC8FCD87EAB}" srcOrd="0" destOrd="0" presId="urn:microsoft.com/office/officeart/2005/8/layout/radial6"/>
    <dgm:cxn modelId="{97767970-EA82-4F11-B717-466CF47B72DC}" srcId="{D73A1D1B-63F7-4BD3-914B-73A1836C4727}" destId="{6E33D36D-6B12-42BC-8761-29BD304311EC}" srcOrd="1" destOrd="0" parTransId="{8E8A27BD-5FFC-4FD8-BEED-364D726FABEC}" sibTransId="{5AADB9E6-5095-4156-B782-2DE0B6BF3ADC}"/>
    <dgm:cxn modelId="{B4E710C1-FCF0-4E4D-B9BC-808981CF7DB3}" srcId="{05AA9867-99CB-47BC-9BFC-99E50098172A}" destId="{9F14EB45-A43B-4237-B103-86B09A0FC492}" srcOrd="5" destOrd="0" parTransId="{068C2233-A265-4763-8530-EB86D26C6570}" sibTransId="{A81349B6-9E0C-4E86-B442-5E10DFA2F12B}"/>
    <dgm:cxn modelId="{9F435127-D532-4732-B7C4-E3BC4DA62C49}" type="presOf" srcId="{8D52D1C9-3935-4567-BC54-48B55E74B5BD}" destId="{525DFD88-E4E4-4D90-AE49-E8C40BC1F7EE}" srcOrd="0" destOrd="0" presId="urn:microsoft.com/office/officeart/2005/8/layout/radial6"/>
    <dgm:cxn modelId="{48177ABD-FDE8-47C4-94B5-D7F0821515D1}" type="presOf" srcId="{0D7ED093-E2E5-4FCC-8216-2B97A78C17C8}" destId="{5F273D0A-8FD5-4B9A-849D-AEF788F1BD56}" srcOrd="0" destOrd="0" presId="urn:microsoft.com/office/officeart/2005/8/layout/radial6"/>
    <dgm:cxn modelId="{E1BB40CD-3C72-438A-B3E9-B1D6329568DE}" type="presOf" srcId="{DD7AA86A-4477-4F8E-84A8-B77CC339E0E1}" destId="{6A007294-AE5D-4119-9DD0-86BB2C2F1C84}" srcOrd="0" destOrd="0" presId="urn:microsoft.com/office/officeart/2005/8/layout/radial6"/>
    <dgm:cxn modelId="{3F51F0DE-B223-40FC-8AE8-B9BC076019F7}" srcId="{05AA9867-99CB-47BC-9BFC-99E50098172A}" destId="{DD7AA86A-4477-4F8E-84A8-B77CC339E0E1}" srcOrd="3" destOrd="0" parTransId="{EDD0DE5C-8412-4838-BF22-09C2ABBBCB87}" sibTransId="{31F3E817-D7BB-48BB-AE23-A0C24C20864D}"/>
    <dgm:cxn modelId="{312718E3-099E-4757-A32E-19BE624EF156}" srcId="{05AA9867-99CB-47BC-9BFC-99E50098172A}" destId="{C4CFD235-57D1-49EF-A610-C6DDBCAAFD57}" srcOrd="6" destOrd="0" parTransId="{81FF6D79-7F3B-4ACD-BE39-5FC1C17394BD}" sibTransId="{B0A13405-0196-4A02-AD4E-DEEB41A3B4C9}"/>
    <dgm:cxn modelId="{B7308681-A09E-4707-9780-D33FD2B4B916}" type="presOf" srcId="{D73A1D1B-63F7-4BD3-914B-73A1836C4727}" destId="{88A34A26-0E5F-4A75-AB2C-F1446685F3E8}" srcOrd="0" destOrd="0" presId="urn:microsoft.com/office/officeart/2005/8/layout/radial6"/>
    <dgm:cxn modelId="{BC1D47C1-6E3F-4B40-B74E-54BD02AC2AFF}" srcId="{05AA9867-99CB-47BC-9BFC-99E50098172A}" destId="{F904E179-7306-43EA-AFF4-178219D9F285}" srcOrd="7" destOrd="0" parTransId="{EF3D1FCE-AD0A-4CAC-89EA-71FEF898252D}" sibTransId="{0D7ED093-E2E5-4FCC-8216-2B97A78C17C8}"/>
    <dgm:cxn modelId="{E1FF2954-1883-4C0B-BACA-049D326D77E4}" type="presOf" srcId="{A81349B6-9E0C-4E86-B442-5E10DFA2F12B}" destId="{654E13C7-371C-4008-B32C-406C0AFB7CAC}" srcOrd="0" destOrd="0" presId="urn:microsoft.com/office/officeart/2005/8/layout/radial6"/>
    <dgm:cxn modelId="{62C8F95C-C675-436C-B0E9-DE8B59052CAD}" srcId="{D73A1D1B-63F7-4BD3-914B-73A1836C4727}" destId="{05AA9867-99CB-47BC-9BFC-99E50098172A}" srcOrd="0" destOrd="0" parTransId="{32506C18-9B9E-4746-9624-CB7615D53186}" sibTransId="{449FEA15-46B1-4F89-8F57-7B87B86D5E51}"/>
    <dgm:cxn modelId="{35A65E1A-15E1-4215-8C92-FED5DDDA85F2}" type="presOf" srcId="{FAAF6CAA-6F01-4315-BD9C-D8457B1C149A}" destId="{D89AD158-4F82-45D2-B614-E07C9376DE94}" srcOrd="0" destOrd="0" presId="urn:microsoft.com/office/officeart/2005/8/layout/radial6"/>
    <dgm:cxn modelId="{9C7D2BD0-213D-4989-9BBB-A66B425C4972}" type="presOf" srcId="{05AA9867-99CB-47BC-9BFC-99E50098172A}" destId="{F7B5FC3D-D269-4026-B5A3-542C75ADEF75}" srcOrd="0" destOrd="0" presId="urn:microsoft.com/office/officeart/2005/8/layout/radial6"/>
    <dgm:cxn modelId="{8BE1BF8D-F79D-47C2-BAE4-20BB3DE5534C}" srcId="{05AA9867-99CB-47BC-9BFC-99E50098172A}" destId="{8E3F0D9C-7542-4DE6-BC1C-648DCC14001E}" srcOrd="0" destOrd="0" parTransId="{665E5984-C887-4D7C-8403-A9F2F52178AD}" sibTransId="{625A9181-161B-4431-A7A2-A061E5661C31}"/>
    <dgm:cxn modelId="{18BC5ABE-01D0-4228-89BA-0B71AFB031ED}" type="presOf" srcId="{625A9181-161B-4431-A7A2-A061E5661C31}" destId="{D4904D3C-C574-480F-905F-E14821C5D742}" srcOrd="0" destOrd="0" presId="urn:microsoft.com/office/officeart/2005/8/layout/radial6"/>
    <dgm:cxn modelId="{F8A57E3F-FD94-4FFE-9E79-8B86DF946F43}" type="presOf" srcId="{C4CFD235-57D1-49EF-A610-C6DDBCAAFD57}" destId="{B99D03EF-F005-4449-83F1-949B5C8465B6}" srcOrd="0" destOrd="0" presId="urn:microsoft.com/office/officeart/2005/8/layout/radial6"/>
    <dgm:cxn modelId="{4C41A04B-9793-4AFF-ABC4-160C147F9B9A}" type="presOf" srcId="{F904E179-7306-43EA-AFF4-178219D9F285}" destId="{FE6D7AEA-E1C0-43F0-AB45-BE87F463451B}" srcOrd="0" destOrd="0" presId="urn:microsoft.com/office/officeart/2005/8/layout/radial6"/>
    <dgm:cxn modelId="{BFDB3E44-7D39-44DE-A477-6AB54E695EDB}" type="presOf" srcId="{8E3F0D9C-7542-4DE6-BC1C-648DCC14001E}" destId="{8D74136D-E0CB-44B6-A783-315C7E60ABB3}" srcOrd="0" destOrd="0" presId="urn:microsoft.com/office/officeart/2005/8/layout/radial6"/>
    <dgm:cxn modelId="{0BA82FA7-2B15-4551-98CD-86C7E1072EA4}" type="presOf" srcId="{B0A13405-0196-4A02-AD4E-DEEB41A3B4C9}" destId="{CC9E40A2-DE7E-444A-9426-467125B9CEC7}" srcOrd="0" destOrd="0" presId="urn:microsoft.com/office/officeart/2005/8/layout/radial6"/>
    <dgm:cxn modelId="{9A9C9FE9-B7F1-4AA2-90C2-DB6EF762C3D7}" srcId="{05AA9867-99CB-47BC-9BFC-99E50098172A}" destId="{89AB2666-B101-49D0-B782-20E4D0CADECE}" srcOrd="4" destOrd="0" parTransId="{E03DFF07-2FD7-480B-BFC3-29C9DF3770B6}" sibTransId="{B223EDBC-DFD6-4105-953D-47911FE13081}"/>
    <dgm:cxn modelId="{1F0F77D2-035F-40AF-B509-DFD6586F4254}" type="presOf" srcId="{7F6D6DF9-D08D-4970-9A62-915AD7370837}" destId="{35BB4686-5F15-4D21-A30B-96E9DEF63EA4}" srcOrd="0" destOrd="0" presId="urn:microsoft.com/office/officeart/2005/8/layout/radial6"/>
    <dgm:cxn modelId="{60A69311-1AC4-4689-9893-2A8A7C694113}" type="presParOf" srcId="{88A34A26-0E5F-4A75-AB2C-F1446685F3E8}" destId="{F7B5FC3D-D269-4026-B5A3-542C75ADEF75}" srcOrd="0" destOrd="0" presId="urn:microsoft.com/office/officeart/2005/8/layout/radial6"/>
    <dgm:cxn modelId="{2E4BD9D8-8EBE-49B2-B9D9-2370A957D4A9}" type="presParOf" srcId="{88A34A26-0E5F-4A75-AB2C-F1446685F3E8}" destId="{8D74136D-E0CB-44B6-A783-315C7E60ABB3}" srcOrd="1" destOrd="0" presId="urn:microsoft.com/office/officeart/2005/8/layout/radial6"/>
    <dgm:cxn modelId="{E833B5EB-36DB-437C-BFC5-64BB5C343577}" type="presParOf" srcId="{88A34A26-0E5F-4A75-AB2C-F1446685F3E8}" destId="{D762B27B-22B4-4360-858C-E908DE7D50F3}" srcOrd="2" destOrd="0" presId="urn:microsoft.com/office/officeart/2005/8/layout/radial6"/>
    <dgm:cxn modelId="{616C818A-975B-4306-9118-F207A573EF25}" type="presParOf" srcId="{88A34A26-0E5F-4A75-AB2C-F1446685F3E8}" destId="{D4904D3C-C574-480F-905F-E14821C5D742}" srcOrd="3" destOrd="0" presId="urn:microsoft.com/office/officeart/2005/8/layout/radial6"/>
    <dgm:cxn modelId="{16E177FE-645C-4C64-9AE5-068EF246C4C8}" type="presParOf" srcId="{88A34A26-0E5F-4A75-AB2C-F1446685F3E8}" destId="{525DFD88-E4E4-4D90-AE49-E8C40BC1F7EE}" srcOrd="4" destOrd="0" presId="urn:microsoft.com/office/officeart/2005/8/layout/radial6"/>
    <dgm:cxn modelId="{C84244F0-ABFC-4262-BD3A-278027E669B9}" type="presParOf" srcId="{88A34A26-0E5F-4A75-AB2C-F1446685F3E8}" destId="{6F33B521-B48F-4BF6-86E3-F37DAC6FDA4C}" srcOrd="5" destOrd="0" presId="urn:microsoft.com/office/officeart/2005/8/layout/radial6"/>
    <dgm:cxn modelId="{6FD8005E-3AB9-45B5-8EBA-41AD41B8AD4C}" type="presParOf" srcId="{88A34A26-0E5F-4A75-AB2C-F1446685F3E8}" destId="{6BA8E6FD-712A-4667-BF7E-C97FA2268F26}" srcOrd="6" destOrd="0" presId="urn:microsoft.com/office/officeart/2005/8/layout/radial6"/>
    <dgm:cxn modelId="{9FEE36C0-07E6-4D93-8643-B005F1DCC87C}" type="presParOf" srcId="{88A34A26-0E5F-4A75-AB2C-F1446685F3E8}" destId="{35BB4686-5F15-4D21-A30B-96E9DEF63EA4}" srcOrd="7" destOrd="0" presId="urn:microsoft.com/office/officeart/2005/8/layout/radial6"/>
    <dgm:cxn modelId="{775AD6A4-462E-4823-B8B0-B04A018F4AA6}" type="presParOf" srcId="{88A34A26-0E5F-4A75-AB2C-F1446685F3E8}" destId="{149D84C8-9835-49F0-967A-9B49AAFBF35D}" srcOrd="8" destOrd="0" presId="urn:microsoft.com/office/officeart/2005/8/layout/radial6"/>
    <dgm:cxn modelId="{435D181D-2518-42BD-B951-014426DFE21B}" type="presParOf" srcId="{88A34A26-0E5F-4A75-AB2C-F1446685F3E8}" destId="{D89AD158-4F82-45D2-B614-E07C9376DE94}" srcOrd="9" destOrd="0" presId="urn:microsoft.com/office/officeart/2005/8/layout/radial6"/>
    <dgm:cxn modelId="{04AE771C-B210-46C1-B4C4-5A38CF81BA4B}" type="presParOf" srcId="{88A34A26-0E5F-4A75-AB2C-F1446685F3E8}" destId="{6A007294-AE5D-4119-9DD0-86BB2C2F1C84}" srcOrd="10" destOrd="0" presId="urn:microsoft.com/office/officeart/2005/8/layout/radial6"/>
    <dgm:cxn modelId="{8144A146-7EDB-4978-AB4B-BCFFDCF5E0B3}" type="presParOf" srcId="{88A34A26-0E5F-4A75-AB2C-F1446685F3E8}" destId="{C96D81A0-D48E-4F51-9DE7-898AD4DE3D64}" srcOrd="11" destOrd="0" presId="urn:microsoft.com/office/officeart/2005/8/layout/radial6"/>
    <dgm:cxn modelId="{23F30D32-CAC4-4985-9E8B-163129B4C5CA}" type="presParOf" srcId="{88A34A26-0E5F-4A75-AB2C-F1446685F3E8}" destId="{73F65ABD-61E8-4DD8-960C-0E4F21902C69}" srcOrd="12" destOrd="0" presId="urn:microsoft.com/office/officeart/2005/8/layout/radial6"/>
    <dgm:cxn modelId="{9818B88B-AA5A-4A2B-8092-E25A18E08793}" type="presParOf" srcId="{88A34A26-0E5F-4A75-AB2C-F1446685F3E8}" destId="{EF93660E-A4BE-4887-A844-8DB5AFC7432F}" srcOrd="13" destOrd="0" presId="urn:microsoft.com/office/officeart/2005/8/layout/radial6"/>
    <dgm:cxn modelId="{84295C38-8D61-4F3B-BBF9-C025C96E66F3}" type="presParOf" srcId="{88A34A26-0E5F-4A75-AB2C-F1446685F3E8}" destId="{401013BD-7E77-4AC0-96CB-84A8FB14FC43}" srcOrd="14" destOrd="0" presId="urn:microsoft.com/office/officeart/2005/8/layout/radial6"/>
    <dgm:cxn modelId="{2AECBFE3-04E7-47B7-BA9F-B8765D8BAA6E}" type="presParOf" srcId="{88A34A26-0E5F-4A75-AB2C-F1446685F3E8}" destId="{62E0D19A-5DE4-4A7C-BAD4-EA8F73AD989A}" srcOrd="15" destOrd="0" presId="urn:microsoft.com/office/officeart/2005/8/layout/radial6"/>
    <dgm:cxn modelId="{6009ADF7-EAFC-4D21-8921-BC8CE40FDF76}" type="presParOf" srcId="{88A34A26-0E5F-4A75-AB2C-F1446685F3E8}" destId="{9654ACD1-3BB4-4965-82F0-AAC8FCD87EAB}" srcOrd="16" destOrd="0" presId="urn:microsoft.com/office/officeart/2005/8/layout/radial6"/>
    <dgm:cxn modelId="{099D012B-79AE-4D6B-BA21-B9F93F8E82D9}" type="presParOf" srcId="{88A34A26-0E5F-4A75-AB2C-F1446685F3E8}" destId="{CE136E59-F7C7-4C56-8655-A20357342B31}" srcOrd="17" destOrd="0" presId="urn:microsoft.com/office/officeart/2005/8/layout/radial6"/>
    <dgm:cxn modelId="{B1DC08BA-328E-460A-80EC-48F0B75ECDCE}" type="presParOf" srcId="{88A34A26-0E5F-4A75-AB2C-F1446685F3E8}" destId="{654E13C7-371C-4008-B32C-406C0AFB7CAC}" srcOrd="18" destOrd="0" presId="urn:microsoft.com/office/officeart/2005/8/layout/radial6"/>
    <dgm:cxn modelId="{CE52D1AD-A3B3-49EF-8093-8142D37729E2}" type="presParOf" srcId="{88A34A26-0E5F-4A75-AB2C-F1446685F3E8}" destId="{B99D03EF-F005-4449-83F1-949B5C8465B6}" srcOrd="19" destOrd="0" presId="urn:microsoft.com/office/officeart/2005/8/layout/radial6"/>
    <dgm:cxn modelId="{16817042-DFAE-4719-A185-A99C7D8ABCB6}" type="presParOf" srcId="{88A34A26-0E5F-4A75-AB2C-F1446685F3E8}" destId="{B44BA681-0630-4F22-8040-476E95606BE2}" srcOrd="20" destOrd="0" presId="urn:microsoft.com/office/officeart/2005/8/layout/radial6"/>
    <dgm:cxn modelId="{B787289A-9180-488F-BBA8-A5647CF4E0FF}" type="presParOf" srcId="{88A34A26-0E5F-4A75-AB2C-F1446685F3E8}" destId="{CC9E40A2-DE7E-444A-9426-467125B9CEC7}" srcOrd="21" destOrd="0" presId="urn:microsoft.com/office/officeart/2005/8/layout/radial6"/>
    <dgm:cxn modelId="{3C271BA8-19F6-464C-A02B-6F45470A26E4}" type="presParOf" srcId="{88A34A26-0E5F-4A75-AB2C-F1446685F3E8}" destId="{FE6D7AEA-E1C0-43F0-AB45-BE87F463451B}" srcOrd="22" destOrd="0" presId="urn:microsoft.com/office/officeart/2005/8/layout/radial6"/>
    <dgm:cxn modelId="{7D612698-A2D6-472C-8FEE-9ADC93CE9FA1}" type="presParOf" srcId="{88A34A26-0E5F-4A75-AB2C-F1446685F3E8}" destId="{F01B6FA3-A710-40C4-8CA8-3FE66FD71557}" srcOrd="23" destOrd="0" presId="urn:microsoft.com/office/officeart/2005/8/layout/radial6"/>
    <dgm:cxn modelId="{C5CACF4F-C883-40B9-A002-718895F1363F}" type="presParOf" srcId="{88A34A26-0E5F-4A75-AB2C-F1446685F3E8}" destId="{5F273D0A-8FD5-4B9A-849D-AEF788F1BD56}" srcOrd="24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F273D0A-8FD5-4B9A-849D-AEF788F1BD56}">
      <dsp:nvSpPr>
        <dsp:cNvPr id="0" name=""/>
        <dsp:cNvSpPr/>
      </dsp:nvSpPr>
      <dsp:spPr>
        <a:xfrm>
          <a:off x="2526113" y="607157"/>
          <a:ext cx="4058303" cy="4058303"/>
        </a:xfrm>
        <a:prstGeom prst="blockArc">
          <a:avLst>
            <a:gd name="adj1" fmla="val 19376559"/>
            <a:gd name="adj2" fmla="val 1101985"/>
            <a:gd name="adj3" fmla="val 3435"/>
          </a:avLst>
        </a:prstGeom>
        <a:solidFill>
          <a:schemeClr val="bg2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C9E40A2-DE7E-444A-9426-467125B9CEC7}">
      <dsp:nvSpPr>
        <dsp:cNvPr id="0" name=""/>
        <dsp:cNvSpPr/>
      </dsp:nvSpPr>
      <dsp:spPr>
        <a:xfrm>
          <a:off x="2544275" y="630837"/>
          <a:ext cx="4058303" cy="4058303"/>
        </a:xfrm>
        <a:prstGeom prst="blockArc">
          <a:avLst>
            <a:gd name="adj1" fmla="val 16112301"/>
            <a:gd name="adj2" fmla="val 19325115"/>
            <a:gd name="adj3" fmla="val 3435"/>
          </a:avLst>
        </a:prstGeom>
        <a:solidFill>
          <a:schemeClr val="bg2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54E13C7-371C-4008-B32C-406C0AFB7CAC}">
      <dsp:nvSpPr>
        <dsp:cNvPr id="0" name=""/>
        <dsp:cNvSpPr/>
      </dsp:nvSpPr>
      <dsp:spPr>
        <a:xfrm>
          <a:off x="2325264" y="624386"/>
          <a:ext cx="4058303" cy="4058303"/>
        </a:xfrm>
        <a:prstGeom prst="blockArc">
          <a:avLst>
            <a:gd name="adj1" fmla="val 13812469"/>
            <a:gd name="adj2" fmla="val 16490183"/>
            <a:gd name="adj3" fmla="val 3435"/>
          </a:avLst>
        </a:prstGeom>
        <a:solidFill>
          <a:schemeClr val="bg2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2E0D19A-5DE4-4A7C-BAD4-EA8F73AD989A}">
      <dsp:nvSpPr>
        <dsp:cNvPr id="0" name=""/>
        <dsp:cNvSpPr/>
      </dsp:nvSpPr>
      <dsp:spPr>
        <a:xfrm>
          <a:off x="2363054" y="592102"/>
          <a:ext cx="4058303" cy="4058303"/>
        </a:xfrm>
        <a:prstGeom prst="blockArc">
          <a:avLst>
            <a:gd name="adj1" fmla="val 11020397"/>
            <a:gd name="adj2" fmla="val 13726790"/>
            <a:gd name="adj3" fmla="val 3435"/>
          </a:avLst>
        </a:prstGeom>
        <a:solidFill>
          <a:schemeClr val="bg2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3F65ABD-61E8-4DD8-960C-0E4F21902C69}">
      <dsp:nvSpPr>
        <dsp:cNvPr id="0" name=""/>
        <dsp:cNvSpPr/>
      </dsp:nvSpPr>
      <dsp:spPr>
        <a:xfrm>
          <a:off x="2367144" y="459019"/>
          <a:ext cx="4058303" cy="4058303"/>
        </a:xfrm>
        <a:prstGeom prst="blockArc">
          <a:avLst>
            <a:gd name="adj1" fmla="val 8235172"/>
            <a:gd name="adj2" fmla="val 10790839"/>
            <a:gd name="adj3" fmla="val 3435"/>
          </a:avLst>
        </a:prstGeom>
        <a:solidFill>
          <a:schemeClr val="bg2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89AD158-4F82-45D2-B614-E07C9376DE94}">
      <dsp:nvSpPr>
        <dsp:cNvPr id="0" name=""/>
        <dsp:cNvSpPr/>
      </dsp:nvSpPr>
      <dsp:spPr>
        <a:xfrm>
          <a:off x="2042048" y="175935"/>
          <a:ext cx="4058303" cy="4058303"/>
        </a:xfrm>
        <a:prstGeom prst="blockArc">
          <a:avLst>
            <a:gd name="adj1" fmla="val 4799163"/>
            <a:gd name="adj2" fmla="val 7490640"/>
            <a:gd name="adj3" fmla="val 3435"/>
          </a:avLst>
        </a:prstGeom>
        <a:solidFill>
          <a:schemeClr val="bg2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BA8E6FD-712A-4667-BF7E-C97FA2268F26}">
      <dsp:nvSpPr>
        <dsp:cNvPr id="0" name=""/>
        <dsp:cNvSpPr/>
      </dsp:nvSpPr>
      <dsp:spPr>
        <a:xfrm>
          <a:off x="2887540" y="208914"/>
          <a:ext cx="4058303" cy="4058303"/>
        </a:xfrm>
        <a:prstGeom prst="blockArc">
          <a:avLst>
            <a:gd name="adj1" fmla="val 4137577"/>
            <a:gd name="adj2" fmla="val 6268885"/>
            <a:gd name="adj3" fmla="val 3435"/>
          </a:avLst>
        </a:prstGeom>
        <a:solidFill>
          <a:schemeClr val="bg2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4904D3C-C574-480F-905F-E14821C5D742}">
      <dsp:nvSpPr>
        <dsp:cNvPr id="0" name=""/>
        <dsp:cNvSpPr/>
      </dsp:nvSpPr>
      <dsp:spPr>
        <a:xfrm>
          <a:off x="2646911" y="320368"/>
          <a:ext cx="4058303" cy="4058303"/>
        </a:xfrm>
        <a:prstGeom prst="blockArc">
          <a:avLst>
            <a:gd name="adj1" fmla="val 1638957"/>
            <a:gd name="adj2" fmla="val 3680113"/>
            <a:gd name="adj3" fmla="val 3435"/>
          </a:avLst>
        </a:prstGeom>
        <a:solidFill>
          <a:schemeClr val="bg2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7B5FC3D-D269-4026-B5A3-542C75ADEF75}">
      <dsp:nvSpPr>
        <dsp:cNvPr id="0" name=""/>
        <dsp:cNvSpPr/>
      </dsp:nvSpPr>
      <dsp:spPr>
        <a:xfrm>
          <a:off x="3257988" y="849000"/>
          <a:ext cx="2652349" cy="3173257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nb-NO" sz="5100" kern="1200" dirty="0"/>
        </a:p>
      </dsp:txBody>
      <dsp:txXfrm>
        <a:off x="3646416" y="1313713"/>
        <a:ext cx="1875493" cy="2243831"/>
      </dsp:txXfrm>
    </dsp:sp>
    <dsp:sp modelId="{8D74136D-E0CB-44B6-A783-315C7E60ABB3}">
      <dsp:nvSpPr>
        <dsp:cNvPr id="0" name=""/>
        <dsp:cNvSpPr/>
      </dsp:nvSpPr>
      <dsp:spPr>
        <a:xfrm>
          <a:off x="5670253" y="2500597"/>
          <a:ext cx="1555453" cy="1528203"/>
        </a:xfrm>
        <a:prstGeom prst="ellipse">
          <a:avLst/>
        </a:prstGeom>
        <a:solidFill>
          <a:srgbClr val="00B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1400" b="1" kern="1200" dirty="0" smtClean="0">
              <a:solidFill>
                <a:schemeClr val="tx2">
                  <a:lumMod val="50000"/>
                </a:schemeClr>
              </a:solidFill>
            </a:rPr>
            <a:t>Dysmeli-foren-ingen</a:t>
          </a:r>
          <a:endParaRPr lang="nb-NO" sz="1400" b="1" kern="1200" dirty="0">
            <a:solidFill>
              <a:schemeClr val="tx2">
                <a:lumMod val="50000"/>
              </a:schemeClr>
            </a:solidFill>
          </a:endParaRPr>
        </a:p>
      </dsp:txBody>
      <dsp:txXfrm>
        <a:off x="5898044" y="2724397"/>
        <a:ext cx="1099871" cy="1080603"/>
      </dsp:txXfrm>
    </dsp:sp>
    <dsp:sp modelId="{525DFD88-E4E4-4D90-AE49-E8C40BC1F7EE}">
      <dsp:nvSpPr>
        <dsp:cNvPr id="0" name=""/>
        <dsp:cNvSpPr/>
      </dsp:nvSpPr>
      <dsp:spPr>
        <a:xfrm>
          <a:off x="5058407" y="3561781"/>
          <a:ext cx="1148582" cy="1075244"/>
        </a:xfrm>
        <a:prstGeom prst="ellipse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1400" b="1" kern="1200" dirty="0" smtClean="0">
              <a:solidFill>
                <a:schemeClr val="tx2">
                  <a:lumMod val="50000"/>
                </a:schemeClr>
              </a:solidFill>
            </a:rPr>
            <a:t>TRS</a:t>
          </a:r>
          <a:endParaRPr lang="nb-NO" sz="1400" b="1" kern="1200" dirty="0">
            <a:solidFill>
              <a:schemeClr val="tx2">
                <a:lumMod val="50000"/>
              </a:schemeClr>
            </a:solidFill>
          </a:endParaRPr>
        </a:p>
      </dsp:txBody>
      <dsp:txXfrm>
        <a:off x="5226613" y="3719247"/>
        <a:ext cx="812170" cy="760312"/>
      </dsp:txXfrm>
    </dsp:sp>
    <dsp:sp modelId="{35BB4686-5F15-4D21-A30B-96E9DEF63EA4}">
      <dsp:nvSpPr>
        <dsp:cNvPr id="0" name=""/>
        <dsp:cNvSpPr/>
      </dsp:nvSpPr>
      <dsp:spPr>
        <a:xfrm>
          <a:off x="3599301" y="3377824"/>
          <a:ext cx="1637367" cy="1582364"/>
        </a:xfrm>
        <a:prstGeom prst="ellipse">
          <a:avLst/>
        </a:prstGeom>
        <a:solidFill>
          <a:schemeClr val="accent2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1400" b="1" kern="1200" dirty="0" smtClean="0">
              <a:solidFill>
                <a:schemeClr val="tx2">
                  <a:lumMod val="50000"/>
                </a:schemeClr>
              </a:solidFill>
            </a:rPr>
            <a:t>Skole, SFO</a:t>
          </a:r>
        </a:p>
      </dsp:txBody>
      <dsp:txXfrm>
        <a:off x="3839088" y="3609556"/>
        <a:ext cx="1157793" cy="1118900"/>
      </dsp:txXfrm>
    </dsp:sp>
    <dsp:sp modelId="{6A007294-AE5D-4119-9DD0-86BB2C2F1C84}">
      <dsp:nvSpPr>
        <dsp:cNvPr id="0" name=""/>
        <dsp:cNvSpPr/>
      </dsp:nvSpPr>
      <dsp:spPr>
        <a:xfrm>
          <a:off x="1993745" y="2977167"/>
          <a:ext cx="1876043" cy="1729329"/>
        </a:xfrm>
        <a:prstGeom prst="ellipse">
          <a:avLst/>
        </a:prstGeom>
        <a:solidFill>
          <a:srgbClr val="00B0F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1400" b="1" kern="1200" dirty="0" smtClean="0">
              <a:solidFill>
                <a:schemeClr val="tx2">
                  <a:lumMod val="50000"/>
                </a:schemeClr>
              </a:solidFill>
            </a:rPr>
            <a:t>Kommune-ergoterapeut</a:t>
          </a:r>
        </a:p>
      </dsp:txBody>
      <dsp:txXfrm>
        <a:off x="2268485" y="3230421"/>
        <a:ext cx="1326563" cy="1222821"/>
      </dsp:txXfrm>
    </dsp:sp>
    <dsp:sp modelId="{EF93660E-A4BE-4887-A844-8DB5AFC7432F}">
      <dsp:nvSpPr>
        <dsp:cNvPr id="0" name=""/>
        <dsp:cNvSpPr/>
      </dsp:nvSpPr>
      <dsp:spPr>
        <a:xfrm>
          <a:off x="1540733" y="1722859"/>
          <a:ext cx="1722534" cy="1541252"/>
        </a:xfrm>
        <a:prstGeom prst="ellipse">
          <a:avLst/>
        </a:prstGeom>
        <a:solidFill>
          <a:schemeClr val="accent1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1400" b="1" kern="1200" dirty="0" smtClean="0">
              <a:solidFill>
                <a:schemeClr val="bg1"/>
              </a:solidFill>
            </a:rPr>
            <a:t>Kommune-fysioterapeut</a:t>
          </a:r>
        </a:p>
      </dsp:txBody>
      <dsp:txXfrm>
        <a:off x="1792992" y="1948570"/>
        <a:ext cx="1218016" cy="1089830"/>
      </dsp:txXfrm>
    </dsp:sp>
    <dsp:sp modelId="{9654ACD1-3BB4-4965-82F0-AAC8FCD87EAB}">
      <dsp:nvSpPr>
        <dsp:cNvPr id="0" name=""/>
        <dsp:cNvSpPr/>
      </dsp:nvSpPr>
      <dsp:spPr>
        <a:xfrm>
          <a:off x="2149560" y="354202"/>
          <a:ext cx="1856983" cy="1533943"/>
        </a:xfrm>
        <a:prstGeom prst="ellipse">
          <a:avLst/>
        </a:prstGeom>
        <a:solidFill>
          <a:srgbClr val="66FFF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1400" b="1" kern="1200" dirty="0" err="1" smtClean="0">
              <a:solidFill>
                <a:schemeClr val="tx2">
                  <a:lumMod val="50000"/>
                </a:schemeClr>
              </a:solidFill>
            </a:rPr>
            <a:t>Fastlege</a:t>
          </a:r>
          <a:endParaRPr lang="nb-NO" sz="1400" b="1" kern="1200" dirty="0">
            <a:solidFill>
              <a:schemeClr val="tx2">
                <a:lumMod val="50000"/>
              </a:schemeClr>
            </a:solidFill>
          </a:endParaRPr>
        </a:p>
      </dsp:txBody>
      <dsp:txXfrm>
        <a:off x="2421509" y="578843"/>
        <a:ext cx="1313085" cy="1084661"/>
      </dsp:txXfrm>
    </dsp:sp>
    <dsp:sp modelId="{B99D03EF-F005-4449-83F1-949B5C8465B6}">
      <dsp:nvSpPr>
        <dsp:cNvPr id="0" name=""/>
        <dsp:cNvSpPr/>
      </dsp:nvSpPr>
      <dsp:spPr>
        <a:xfrm>
          <a:off x="3898083" y="0"/>
          <a:ext cx="1248946" cy="1332671"/>
        </a:xfrm>
        <a:prstGeom prst="ellipse">
          <a:avLst/>
        </a:prstGeom>
        <a:solidFill>
          <a:srgbClr val="FF5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1400" b="1" kern="1200" dirty="0" smtClean="0">
              <a:solidFill>
                <a:schemeClr val="tx2">
                  <a:lumMod val="50000"/>
                </a:schemeClr>
              </a:solidFill>
            </a:rPr>
            <a:t>Helse-søster</a:t>
          </a:r>
          <a:endParaRPr lang="nb-NO" sz="1400" b="1" kern="1200" dirty="0">
            <a:solidFill>
              <a:schemeClr val="tx2">
                <a:lumMod val="50000"/>
              </a:schemeClr>
            </a:solidFill>
          </a:endParaRPr>
        </a:p>
      </dsp:txBody>
      <dsp:txXfrm>
        <a:off x="4080987" y="195165"/>
        <a:ext cx="883138" cy="942341"/>
      </dsp:txXfrm>
    </dsp:sp>
    <dsp:sp modelId="{FE6D7AEA-E1C0-43F0-AB45-BE87F463451B}">
      <dsp:nvSpPr>
        <dsp:cNvPr id="0" name=""/>
        <dsp:cNvSpPr/>
      </dsp:nvSpPr>
      <dsp:spPr>
        <a:xfrm>
          <a:off x="5058326" y="259301"/>
          <a:ext cx="2176915" cy="2350424"/>
        </a:xfrm>
        <a:prstGeom prst="ellipse">
          <a:avLst/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1200" b="1" kern="1200" dirty="0" smtClean="0">
              <a:solidFill>
                <a:schemeClr val="tx2">
                  <a:lumMod val="50000"/>
                </a:schemeClr>
              </a:solidFill>
            </a:rPr>
            <a:t>Dysmeli-teamene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1200" kern="1200" dirty="0" smtClean="0">
              <a:solidFill>
                <a:schemeClr val="tx2">
                  <a:lumMod val="50000"/>
                </a:schemeClr>
              </a:solidFill>
            </a:rPr>
            <a:t>Oslo, Bergen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1200" kern="1200" dirty="0" smtClean="0">
              <a:solidFill>
                <a:schemeClr val="tx2">
                  <a:lumMod val="50000"/>
                </a:schemeClr>
              </a:solidFill>
            </a:rPr>
            <a:t>Ottestad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1200" kern="1200" dirty="0" smtClean="0">
              <a:solidFill>
                <a:schemeClr val="tx2">
                  <a:lumMod val="50000"/>
                </a:schemeClr>
              </a:solidFill>
            </a:rPr>
            <a:t>Trondheim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nb-NO" sz="1200" kern="1200" dirty="0" smtClean="0">
              <a:solidFill>
                <a:schemeClr val="tx2">
                  <a:lumMod val="50000"/>
                </a:schemeClr>
              </a:solidFill>
            </a:rPr>
            <a:t>Tromsø</a:t>
          </a:r>
          <a:endParaRPr lang="nb-NO" sz="1200" kern="1200" dirty="0">
            <a:solidFill>
              <a:schemeClr val="tx2">
                <a:lumMod val="50000"/>
              </a:schemeClr>
            </a:solidFill>
          </a:endParaRPr>
        </a:p>
      </dsp:txBody>
      <dsp:txXfrm>
        <a:off x="5377128" y="603513"/>
        <a:ext cx="1539311" cy="1662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14015" cy="488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sz="quarter" idx="1"/>
          </p:nvPr>
        </p:nvSpPr>
        <p:spPr>
          <a:xfrm>
            <a:off x="3809080" y="1"/>
            <a:ext cx="2914015" cy="488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6C5D9E-391C-3242-AB1F-01CBE8B1DD11}" type="datetimeFigureOut">
              <a:rPr lang="nb-NO" smtClean="0"/>
              <a:t>22.01.2021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2"/>
          </p:nvPr>
        </p:nvSpPr>
        <p:spPr>
          <a:xfrm>
            <a:off x="1" y="9283830"/>
            <a:ext cx="2914015" cy="488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3"/>
          </p:nvPr>
        </p:nvSpPr>
        <p:spPr>
          <a:xfrm>
            <a:off x="3809080" y="9283830"/>
            <a:ext cx="2914015" cy="488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2D9764-F638-C64C-BCA7-F78AA2BB985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8964855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14015" cy="488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09080" y="1"/>
            <a:ext cx="2914015" cy="488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AB86AC-8CE6-094E-904C-3932631199F2}" type="datetimeFigureOut">
              <a:rPr lang="nb-NO" smtClean="0"/>
              <a:t>22.01.2021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106363" y="733425"/>
            <a:ext cx="6511925" cy="36639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72465" y="4642764"/>
            <a:ext cx="5379720" cy="439840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1" y="9283830"/>
            <a:ext cx="2914015" cy="488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09080" y="9283830"/>
            <a:ext cx="2914015" cy="488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3BFA0A-6C03-0B45-A5C2-0AAC9740D37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1518290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vimeo.com/161171783" TargetMode="External"/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youtube.com/watch?v=pcHUvJiMcn0" TargetMode="Externa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Plassholder for lysbilde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06363" y="733425"/>
            <a:ext cx="6511925" cy="3663950"/>
          </a:xfrm>
          <a:ln/>
        </p:spPr>
      </p:sp>
      <p:sp>
        <p:nvSpPr>
          <p:cNvPr id="38915" name="Plassholder for nota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nb-NO" altLang="nb-NO" dirty="0" smtClean="0">
                <a:latin typeface="Arial" pitchFamily="34" charset="0"/>
                <a:ea typeface="ヒラギノ角ゴ Pro W3"/>
              </a:rPr>
              <a:t>Velkommen til denne presentasjonene om praktisk tilrettelegging av skolehverdagen for barn med dysmeli. Jeg heter Trine Bathen og er ergoterapeut ved TRS kompetansesenter for sjeldne diagnoser</a:t>
            </a:r>
          </a:p>
          <a:p>
            <a:endParaRPr lang="nb-NO" altLang="nb-NO" dirty="0" smtClean="0">
              <a:latin typeface="Arial" pitchFamily="34" charset="0"/>
              <a:ea typeface="ヒラギノ角ゴ Pro W3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F10C4F0-BB33-43A7-A3D9-BD3AB3723337}" type="slidenum">
              <a:rPr lang="nb-NO">
                <a:solidFill>
                  <a:prstClr val="black"/>
                </a:solidFill>
              </a:rPr>
              <a:pPr>
                <a:defRPr/>
              </a:pPr>
              <a:t>1</a:t>
            </a:fld>
            <a:endParaRPr lang="nb-NO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Plassholder for lysbil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0179" name="Plassholder for nota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nb-NO" altLang="nb-NO" dirty="0" smtClean="0">
              <a:latin typeface="Arial" pitchFamily="34" charset="0"/>
              <a:ea typeface="ヒラギノ角ゴ Pro W3"/>
            </a:endParaRPr>
          </a:p>
          <a:p>
            <a:r>
              <a:rPr lang="nb-NO" altLang="nb-NO" dirty="0" smtClean="0">
                <a:latin typeface="Arial" pitchFamily="34" charset="0"/>
                <a:ea typeface="ヒラギノ角ゴ Pro W3"/>
              </a:rPr>
              <a:t>Mange barn med arm/ hånddysmeli skriver og tegner </a:t>
            </a:r>
            <a:r>
              <a:rPr lang="nb-NO" altLang="nb-NO" dirty="0">
                <a:latin typeface="Arial" pitchFamily="34" charset="0"/>
                <a:ea typeface="ヒラギノ角ゴ Pro W3"/>
              </a:rPr>
              <a:t>uten noe tilpasninger</a:t>
            </a:r>
          </a:p>
          <a:p>
            <a:r>
              <a:rPr lang="nb-NO" altLang="nb-NO" dirty="0">
                <a:latin typeface="Arial" pitchFamily="34" charset="0"/>
                <a:ea typeface="ヒラギノ角ゴ Pro W3"/>
              </a:rPr>
              <a:t>Noen kan trenge tilpassing, </a:t>
            </a:r>
            <a:r>
              <a:rPr lang="nb-NO" altLang="nb-NO" dirty="0" err="1">
                <a:latin typeface="Arial" pitchFamily="34" charset="0"/>
                <a:ea typeface="ヒラギノ角ゴ Pro W3"/>
              </a:rPr>
              <a:t>f.eks</a:t>
            </a:r>
            <a:r>
              <a:rPr lang="nb-NO" altLang="nb-NO" dirty="0">
                <a:latin typeface="Arial" pitchFamily="34" charset="0"/>
                <a:ea typeface="ヒラギノ角ゴ Pro W3"/>
              </a:rPr>
              <a:t> </a:t>
            </a:r>
          </a:p>
          <a:p>
            <a:pPr lvl="1"/>
            <a:r>
              <a:rPr lang="nb-NO" altLang="nb-NO" dirty="0">
                <a:latin typeface="Arial" pitchFamily="34" charset="0"/>
                <a:ea typeface="ヒラギノ角ゴ Pro W3"/>
              </a:rPr>
              <a:t>Tykkere blyant/ blyantgrep / spesialgrep</a:t>
            </a:r>
            <a:r>
              <a:rPr lang="nb-NO" altLang="nb-NO" dirty="0" smtClean="0">
                <a:latin typeface="Arial" pitchFamily="34" charset="0"/>
                <a:ea typeface="ヒラギノ角ゴ Pro W3"/>
              </a:rPr>
              <a:t>? – enten fra vanlig bokhandel eller spesialtilpasset fra ortopedisk verksted som bildet her viser et eksempel på.</a:t>
            </a:r>
          </a:p>
          <a:p>
            <a:endParaRPr lang="nb-NO" altLang="nb-NO" dirty="0">
              <a:latin typeface="Arial" pitchFamily="34" charset="0"/>
              <a:ea typeface="ヒラギノ角ゴ Pro W3"/>
            </a:endParaRPr>
          </a:p>
          <a:p>
            <a:pPr lvl="1"/>
            <a:r>
              <a:rPr lang="nb-NO" altLang="nb-NO" dirty="0">
                <a:latin typeface="Arial" pitchFamily="34" charset="0"/>
                <a:ea typeface="ヒラギノ角ゴ Pro W3"/>
              </a:rPr>
              <a:t>Underlag så bok/ ark ikke </a:t>
            </a:r>
            <a:r>
              <a:rPr lang="nb-NO" altLang="nb-NO" dirty="0" smtClean="0">
                <a:latin typeface="Arial" pitchFamily="34" charset="0"/>
                <a:ea typeface="ヒラギノ角ゴ Pro W3"/>
              </a:rPr>
              <a:t>sklir kan være nyttig, kommer tilbake til det</a:t>
            </a:r>
            <a:endParaRPr lang="nb-NO" altLang="nb-NO" dirty="0">
              <a:latin typeface="Arial" pitchFamily="34" charset="0"/>
              <a:ea typeface="ヒラギノ角ゴ Pro W3"/>
            </a:endParaRPr>
          </a:p>
          <a:p>
            <a:endParaRPr lang="nb-NO" altLang="nb-NO" dirty="0">
              <a:latin typeface="Arial" pitchFamily="34" charset="0"/>
              <a:ea typeface="ヒラギノ角ゴ Pro W3"/>
            </a:endParaRPr>
          </a:p>
          <a:p>
            <a:r>
              <a:rPr lang="nb-NO" altLang="nb-NO" dirty="0">
                <a:latin typeface="Arial" pitchFamily="34" charset="0"/>
                <a:ea typeface="ヒラギノ角ゴ Pro W3"/>
              </a:rPr>
              <a:t>Noen kan ha nytte av PC/ nettbrett – spesielt i høyere klassetrinn når krav til skrivemengde og tempo øker</a:t>
            </a:r>
          </a:p>
          <a:p>
            <a:r>
              <a:rPr lang="nb-NO" altLang="nb-NO" dirty="0">
                <a:latin typeface="Arial" pitchFamily="34" charset="0"/>
                <a:ea typeface="ヒラギノ角ゴ Pro W3"/>
              </a:rPr>
              <a:t>Regelverk </a:t>
            </a:r>
            <a:r>
              <a:rPr lang="nb-NO" altLang="nb-NO" dirty="0" err="1">
                <a:latin typeface="Arial" pitchFamily="34" charset="0"/>
                <a:ea typeface="ヒラギノ角ゴ Pro W3"/>
              </a:rPr>
              <a:t>ifht</a:t>
            </a:r>
            <a:r>
              <a:rPr lang="nb-NO" altLang="nb-NO" dirty="0">
                <a:latin typeface="Arial" pitchFamily="34" charset="0"/>
                <a:ea typeface="ヒラギノ角ゴ Pro W3"/>
              </a:rPr>
              <a:t> støtte til PC fra NAV endres stadig</a:t>
            </a:r>
            <a:r>
              <a:rPr lang="nb-NO" altLang="nb-NO" dirty="0" smtClean="0">
                <a:latin typeface="Arial" pitchFamily="34" charset="0"/>
                <a:ea typeface="ヒラギノ角ゴ Pro W3"/>
              </a:rPr>
              <a:t>. Pr i dag gir ikke fysiske årsaker til skrivevansker rett til støtte til kjøp av </a:t>
            </a:r>
            <a:r>
              <a:rPr lang="nb-NO" altLang="nb-NO" dirty="0" err="1" smtClean="0">
                <a:latin typeface="Arial" pitchFamily="34" charset="0"/>
                <a:ea typeface="ヒラギノ角ゴ Pro W3"/>
              </a:rPr>
              <a:t>laptop</a:t>
            </a:r>
            <a:r>
              <a:rPr lang="nb-NO" altLang="nb-NO" dirty="0" smtClean="0">
                <a:latin typeface="Arial" pitchFamily="34" charset="0"/>
                <a:ea typeface="ヒラギノ角ゴ Pro W3"/>
              </a:rPr>
              <a:t>/ </a:t>
            </a:r>
            <a:r>
              <a:rPr lang="nb-NO" altLang="nb-NO" dirty="0" err="1" smtClean="0">
                <a:latin typeface="Arial" pitchFamily="34" charset="0"/>
                <a:ea typeface="ヒラギノ角ゴ Pro W3"/>
              </a:rPr>
              <a:t>enttbrett</a:t>
            </a:r>
            <a:r>
              <a:rPr lang="nb-NO" altLang="nb-NO" dirty="0" smtClean="0">
                <a:latin typeface="Arial" pitchFamily="34" charset="0"/>
                <a:ea typeface="ヒラギノ角ゴ Pro W3"/>
              </a:rPr>
              <a:t>. Flere og flere skoler har dette som vanlig utstyr til alle. Det kan søkes om </a:t>
            </a:r>
            <a:r>
              <a:rPr lang="nb-NO" altLang="nb-NO" dirty="0" err="1" smtClean="0">
                <a:latin typeface="Arial" pitchFamily="34" charset="0"/>
                <a:ea typeface="ヒラギノ角ゴ Pro W3"/>
              </a:rPr>
              <a:t>tillegsstustyr</a:t>
            </a:r>
            <a:r>
              <a:rPr lang="nb-NO" altLang="nb-NO" dirty="0" smtClean="0">
                <a:latin typeface="Arial" pitchFamily="34" charset="0"/>
                <a:ea typeface="ヒラギノ角ゴ Pro W3"/>
              </a:rPr>
              <a:t> til PC fra hjelpemiddelsentralen, som </a:t>
            </a:r>
            <a:r>
              <a:rPr lang="nb-NO" altLang="nb-NO" dirty="0" err="1" smtClean="0">
                <a:latin typeface="Arial" pitchFamily="34" charset="0"/>
                <a:ea typeface="ヒラギノ角ゴ Pro W3"/>
              </a:rPr>
              <a:t>spesialtatstatur</a:t>
            </a:r>
            <a:r>
              <a:rPr lang="nb-NO" altLang="nb-NO" dirty="0" smtClean="0">
                <a:latin typeface="Arial" pitchFamily="34" charset="0"/>
                <a:ea typeface="ヒラギノ角ゴ Pro W3"/>
              </a:rPr>
              <a:t> og mus(se </a:t>
            </a:r>
            <a:r>
              <a:rPr lang="nb-NO" altLang="nb-NO" dirty="0">
                <a:latin typeface="Arial" pitchFamily="34" charset="0"/>
                <a:ea typeface="ヒラギノ角ゴ Pro W3"/>
              </a:rPr>
              <a:t>info på TRS nettsider</a:t>
            </a:r>
            <a:endParaRPr lang="nb-NO" altLang="nb-NO" dirty="0" smtClean="0">
              <a:latin typeface="Arial" pitchFamily="34" charset="0"/>
              <a:ea typeface="ヒラギノ角ゴ Pro W3"/>
            </a:endParaRPr>
          </a:p>
          <a:p>
            <a:pPr eaLnBrk="1" hangingPunct="1"/>
            <a:endParaRPr lang="nb-NO" altLang="nb-NO" dirty="0" smtClean="0">
              <a:latin typeface="Arial" pitchFamily="34" charset="0"/>
              <a:ea typeface="ヒラギノ角ゴ Pro W3"/>
            </a:endParaRPr>
          </a:p>
        </p:txBody>
      </p:sp>
      <p:sp>
        <p:nvSpPr>
          <p:cNvPr id="50180" name="Plassholder for lysbildenumm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25191" indent="-27843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16888" indent="-22337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563643" indent="-22337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10398" indent="-22337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463445" indent="-22337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16492" indent="-22337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369540" indent="-22337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22588" indent="-22337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>
              <a:spcBef>
                <a:spcPct val="0"/>
              </a:spcBef>
            </a:pPr>
            <a:fld id="{5ABB31B6-712F-4982-AFCE-A002AE22218D}" type="slidenum">
              <a:rPr lang="nb-NO" altLang="nb-NO" smtClean="0"/>
              <a:pPr>
                <a:spcBef>
                  <a:spcPct val="0"/>
                </a:spcBef>
              </a:pPr>
              <a:t>10</a:t>
            </a:fld>
            <a:endParaRPr lang="nb-NO" altLang="nb-NO" smtClean="0"/>
          </a:p>
        </p:txBody>
      </p:sp>
    </p:spTree>
    <p:extLst>
      <p:ext uri="{BB962C8B-B14F-4D97-AF65-F5344CB8AC3E}">
        <p14:creationId xmlns:p14="http://schemas.microsoft.com/office/powerpoint/2010/main" val="26527057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 smtClean="0"/>
          </a:p>
          <a:p>
            <a:r>
              <a:rPr lang="nb-NO" dirty="0" smtClean="0"/>
              <a:t>Her er noen flere eksempler på flere løsninger hvis barnet strever med for eksempel oppgaver som krever begge hender eller armer som å holde fast boka / arket ved skriving og tegning</a:t>
            </a:r>
          </a:p>
          <a:p>
            <a:pPr>
              <a:defRPr/>
            </a:pPr>
            <a:r>
              <a:rPr lang="nb-NO" dirty="0"/>
              <a:t>Sklisikkert underlag </a:t>
            </a:r>
            <a:r>
              <a:rPr lang="nb-NO" dirty="0" smtClean="0"/>
              <a:t>(</a:t>
            </a:r>
            <a:r>
              <a:rPr lang="nb-NO" dirty="0" err="1"/>
              <a:t>sklikke</a:t>
            </a:r>
            <a:r>
              <a:rPr lang="nb-NO" dirty="0"/>
              <a:t>) under </a:t>
            </a:r>
            <a:r>
              <a:rPr lang="nb-NO" dirty="0" smtClean="0"/>
              <a:t>skriveboka/arket, </a:t>
            </a:r>
            <a:r>
              <a:rPr lang="nb-NO" dirty="0" err="1" smtClean="0"/>
              <a:t>fåes</a:t>
            </a:r>
            <a:r>
              <a:rPr lang="nb-NO" dirty="0" smtClean="0"/>
              <a:t> kjøpt på hjelpemiddelbutikker eller båtbutikker</a:t>
            </a:r>
            <a:endParaRPr lang="nb-NO" dirty="0"/>
          </a:p>
          <a:p>
            <a:pPr>
              <a:defRPr/>
            </a:pPr>
            <a:endParaRPr lang="nb-NO" dirty="0"/>
          </a:p>
          <a:p>
            <a:pPr>
              <a:defRPr/>
            </a:pPr>
            <a:r>
              <a:rPr lang="nb-NO" dirty="0"/>
              <a:t>Magnetskriveplate med </a:t>
            </a:r>
            <a:r>
              <a:rPr lang="nb-NO" dirty="0" smtClean="0"/>
              <a:t>linjal – firma bla </a:t>
            </a:r>
            <a:r>
              <a:rPr lang="nb-NO" dirty="0" err="1" smtClean="0"/>
              <a:t>Amajo</a:t>
            </a:r>
            <a:endParaRPr lang="nb-NO" dirty="0"/>
          </a:p>
          <a:p>
            <a:pPr>
              <a:defRPr/>
            </a:pPr>
            <a:endParaRPr lang="nb-NO" sz="2000" dirty="0"/>
          </a:p>
          <a:p>
            <a:pPr>
              <a:defRPr/>
            </a:pPr>
            <a:r>
              <a:rPr lang="nb-NO" dirty="0" smtClean="0"/>
              <a:t>Sakser </a:t>
            </a:r>
            <a:r>
              <a:rPr lang="nb-NO" dirty="0"/>
              <a:t>– </a:t>
            </a:r>
            <a:r>
              <a:rPr lang="nb-NO" dirty="0" smtClean="0"/>
              <a:t>flere varianter av tilpassede sakser som er lettere å </a:t>
            </a:r>
            <a:r>
              <a:rPr lang="nb-NO" dirty="0" err="1" smtClean="0"/>
              <a:t>klipe</a:t>
            </a:r>
            <a:r>
              <a:rPr lang="nb-NO" dirty="0" smtClean="0"/>
              <a:t> med selges av hjelpemiddelbutikker  </a:t>
            </a:r>
            <a:endParaRPr lang="nb-NO" dirty="0"/>
          </a:p>
          <a:p>
            <a:endParaRPr lang="nb-NO" dirty="0"/>
          </a:p>
          <a:p>
            <a:r>
              <a:rPr lang="nb-NO" dirty="0" smtClean="0"/>
              <a:t>Finn </a:t>
            </a:r>
            <a:r>
              <a:rPr lang="nb-NO" dirty="0"/>
              <a:t>det som passer til barnet </a:t>
            </a:r>
            <a:r>
              <a:rPr lang="nb-NO" dirty="0" smtClean="0"/>
              <a:t>i samarbeid med skolen og </a:t>
            </a:r>
            <a:r>
              <a:rPr lang="nb-NO" dirty="0" err="1" smtClean="0"/>
              <a:t>evt</a:t>
            </a:r>
            <a:r>
              <a:rPr lang="nb-NO" dirty="0" smtClean="0"/>
              <a:t> ergoterapeut</a:t>
            </a:r>
          </a:p>
          <a:p>
            <a:r>
              <a:rPr lang="nb-NO" dirty="0" smtClean="0"/>
              <a:t>Sakser og </a:t>
            </a:r>
            <a:r>
              <a:rPr lang="nb-NO" dirty="0" err="1" smtClean="0"/>
              <a:t>sklikker</a:t>
            </a:r>
            <a:r>
              <a:rPr lang="nb-NO" dirty="0" smtClean="0"/>
              <a:t> er også såkalte Småhjelpemidler som det kan søkes tilskudd til fra NAV  også kjøper man selv. Pr 2021 2020 kroner. Kan søke nytt tilskudd etter 4 år.</a:t>
            </a:r>
          </a:p>
          <a:p>
            <a:endParaRPr lang="nb-NO" dirty="0"/>
          </a:p>
          <a:p>
            <a:r>
              <a:rPr lang="nb-NO" dirty="0" smtClean="0"/>
              <a:t>Kanskje trenger dere tilskuddet til ting barnet trenger hjemme? </a:t>
            </a:r>
            <a:r>
              <a:rPr lang="nb-NO" dirty="0"/>
              <a:t>– skolen skal tilrettelegge så alle barn kan delta i undervisningen. Pedagogisk utstyr = skolens ansvar</a:t>
            </a:r>
          </a:p>
          <a:p>
            <a:endParaRPr lang="nb-NO" dirty="0" smtClean="0"/>
          </a:p>
          <a:p>
            <a:r>
              <a:rPr lang="nb-NO" dirty="0" smtClean="0"/>
              <a:t>Ikke </a:t>
            </a:r>
            <a:r>
              <a:rPr lang="nb-NO" dirty="0"/>
              <a:t>velg hjelpemidler hvis barnet greier seg godt uten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3BFA0A-6C03-0B45-A5C2-0AAC9740D37E}" type="slidenum">
              <a:rPr lang="nb-NO" smtClean="0"/>
              <a:t>11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211924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25191" indent="-27843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16888" indent="-22337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563643" indent="-22337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10398" indent="-22337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463445" indent="-22337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16492" indent="-22337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369540" indent="-22337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22588" indent="-22337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>
              <a:spcBef>
                <a:spcPct val="0"/>
              </a:spcBef>
            </a:pPr>
            <a:fld id="{587AC5E3-AEC1-422D-AC98-D71B6E74CD8E}" type="slidenum">
              <a:rPr lang="nb-NO" altLang="nb-NO" smtClean="0"/>
              <a:pPr>
                <a:spcBef>
                  <a:spcPct val="0"/>
                </a:spcBef>
              </a:pPr>
              <a:t>12</a:t>
            </a:fld>
            <a:endParaRPr lang="nb-NO" altLang="nb-NO" smtClean="0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0338" y="749300"/>
            <a:ext cx="6411912" cy="3606800"/>
          </a:xfrm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9804" y="4663303"/>
            <a:ext cx="5349680" cy="4358719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834" tIns="43417" rIns="86834" bIns="43417"/>
          <a:lstStyle/>
          <a:p>
            <a:r>
              <a:rPr lang="nb-NO" altLang="nb-NO" dirty="0" smtClean="0"/>
              <a:t>Dette er litt frem i tid for praktiske fag som musikk, mat og helse og kunst og håndverk. Men ofte tar det litt tid å tenke løsninger og kanskje må lærerne påvirkes til å tenke litt annerledes. Undervisningen i disse fagene skal også ta utgangspunkt i læreplanene i </a:t>
            </a:r>
            <a:r>
              <a:rPr lang="nb-NO" altLang="nb-NO" dirty="0" err="1" smtClean="0"/>
              <a:t>afget</a:t>
            </a:r>
            <a:r>
              <a:rPr lang="nb-NO" altLang="nb-NO" dirty="0" smtClean="0"/>
              <a:t>. Det står det for eksempel ikke at alle skal lære å strikke eller snekre et fuglehus i kunst og håndverk, men at målet er å </a:t>
            </a:r>
            <a:r>
              <a:rPr lang="nb-NO" dirty="0" smtClean="0"/>
              <a:t>bruke</a:t>
            </a:r>
            <a:r>
              <a:rPr lang="nb-NO" dirty="0"/>
              <a:t> håndverksteknikker og håndverktøy i utforming av tre, leire og tekstil på en miljøbevisst og trygg </a:t>
            </a:r>
            <a:r>
              <a:rPr lang="nb-NO" dirty="0" smtClean="0"/>
              <a:t>måte</a:t>
            </a:r>
          </a:p>
          <a:p>
            <a:endParaRPr lang="nb-NO" altLang="nb-NO" dirty="0"/>
          </a:p>
          <a:p>
            <a:r>
              <a:rPr lang="nb-NO" altLang="nb-NO" dirty="0" smtClean="0"/>
              <a:t>Derfor Planlegg </a:t>
            </a:r>
            <a:r>
              <a:rPr lang="nb-NO" altLang="nb-NO" dirty="0"/>
              <a:t>i god tid. </a:t>
            </a:r>
            <a:endParaRPr lang="nb-NO" altLang="nb-NO" dirty="0" smtClean="0"/>
          </a:p>
          <a:p>
            <a:r>
              <a:rPr lang="nb-NO" altLang="nb-NO" dirty="0" smtClean="0"/>
              <a:t>Ha </a:t>
            </a:r>
            <a:r>
              <a:rPr lang="nb-NO" altLang="nb-NO" dirty="0"/>
              <a:t>dialog med læreren – hvilke fag og aktiviteter kommer i neste semester</a:t>
            </a:r>
          </a:p>
          <a:p>
            <a:pPr marL="533398" indent="-457200"/>
            <a:r>
              <a:rPr lang="nb-NO" altLang="nb-NO" dirty="0"/>
              <a:t>Hvilke aktiviteter kan tilrettelegges så det passer for hele klassen?</a:t>
            </a:r>
          </a:p>
          <a:p>
            <a:pPr marL="533398" indent="-457200"/>
            <a:r>
              <a:rPr lang="nb-NO" altLang="nb-NO" dirty="0" smtClean="0"/>
              <a:t>Eller eventuelt tilpasses for deres </a:t>
            </a:r>
            <a:r>
              <a:rPr lang="nb-NO" altLang="nb-NO" dirty="0" err="1" smtClean="0"/>
              <a:t>abrn</a:t>
            </a:r>
            <a:r>
              <a:rPr lang="nb-NO" altLang="nb-NO" dirty="0" smtClean="0"/>
              <a:t>. Kanskje er det aktuelt med hjelpemidler eller </a:t>
            </a:r>
            <a:r>
              <a:rPr lang="nb-NO" altLang="nb-NO" dirty="0" err="1" smtClean="0"/>
              <a:t>grepstilpasnigner</a:t>
            </a:r>
            <a:r>
              <a:rPr lang="nb-NO" altLang="nb-NO" dirty="0" smtClean="0"/>
              <a:t> som dysmeliteam kan lage?</a:t>
            </a:r>
            <a:endParaRPr lang="nb-NO" altLang="nb-NO" dirty="0"/>
          </a:p>
          <a:p>
            <a:pPr eaLnBrk="1" hangingPunct="1"/>
            <a:endParaRPr lang="nb-NO" altLang="nb-NO" dirty="0" smtClean="0">
              <a:latin typeface="Arial" pitchFamily="34" charset="0"/>
              <a:ea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134058859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>
          <a:xfrm>
            <a:off x="938472" y="4642764"/>
            <a:ext cx="5379720" cy="4398408"/>
          </a:xfrm>
        </p:spPr>
        <p:txBody>
          <a:bodyPr/>
          <a:lstStyle/>
          <a:p>
            <a:r>
              <a:rPr lang="nb-NO" sz="1600" dirty="0" smtClean="0"/>
              <a:t>Hva skal klassen gjøre i faget?</a:t>
            </a:r>
          </a:p>
          <a:p>
            <a:endParaRPr lang="nb-NO" sz="1600" dirty="0"/>
          </a:p>
          <a:p>
            <a:r>
              <a:rPr lang="nb-NO" sz="1600" dirty="0" smtClean="0"/>
              <a:t>Er det behov </a:t>
            </a:r>
            <a:r>
              <a:rPr lang="nb-NO" sz="1600" dirty="0"/>
              <a:t>for hjelpemidler /tilpasse oppgavene?</a:t>
            </a:r>
          </a:p>
          <a:p>
            <a:endParaRPr lang="nb-NO" sz="1600" dirty="0"/>
          </a:p>
          <a:p>
            <a:r>
              <a:rPr lang="nb-NO" sz="1600" dirty="0"/>
              <a:t>Mulige løsninger er </a:t>
            </a:r>
            <a:r>
              <a:rPr lang="nb-NO" sz="1600" dirty="0" err="1"/>
              <a:t>f.eks</a:t>
            </a:r>
            <a:r>
              <a:rPr lang="nb-NO" sz="1600" dirty="0"/>
              <a:t>:  </a:t>
            </a:r>
          </a:p>
          <a:p>
            <a:pPr lvl="1"/>
            <a:r>
              <a:rPr lang="nb-NO" sz="1600" dirty="0"/>
              <a:t>sklisikkert underlag, skjærebrett med </a:t>
            </a:r>
          </a:p>
          <a:p>
            <a:pPr marL="253994" lvl="1" indent="0">
              <a:buNone/>
            </a:pPr>
            <a:r>
              <a:rPr lang="nb-NO" sz="1600" dirty="0"/>
              <a:t>   spiker, kniver med vinklet skaft </a:t>
            </a: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3BFA0A-6C03-0B45-A5C2-0AAC9740D37E}" type="slidenum">
              <a:rPr lang="nb-NO" smtClean="0"/>
              <a:t>13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211961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200" dirty="0" smtClean="0">
                <a:solidFill>
                  <a:srgbClr val="0F1113"/>
                </a:solidFill>
              </a:rPr>
              <a:t>NB! Det står ingenting i læreplanene om at alle skal ha f.eks. strikking eller sløyd med hammer og spiker</a:t>
            </a:r>
          </a:p>
          <a:p>
            <a:endParaRPr lang="nb-NO" dirty="0" smtClean="0"/>
          </a:p>
          <a:p>
            <a:r>
              <a:rPr lang="nb-NO" dirty="0" smtClean="0"/>
              <a:t>Bilde fra hefte</a:t>
            </a:r>
            <a:r>
              <a:rPr lang="nb-NO" baseline="0" dirty="0" smtClean="0"/>
              <a:t> til arm og bendefektforeningen Danmark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D1E5BF4-9407-4130-B2CC-133C66FD6CA7}" type="slidenum">
              <a:rPr lang="nb-NO" smtClean="0"/>
              <a:pPr>
                <a:defRPr/>
              </a:pPr>
              <a:t>14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902848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altLang="nb-NO" dirty="0"/>
              <a:t>Hvilke instrumenter kan klassen velge</a:t>
            </a:r>
            <a:r>
              <a:rPr lang="nb-NO" altLang="nb-NO" dirty="0" smtClean="0"/>
              <a:t>? Samarbeid med læreren, be om informasjon hva er læreplanmål for faget og hvordan kan det tilpasses for hele klassen</a:t>
            </a:r>
          </a:p>
          <a:p>
            <a:endParaRPr lang="nb-NO" altLang="nb-NO" dirty="0"/>
          </a:p>
          <a:p>
            <a:r>
              <a:rPr lang="nb-NO" altLang="nb-NO" dirty="0" smtClean="0"/>
              <a:t>Eventuelt trenger deres tilpasning av  et musikkinstrument? </a:t>
            </a:r>
            <a:endParaRPr lang="nb-NO" dirty="0" smtClean="0"/>
          </a:p>
          <a:p>
            <a:r>
              <a:rPr lang="nb-NO" dirty="0" smtClean="0"/>
              <a:t>En slik tilpassing må skreddersys for det enkelte barnet. Viktig å ta utgangspunkt i vav barnet vil og er motivert for</a:t>
            </a:r>
            <a:endParaRPr lang="nb-NO" dirty="0"/>
          </a:p>
          <a:p>
            <a:endParaRPr lang="nb-NO" dirty="0" smtClean="0"/>
          </a:p>
          <a:p>
            <a:r>
              <a:rPr lang="nb-NO" dirty="0" smtClean="0"/>
              <a:t>Individuelle </a:t>
            </a:r>
            <a:r>
              <a:rPr lang="nb-NO" dirty="0"/>
              <a:t>løsninger og tilpassing av musikkinstrument,  hva barnet vil få til er  utgangspunktet. Dysmeliteamene er </a:t>
            </a:r>
            <a:r>
              <a:rPr lang="nb-NO" dirty="0" smtClean="0"/>
              <a:t>kjempegode </a:t>
            </a:r>
            <a:r>
              <a:rPr lang="nb-NO" dirty="0"/>
              <a:t>på å </a:t>
            </a:r>
            <a:r>
              <a:rPr lang="nb-NO" dirty="0" err="1"/>
              <a:t>spesiallage</a:t>
            </a:r>
            <a:r>
              <a:rPr lang="nb-NO" dirty="0"/>
              <a:t> </a:t>
            </a:r>
            <a:r>
              <a:rPr lang="nb-NO" dirty="0" smtClean="0"/>
              <a:t>løsninger – Reodor Felgen. Men det tar ofte litt tid og prøving og feiling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1EE793-C490-48CF-A195-A8982C6FB6FB}" type="slidenum">
              <a:rPr lang="nb-NO" smtClean="0"/>
              <a:t>15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5286601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Flere eksempler på spesialtilpasning av musikkinstrumenter</a:t>
            </a:r>
          </a:p>
          <a:p>
            <a:endParaRPr lang="nb-NO" dirty="0"/>
          </a:p>
          <a:p>
            <a:r>
              <a:rPr lang="nb-NO" dirty="0" smtClean="0"/>
              <a:t>Spille </a:t>
            </a:r>
            <a:r>
              <a:rPr lang="nb-NO" dirty="0"/>
              <a:t>gitar. Eksempel fra video på nettet: «Erik har Norges minste hånd» </a:t>
            </a:r>
            <a:r>
              <a:rPr lang="nb-NO" dirty="0">
                <a:hlinkClick r:id="rId3"/>
              </a:rPr>
              <a:t>https://vimeo.com/161171783</a:t>
            </a:r>
            <a:endParaRPr lang="nb-NO" dirty="0"/>
          </a:p>
          <a:p>
            <a:endParaRPr lang="nb-NO" dirty="0"/>
          </a:p>
          <a:p>
            <a:r>
              <a:rPr lang="nb-NO" dirty="0"/>
              <a:t>Spille kornett. Eksempel i filmen </a:t>
            </a:r>
            <a:r>
              <a:rPr lang="nb-NO" dirty="0">
                <a:hlinkClick r:id="rId4"/>
              </a:rPr>
              <a:t>Dysmeli lure løsninger </a:t>
            </a:r>
            <a:r>
              <a:rPr lang="nb-NO" dirty="0"/>
              <a:t>fra TRS. </a:t>
            </a:r>
          </a:p>
          <a:p>
            <a:endParaRPr lang="nb-NO" dirty="0"/>
          </a:p>
        </p:txBody>
      </p:sp>
      <p:sp>
        <p:nvSpPr>
          <p:cNvPr id="4" name="Plassholder for topptekst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nb-NO" smtClean="0"/>
              <a:t>Sunnaas sykehus HF</a:t>
            </a:r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C1EE793-C490-48CF-A195-A8982C6FB6FB}" type="slidenum">
              <a:rPr lang="nb-NO" smtClean="0"/>
              <a:t>16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9591126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Plassholder for lysbilde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06363" y="733425"/>
            <a:ext cx="6511925" cy="3663950"/>
          </a:xfrm>
          <a:ln/>
        </p:spPr>
      </p:sp>
      <p:sp>
        <p:nvSpPr>
          <p:cNvPr id="41987" name="Plassholder for nota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400050" lvl="1" indent="0">
              <a:lnSpc>
                <a:spcPct val="99000"/>
              </a:lnSpc>
              <a:buNone/>
            </a:pPr>
            <a:r>
              <a:rPr lang="nb-NO" altLang="nb-NO" sz="1400" dirty="0" smtClean="0"/>
              <a:t>Skoleveien, for de fleste neppe noe utfordring. For noen kan bæring av sekk trenge litt tilpasning. Dysmeliteam kan </a:t>
            </a:r>
            <a:r>
              <a:rPr lang="nb-NO" altLang="nb-NO" sz="1400" dirty="0" err="1" smtClean="0"/>
              <a:t>f.eks</a:t>
            </a:r>
            <a:r>
              <a:rPr lang="nb-NO" altLang="nb-NO" sz="1400" dirty="0" smtClean="0"/>
              <a:t> bytte spenner på </a:t>
            </a:r>
            <a:r>
              <a:rPr lang="nb-NO" altLang="nb-NO" sz="1400" dirty="0" err="1" smtClean="0"/>
              <a:t>magebelte</a:t>
            </a:r>
            <a:r>
              <a:rPr lang="nb-NO" altLang="nb-NO" sz="1400" dirty="0" smtClean="0"/>
              <a:t> med borrelås for lettere lukking. Hvis barnet på senere klassetrinn får skulder/ nakkeplager når vekta på sekken øker kan det være et alternativ med dobbelt sett skolebøker, et på skolen og et hjemme </a:t>
            </a:r>
          </a:p>
          <a:p>
            <a:pPr marL="400050" lvl="1" indent="0">
              <a:lnSpc>
                <a:spcPct val="99000"/>
              </a:lnSpc>
              <a:buNone/>
            </a:pPr>
            <a:endParaRPr lang="nb-NO" altLang="nb-NO" sz="1400" dirty="0"/>
          </a:p>
          <a:p>
            <a:pPr marL="400050" lvl="1" indent="0">
              <a:lnSpc>
                <a:spcPct val="99000"/>
              </a:lnSpc>
              <a:buNone/>
            </a:pPr>
            <a:r>
              <a:rPr lang="nb-NO" altLang="nb-NO" sz="1400" dirty="0" smtClean="0"/>
              <a:t>Skolelokaler</a:t>
            </a:r>
          </a:p>
          <a:p>
            <a:pPr marL="400050" lvl="1" indent="0">
              <a:lnSpc>
                <a:spcPct val="99000"/>
              </a:lnSpc>
              <a:buNone/>
            </a:pPr>
            <a:r>
              <a:rPr lang="nb-NO" altLang="nb-NO" sz="1400" dirty="0" smtClean="0"/>
              <a:t>De fleste av deres barn med dysmeli vil ha lite behov for fysisk tilrettelegging i skolelokalene. </a:t>
            </a:r>
            <a:endParaRPr lang="nb-NO" altLang="nb-NO" sz="1400" dirty="0"/>
          </a:p>
          <a:p>
            <a:pPr marL="400050" lvl="1" indent="0">
              <a:lnSpc>
                <a:spcPct val="99000"/>
              </a:lnSpc>
              <a:buNone/>
            </a:pPr>
            <a:r>
              <a:rPr lang="nb-NO" altLang="nb-NO" sz="1400" dirty="0"/>
              <a:t>Vurder sammen med skolen om det </a:t>
            </a:r>
            <a:r>
              <a:rPr lang="nb-NO" altLang="nb-NO" sz="1400" dirty="0" smtClean="0"/>
              <a:t>eventuelt er </a:t>
            </a:r>
            <a:r>
              <a:rPr lang="nb-NO" altLang="nb-NO" sz="1400" dirty="0"/>
              <a:t>behov for </a:t>
            </a:r>
            <a:r>
              <a:rPr lang="nb-NO" altLang="nb-NO" sz="1400" dirty="0" smtClean="0"/>
              <a:t>tilrettelegging</a:t>
            </a:r>
            <a:endParaRPr lang="nb-NO" altLang="nb-NO" sz="1400" dirty="0"/>
          </a:p>
          <a:p>
            <a:pPr marL="857250" lvl="2">
              <a:lnSpc>
                <a:spcPct val="99000"/>
              </a:lnSpc>
            </a:pPr>
            <a:r>
              <a:rPr lang="nb-NO" altLang="nb-NO" sz="1400" dirty="0"/>
              <a:t>Inn og ut av dører</a:t>
            </a:r>
          </a:p>
          <a:p>
            <a:pPr marL="857250" lvl="2">
              <a:lnSpc>
                <a:spcPct val="99000"/>
              </a:lnSpc>
            </a:pPr>
            <a:r>
              <a:rPr lang="nb-NO" altLang="nb-NO" sz="1400" dirty="0"/>
              <a:t>Trapper</a:t>
            </a:r>
          </a:p>
          <a:p>
            <a:pPr marL="857250" lvl="2">
              <a:lnSpc>
                <a:spcPct val="99000"/>
              </a:lnSpc>
            </a:pPr>
            <a:r>
              <a:rPr lang="nb-NO" altLang="nb-NO" sz="1400" dirty="0"/>
              <a:t>Toalett</a:t>
            </a:r>
          </a:p>
          <a:p>
            <a:pPr marL="857250" lvl="2">
              <a:lnSpc>
                <a:spcPct val="99000"/>
              </a:lnSpc>
            </a:pPr>
            <a:r>
              <a:rPr lang="nb-NO" altLang="nb-NO" sz="1400" dirty="0" smtClean="0"/>
              <a:t>Garderobe</a:t>
            </a:r>
          </a:p>
          <a:p>
            <a:pPr marL="857250" lvl="2">
              <a:lnSpc>
                <a:spcPct val="99000"/>
              </a:lnSpc>
            </a:pPr>
            <a:r>
              <a:rPr lang="nb-NO" altLang="nb-NO" sz="1400" dirty="0" smtClean="0"/>
              <a:t>-Trenger barnet spesielt i 1 klasse og </a:t>
            </a:r>
            <a:r>
              <a:rPr lang="nb-NO" altLang="nb-NO" sz="1400" dirty="0" err="1" smtClean="0"/>
              <a:t>evt</a:t>
            </a:r>
            <a:r>
              <a:rPr lang="nb-NO" altLang="nb-NO" sz="1400" dirty="0" smtClean="0"/>
              <a:t> på vinteren noe hjelp for eksempel med påkledning – for å rekke å bli ferdig og være ute sammen med kameratene? – gjøre lærer oppmerksom på det.</a:t>
            </a:r>
            <a:endParaRPr lang="nb-NO" altLang="nb-NO" sz="1400" dirty="0"/>
          </a:p>
          <a:p>
            <a:pPr marL="400050" lvl="1" indent="0">
              <a:lnSpc>
                <a:spcPct val="99000"/>
              </a:lnSpc>
              <a:buNone/>
            </a:pPr>
            <a:endParaRPr lang="nb-NO" altLang="nb-NO" sz="1400" dirty="0"/>
          </a:p>
          <a:p>
            <a:pPr marL="400050" lvl="1" indent="0">
              <a:lnSpc>
                <a:spcPct val="99000"/>
              </a:lnSpc>
              <a:buNone/>
            </a:pPr>
            <a:endParaRPr lang="nb-NO" altLang="nb-NO" sz="1400" dirty="0"/>
          </a:p>
        </p:txBody>
      </p:sp>
      <p:sp>
        <p:nvSpPr>
          <p:cNvPr id="41988" name="Plassholder for lysbildenumm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6368" indent="-287064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8258" indent="-22965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7561" indent="-22965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66864" indent="-22965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26167" indent="-229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85470" indent="-229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44773" indent="-229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904077" indent="-229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>
              <a:spcBef>
                <a:spcPct val="0"/>
              </a:spcBef>
            </a:pPr>
            <a:fld id="{39091FBA-A240-41C9-BED1-D92F9CBDC2CF}" type="slidenum">
              <a:rPr lang="nb-NO" altLang="nb-NO">
                <a:solidFill>
                  <a:prstClr val="black"/>
                </a:solidFill>
              </a:rPr>
              <a:pPr>
                <a:spcBef>
                  <a:spcPct val="0"/>
                </a:spcBef>
              </a:pPr>
              <a:t>17</a:t>
            </a:fld>
            <a:endParaRPr lang="nb-NO" altLang="nb-NO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Plassholder for lysbilde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06363" y="733425"/>
            <a:ext cx="6511925" cy="3663950"/>
          </a:xfrm>
          <a:ln/>
        </p:spPr>
      </p:sp>
      <p:sp>
        <p:nvSpPr>
          <p:cNvPr id="48131" name="Plassholder for nota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nb-NO" altLang="nb-NO" dirty="0" smtClean="0">
                <a:latin typeface="Arial" pitchFamily="34" charset="0"/>
                <a:ea typeface="ヒラギノ角ゴ Pro W3"/>
              </a:rPr>
              <a:t>For deres barn med dysmeli er det antakelig lite behov for tilpassing av uteområder og lekeapparater. Men diskuter med lærer hvis det er noe. For noen</a:t>
            </a:r>
            <a:r>
              <a:rPr lang="nb-NO" altLang="nb-NO" baseline="0" dirty="0" smtClean="0">
                <a:latin typeface="Arial" pitchFamily="34" charset="0"/>
                <a:ea typeface="ヒラギノ角ゴ Pro W3"/>
              </a:rPr>
              <a:t> barn med bendysmeli kan det å gå lange avstander være utfordrende. Der kan lærere med </a:t>
            </a:r>
            <a:r>
              <a:rPr lang="nb-NO" altLang="nb-NO" baseline="0" dirty="0" err="1" smtClean="0">
                <a:latin typeface="Arial" pitchFamily="34" charset="0"/>
                <a:ea typeface="ヒラギノ角ゴ Pro W3"/>
              </a:rPr>
              <a:t>fordle</a:t>
            </a:r>
            <a:r>
              <a:rPr lang="nb-NO" altLang="nb-NO" baseline="0" dirty="0" smtClean="0">
                <a:latin typeface="Arial" pitchFamily="34" charset="0"/>
                <a:ea typeface="ヒラギノ角ゴ Pro W3"/>
              </a:rPr>
              <a:t> utfordres til å legge opp turen på andre måter, så det passer for alle.</a:t>
            </a:r>
            <a:endParaRPr lang="nb-NO" altLang="nb-NO" dirty="0" smtClean="0">
              <a:latin typeface="Arial" pitchFamily="34" charset="0"/>
              <a:ea typeface="ヒラギノ角ゴ Pro W3"/>
            </a:endParaRPr>
          </a:p>
          <a:p>
            <a:endParaRPr lang="nb-NO" altLang="nb-NO" dirty="0">
              <a:latin typeface="Arial" pitchFamily="34" charset="0"/>
              <a:ea typeface="ヒラギノ角ゴ Pro W3"/>
            </a:endParaRPr>
          </a:p>
          <a:p>
            <a:endParaRPr lang="nb-NO" altLang="nb-NO" dirty="0" smtClean="0">
              <a:latin typeface="Arial" pitchFamily="34" charset="0"/>
              <a:ea typeface="ヒラギノ角ゴ Pro W3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E266C33-D6B4-4987-B139-06A177FB9667}" type="slidenum">
              <a:rPr lang="nb-NO">
                <a:solidFill>
                  <a:prstClr val="black"/>
                </a:solidFill>
              </a:rPr>
              <a:pPr>
                <a:defRPr/>
              </a:pPr>
              <a:t>18</a:t>
            </a:fld>
            <a:endParaRPr lang="nb-NO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6368" indent="-287064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8258" indent="-22965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7561" indent="-22965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66864" indent="-22965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26167" indent="-229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85470" indent="-229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44773" indent="-229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904077" indent="-229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>
              <a:spcBef>
                <a:spcPct val="0"/>
              </a:spcBef>
            </a:pPr>
            <a:fld id="{39B42F9B-BEFA-4873-908D-B199D8C18C5F}" type="slidenum">
              <a:rPr lang="nb-NO" altLang="nb-NO">
                <a:solidFill>
                  <a:prstClr val="black"/>
                </a:solidFill>
              </a:rPr>
              <a:pPr>
                <a:spcBef>
                  <a:spcPct val="0"/>
                </a:spcBef>
              </a:pPr>
              <a:t>19</a:t>
            </a:fld>
            <a:endParaRPr lang="nb-NO" altLang="nb-NO">
              <a:solidFill>
                <a:prstClr val="black"/>
              </a:solidFill>
            </a:endParaRPr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6363" y="733425"/>
            <a:ext cx="6511925" cy="3663950"/>
          </a:xfrm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nb-NO" altLang="nb-NO" dirty="0" smtClean="0">
                <a:latin typeface="Arial" pitchFamily="34" charset="0"/>
                <a:ea typeface="ヒラギノ角ゴ Pro W3"/>
              </a:rPr>
              <a:t>Litt</a:t>
            </a:r>
            <a:r>
              <a:rPr lang="nb-NO" altLang="nb-NO" baseline="0" dirty="0" smtClean="0">
                <a:latin typeface="Arial" pitchFamily="34" charset="0"/>
                <a:ea typeface="ヒラギノ角ゴ Pro W3"/>
              </a:rPr>
              <a:t> om lovverket for hjelpemidler til slutt. Folketrygdloven regulerer at personer med varig behov for hjelpemidler får dekket det av NAV hjelpemiddelsentral. Det finnes ulike typer hjelpemidler – med litt ulikt regelverk. </a:t>
            </a:r>
          </a:p>
          <a:p>
            <a:pPr eaLnBrk="1" hangingPunct="1"/>
            <a:endParaRPr lang="nb-NO" altLang="nb-NO" dirty="0">
              <a:latin typeface="Arial" pitchFamily="34" charset="0"/>
              <a:ea typeface="ヒラギノ角ゴ Pro W3"/>
            </a:endParaRPr>
          </a:p>
          <a:p>
            <a:r>
              <a:rPr lang="nb-NO" altLang="nb-NO" dirty="0">
                <a:latin typeface="Arial" pitchFamily="34" charset="0"/>
                <a:ea typeface="ヒラギノ角ゴ Pro W3"/>
              </a:rPr>
              <a:t>Folketrygdloven § 10.5-7</a:t>
            </a:r>
          </a:p>
          <a:p>
            <a:r>
              <a:rPr lang="nb-NO" altLang="nb-NO" dirty="0">
                <a:latin typeface="Arial" pitchFamily="34" charset="0"/>
                <a:ea typeface="ヒラギノ角ゴ Pro W3"/>
              </a:rPr>
              <a:t>”Hjelpemidler til bedring av funksjonsevnen i dagliglivet” (inklusive på skole</a:t>
            </a:r>
            <a:r>
              <a:rPr lang="nb-NO" altLang="nb-NO" dirty="0" smtClean="0">
                <a:latin typeface="Arial" pitchFamily="34" charset="0"/>
                <a:ea typeface="ヒラギノ角ゴ Pro W3"/>
              </a:rPr>
              <a:t>). – er hjelpemidler som for eksempel rullestol </a:t>
            </a:r>
            <a:endParaRPr lang="nb-NO" altLang="nb-NO" dirty="0">
              <a:latin typeface="Arial" pitchFamily="34" charset="0"/>
              <a:ea typeface="ヒラギノ角ゴ Pro W3"/>
            </a:endParaRPr>
          </a:p>
          <a:p>
            <a:r>
              <a:rPr lang="nb-NO" altLang="nb-NO" dirty="0">
                <a:latin typeface="Arial" pitchFamily="34" charset="0"/>
                <a:ea typeface="ヒラギノ角ゴ Pro W3"/>
              </a:rPr>
              <a:t>”Hjelpemidler til trening, stimulering og aktivisering” (aktivitetshjelpemidler</a:t>
            </a:r>
            <a:r>
              <a:rPr lang="nb-NO" altLang="nb-NO" dirty="0" smtClean="0">
                <a:latin typeface="Arial" pitchFamily="34" charset="0"/>
                <a:ea typeface="ヒラギノ角ゴ Pro W3"/>
              </a:rPr>
              <a:t>) – for eksempel spesialsykler og skiutstyr for rullestolbrukere</a:t>
            </a:r>
            <a:endParaRPr lang="nb-NO" altLang="nb-NO" dirty="0">
              <a:latin typeface="Arial" pitchFamily="34" charset="0"/>
              <a:ea typeface="ヒラギノ角ゴ Pro W3"/>
            </a:endParaRPr>
          </a:p>
          <a:p>
            <a:r>
              <a:rPr lang="nb-NO" altLang="nb-NO" dirty="0">
                <a:latin typeface="Arial" pitchFamily="34" charset="0"/>
                <a:ea typeface="ヒラギノ角ゴ Pro W3"/>
              </a:rPr>
              <a:t>”Ortopediske hjelpemidler</a:t>
            </a:r>
            <a:r>
              <a:rPr lang="nb-NO" altLang="nb-NO" dirty="0" smtClean="0">
                <a:latin typeface="Arial" pitchFamily="34" charset="0"/>
                <a:ea typeface="ヒラギノ角ゴ Pro W3"/>
              </a:rPr>
              <a:t>” – som proteser, </a:t>
            </a:r>
            <a:r>
              <a:rPr lang="nb-NO" altLang="nb-NO" dirty="0" err="1" smtClean="0">
                <a:latin typeface="Arial" pitchFamily="34" charset="0"/>
                <a:ea typeface="ヒラギノ角ゴ Pro W3"/>
              </a:rPr>
              <a:t>spesialsko</a:t>
            </a:r>
            <a:r>
              <a:rPr lang="nb-NO" altLang="nb-NO" dirty="0" smtClean="0">
                <a:latin typeface="Arial" pitchFamily="34" charset="0"/>
                <a:ea typeface="ヒラギノ角ゴ Pro W3"/>
              </a:rPr>
              <a:t> og </a:t>
            </a:r>
            <a:r>
              <a:rPr lang="nb-NO" altLang="nb-NO" dirty="0" err="1" smtClean="0">
                <a:latin typeface="Arial" pitchFamily="34" charset="0"/>
                <a:ea typeface="ヒラギノ角ゴ Pro W3"/>
              </a:rPr>
              <a:t>grepshjelpemidler</a:t>
            </a:r>
            <a:endParaRPr lang="nb-NO" altLang="nb-NO" dirty="0">
              <a:latin typeface="Arial" pitchFamily="34" charset="0"/>
              <a:ea typeface="ヒラギノ角ゴ Pro W3"/>
            </a:endParaRPr>
          </a:p>
          <a:p>
            <a:r>
              <a:rPr lang="nb-NO" altLang="nb-NO" dirty="0">
                <a:latin typeface="Arial" pitchFamily="34" charset="0"/>
                <a:ea typeface="ヒラギノ角ゴ Pro W3"/>
              </a:rPr>
              <a:t>«Stønad til småhjelpemidler» - </a:t>
            </a:r>
            <a:r>
              <a:rPr lang="nb-NO" altLang="nb-NO" dirty="0" err="1">
                <a:latin typeface="Arial" pitchFamily="34" charset="0"/>
                <a:ea typeface="ヒラギノ角ゴ Pro W3"/>
              </a:rPr>
              <a:t>ca</a:t>
            </a:r>
            <a:r>
              <a:rPr lang="nb-NO" altLang="nb-NO" dirty="0">
                <a:latin typeface="Arial" pitchFamily="34" charset="0"/>
                <a:ea typeface="ヒラギノ角ゴ Pro W3"/>
              </a:rPr>
              <a:t> 2000,- </a:t>
            </a:r>
            <a:r>
              <a:rPr lang="nb-NO" altLang="nb-NO" dirty="0" smtClean="0">
                <a:latin typeface="Arial" pitchFamily="34" charset="0"/>
                <a:ea typeface="ヒラギノ角ゴ Pro W3"/>
              </a:rPr>
              <a:t>(nevnte jeg tidligere</a:t>
            </a:r>
          </a:p>
          <a:p>
            <a:endParaRPr lang="nb-NO" altLang="nb-NO" dirty="0">
              <a:latin typeface="Arial" pitchFamily="34" charset="0"/>
              <a:ea typeface="ヒラギノ角ゴ Pro W3"/>
            </a:endParaRPr>
          </a:p>
          <a:p>
            <a:r>
              <a:rPr lang="nb-NO" altLang="nb-NO" dirty="0">
                <a:latin typeface="Arial" pitchFamily="34" charset="0"/>
                <a:ea typeface="ヒラギノ角ゴ Pro W3"/>
              </a:rPr>
              <a:t>Hjelpemidler søkes og lånes ut fra fylkets Hjelpemiddelsentral </a:t>
            </a:r>
          </a:p>
          <a:p>
            <a:r>
              <a:rPr lang="nb-NO" altLang="nb-NO" dirty="0">
                <a:latin typeface="Arial" pitchFamily="34" charset="0"/>
                <a:ea typeface="ヒラギノ角ゴ Pro W3"/>
              </a:rPr>
              <a:t>Individuelle hjelpemidler til bruk i skolen kan tas med ved overgang til ny skole</a:t>
            </a:r>
          </a:p>
          <a:p>
            <a:r>
              <a:rPr lang="nb-NO" altLang="nb-NO" dirty="0">
                <a:latin typeface="Arial" pitchFamily="34" charset="0"/>
                <a:ea typeface="ヒラギノ角ゴ Pro W3"/>
              </a:rPr>
              <a:t>Fastmontert utstyr og pedagogisk utstyr må finansieres over skolens budsjett</a:t>
            </a:r>
          </a:p>
          <a:p>
            <a:pPr eaLnBrk="1" hangingPunct="1"/>
            <a:endParaRPr lang="nb-NO" altLang="nb-NO" dirty="0" smtClean="0">
              <a:latin typeface="Arial" pitchFamily="34" charset="0"/>
              <a:ea typeface="ヒラギノ角ゴ Pro W3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I presentasjonen vil jeg snakke om </a:t>
            </a:r>
          </a:p>
          <a:p>
            <a:r>
              <a:rPr lang="nb-NO" dirty="0" smtClean="0"/>
              <a:t>	-Mulige </a:t>
            </a:r>
            <a:r>
              <a:rPr lang="nb-NO" dirty="0"/>
              <a:t>praktiske utfordringer på skolen for barn med </a:t>
            </a:r>
            <a:r>
              <a:rPr lang="nb-NO" dirty="0" smtClean="0"/>
              <a:t>ulike typer dysmeli</a:t>
            </a:r>
          </a:p>
          <a:p>
            <a:pPr lvl="2"/>
            <a:r>
              <a:rPr lang="nb-NO" dirty="0" smtClean="0"/>
              <a:t>Deres barn har mange ulke typer dysmeli på hånd arm eller ben, og presentasjonen blir litt generell. Noter gjerne spørsmål og egne erfaringer som vi kan diskutere i gruppesamtalen på kurset</a:t>
            </a:r>
            <a:endParaRPr lang="nb-NO" dirty="0"/>
          </a:p>
          <a:p>
            <a:r>
              <a:rPr lang="nb-NO" dirty="0" smtClean="0"/>
              <a:t>	-Behov </a:t>
            </a:r>
            <a:r>
              <a:rPr lang="nb-NO" dirty="0"/>
              <a:t>for tilrettelegging og «lure løsninger»?</a:t>
            </a:r>
          </a:p>
          <a:p>
            <a:pPr lvl="2"/>
            <a:r>
              <a:rPr lang="nb-NO" dirty="0"/>
              <a:t>Bruke protese på skolen?</a:t>
            </a:r>
          </a:p>
          <a:p>
            <a:pPr lvl="2"/>
            <a:r>
              <a:rPr lang="nb-NO" dirty="0"/>
              <a:t>Bruke </a:t>
            </a:r>
            <a:r>
              <a:rPr lang="nb-NO" dirty="0" err="1" smtClean="0"/>
              <a:t>grepshjelpemidler</a:t>
            </a:r>
            <a:r>
              <a:rPr lang="nb-NO" dirty="0" smtClean="0"/>
              <a:t>?</a:t>
            </a:r>
          </a:p>
          <a:p>
            <a:pPr lvl="1"/>
            <a:r>
              <a:rPr lang="nb-NO" dirty="0"/>
              <a:t>-</a:t>
            </a:r>
            <a:r>
              <a:rPr lang="nb-NO" dirty="0" smtClean="0"/>
              <a:t>Behov </a:t>
            </a:r>
            <a:r>
              <a:rPr lang="nb-NO" dirty="0"/>
              <a:t>for:</a:t>
            </a:r>
          </a:p>
          <a:p>
            <a:pPr lvl="2"/>
            <a:r>
              <a:rPr lang="nb-NO" dirty="0"/>
              <a:t>Varmehjelpemidler hvis barnet fryser lett?</a:t>
            </a:r>
          </a:p>
          <a:p>
            <a:pPr lvl="2"/>
            <a:r>
              <a:rPr lang="nb-NO" dirty="0"/>
              <a:t>Tilpassing av pult og stol?</a:t>
            </a:r>
          </a:p>
          <a:p>
            <a:pPr lvl="2"/>
            <a:r>
              <a:rPr lang="nb-NO" dirty="0"/>
              <a:t>Tilpassing av skriving, klipping, finmotoriske oppgaver?</a:t>
            </a:r>
          </a:p>
          <a:p>
            <a:pPr lvl="2"/>
            <a:r>
              <a:rPr lang="nb-NO" dirty="0"/>
              <a:t>Tilrettelegging av praktiske fag: Mat og helse, kunst og håndverk, musikk?</a:t>
            </a:r>
          </a:p>
          <a:p>
            <a:pPr lvl="2"/>
            <a:r>
              <a:rPr lang="nb-NO" dirty="0"/>
              <a:t>Tilrettelegging skolevei, skolelokaler og uteområder?</a:t>
            </a:r>
          </a:p>
          <a:p>
            <a:pPr lvl="1"/>
            <a:r>
              <a:rPr lang="nb-NO" dirty="0" smtClean="0"/>
              <a:t>-Hvem </a:t>
            </a:r>
            <a:r>
              <a:rPr lang="nb-NO" dirty="0"/>
              <a:t>kan dere samarbeide med</a:t>
            </a:r>
            <a:r>
              <a:rPr lang="nb-NO" dirty="0" smtClean="0"/>
              <a:t>?</a:t>
            </a:r>
          </a:p>
          <a:p>
            <a:pPr lvl="1"/>
            <a:r>
              <a:rPr lang="nb-NO" dirty="0"/>
              <a:t>	</a:t>
            </a:r>
            <a:r>
              <a:rPr lang="nb-NO" dirty="0" smtClean="0"/>
              <a:t>Her har dere kanskje allerede gode </a:t>
            </a:r>
            <a:r>
              <a:rPr lang="nb-NO" dirty="0" err="1" smtClean="0"/>
              <a:t>samarbeidspartenere</a:t>
            </a:r>
            <a:r>
              <a:rPr lang="nb-NO" dirty="0" smtClean="0"/>
              <a:t> – i 	kommunen – ergo/ </a:t>
            </a:r>
            <a:r>
              <a:rPr lang="nb-NO" dirty="0" err="1" smtClean="0"/>
              <a:t>fysio</a:t>
            </a:r>
            <a:r>
              <a:rPr lang="nb-NO" dirty="0" smtClean="0"/>
              <a:t>? Eller i dysmeliteam? Lærerne blir viktige 	samarbeidspartnere i skoletiden – kommer tilbake til det</a:t>
            </a:r>
          </a:p>
          <a:p>
            <a:endParaRPr lang="nb-NO" dirty="0"/>
          </a:p>
          <a:p>
            <a:endParaRPr lang="nb-NO" dirty="0" smtClean="0"/>
          </a:p>
          <a:p>
            <a:endParaRPr lang="nb-NO" dirty="0"/>
          </a:p>
        </p:txBody>
      </p:sp>
      <p:sp>
        <p:nvSpPr>
          <p:cNvPr id="4" name="Plassholder for topptekst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nb-NO" smtClean="0"/>
              <a:t>Sunnaas sykehus HF</a:t>
            </a:r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C1EE793-C490-48CF-A195-A8982C6FB6FB}" type="slidenum">
              <a:rPr lang="nb-NO" smtClean="0"/>
              <a:t>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0717130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Her er noen tips om e-læringskurs og filmer som dere kan se for å få ideer, men ikke minst oppfordre lærerne til å se</a:t>
            </a:r>
          </a:p>
          <a:p>
            <a:endParaRPr lang="nb-NO" dirty="0"/>
          </a:p>
          <a:p>
            <a:r>
              <a:rPr lang="nb-NO" dirty="0" smtClean="0"/>
              <a:t>E-læringskurs </a:t>
            </a:r>
            <a:r>
              <a:rPr lang="nb-NO" dirty="0"/>
              <a:t>om skolestart for barn med dysmeli, fra TRS</a:t>
            </a:r>
          </a:p>
          <a:p>
            <a:r>
              <a:rPr lang="nb-NO" dirty="0"/>
              <a:t> 	for fagpersoner  på skolen og skolefritidsordningen</a:t>
            </a:r>
          </a:p>
          <a:p>
            <a:pPr lvl="1"/>
            <a:r>
              <a:rPr lang="nb-NO" dirty="0"/>
              <a:t>hva er dysmeli</a:t>
            </a:r>
          </a:p>
          <a:p>
            <a:pPr lvl="1"/>
            <a:r>
              <a:rPr lang="nb-NO" dirty="0"/>
              <a:t>utfordringer ved skolestart</a:t>
            </a:r>
          </a:p>
          <a:p>
            <a:pPr lvl="1"/>
            <a:r>
              <a:rPr lang="nb-NO" dirty="0"/>
              <a:t>hvordan tilrettelegge på skolen og hjelpe barnet til deltagelse både sosialt og faglig</a:t>
            </a:r>
          </a:p>
          <a:p>
            <a:endParaRPr lang="nb-NO" dirty="0"/>
          </a:p>
          <a:p>
            <a:r>
              <a:rPr lang="nb-NO" dirty="0"/>
              <a:t>Filmer om barn med dysmeli, fra TRS  </a:t>
            </a:r>
          </a:p>
          <a:p>
            <a:pPr lvl="1"/>
            <a:r>
              <a:rPr lang="nb-NO" dirty="0"/>
              <a:t>Tilrettelegging i skolen for barn med dysmeli</a:t>
            </a:r>
          </a:p>
          <a:p>
            <a:pPr lvl="1"/>
            <a:r>
              <a:rPr lang="nb-NO" dirty="0"/>
              <a:t>Dysmeli, smarte teknikker – 3 barn med dysmeli viser sine lure løsninger på praktiske utfordringer i hverdagen</a:t>
            </a:r>
          </a:p>
          <a:p>
            <a:pPr lvl="1"/>
            <a:r>
              <a:rPr lang="nb-NO" dirty="0"/>
              <a:t>Unge med dysmeli – tips til lærere</a:t>
            </a:r>
          </a:p>
          <a:p>
            <a:endParaRPr lang="nb-NO" dirty="0"/>
          </a:p>
          <a:p>
            <a:r>
              <a:rPr lang="nb-NO" dirty="0"/>
              <a:t>Filmer om barn med dysmeli, fra andre</a:t>
            </a:r>
          </a:p>
          <a:p>
            <a:pPr lvl="1"/>
            <a:r>
              <a:rPr lang="nb-NO" dirty="0"/>
              <a:t>NRK-program: «Sånn er jeg og sånn er det» (gutt med armdysmeli)</a:t>
            </a:r>
          </a:p>
          <a:p>
            <a:pPr lvl="1"/>
            <a:r>
              <a:rPr lang="nb-NO" dirty="0"/>
              <a:t>Erik har Norges minste hånd</a:t>
            </a:r>
          </a:p>
          <a:p>
            <a:pPr lvl="1"/>
            <a:r>
              <a:rPr lang="nb-NO" dirty="0"/>
              <a:t>How </a:t>
            </a:r>
            <a:r>
              <a:rPr lang="nb-NO" dirty="0" err="1"/>
              <a:t>we</a:t>
            </a:r>
            <a:r>
              <a:rPr lang="nb-NO" dirty="0"/>
              <a:t> do </a:t>
            </a:r>
            <a:r>
              <a:rPr lang="nb-NO" dirty="0" err="1"/>
              <a:t>stuff</a:t>
            </a:r>
            <a:endParaRPr lang="nb-NO" dirty="0"/>
          </a:p>
          <a:p>
            <a:pPr lvl="1"/>
            <a:r>
              <a:rPr lang="nb-NO" dirty="0"/>
              <a:t> 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3BFA0A-6C03-0B45-A5C2-0AAC9740D37E}" type="slidenum">
              <a:rPr lang="nb-NO" smtClean="0"/>
              <a:t>20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29688934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b-NO" dirty="0" smtClean="0"/>
              <a:t>Dere har mange gode medspillere for å få til en god skoletid for barnet deres.</a:t>
            </a:r>
          </a:p>
          <a:p>
            <a:endParaRPr lang="nb-NO" dirty="0"/>
          </a:p>
          <a:p>
            <a:r>
              <a:rPr lang="nb-NO" dirty="0" smtClean="0"/>
              <a:t>Skole og SFO – kanskje de viktigste å få med på </a:t>
            </a:r>
            <a:r>
              <a:rPr lang="nb-NO" dirty="0" err="1" smtClean="0"/>
              <a:t>alget</a:t>
            </a:r>
            <a:r>
              <a:rPr lang="nb-NO" dirty="0" smtClean="0"/>
              <a:t>. Få med til å se </a:t>
            </a:r>
            <a:r>
              <a:rPr lang="nb-NO" dirty="0" err="1" smtClean="0"/>
              <a:t>mulgiheter</a:t>
            </a:r>
            <a:r>
              <a:rPr lang="nb-NO" dirty="0" smtClean="0"/>
              <a:t> og </a:t>
            </a:r>
            <a:r>
              <a:rPr lang="nb-NO" dirty="0" err="1" smtClean="0"/>
              <a:t>løsnigner</a:t>
            </a:r>
            <a:endParaRPr lang="nb-NO" dirty="0" smtClean="0"/>
          </a:p>
          <a:p>
            <a:r>
              <a:rPr lang="nb-NO" dirty="0" smtClean="0"/>
              <a:t>Dysmeliteam , der har dere kanskje allerede kontakt. Hvis ikke, det finnes dysmeliteam i Tromsø, Bergen, Oslo, Trondheim og Ottestad ved Hamar. De e </a:t>
            </a:r>
            <a:r>
              <a:rPr lang="nb-NO" dirty="0" err="1" smtClean="0"/>
              <a:t>rtverrfaglig</a:t>
            </a:r>
            <a:r>
              <a:rPr lang="nb-NO" dirty="0" smtClean="0"/>
              <a:t> sammensatt og har ortopediske verksteder tilknyttet. De kan bidra med å lage proteser og grepstilpasninger og </a:t>
            </a:r>
            <a:r>
              <a:rPr lang="nb-NO" dirty="0" err="1" smtClean="0"/>
              <a:t>goir</a:t>
            </a:r>
            <a:r>
              <a:rPr lang="nb-NO" dirty="0" smtClean="0"/>
              <a:t> ofte også veiledning til skole og kommunehelsetjeneste</a:t>
            </a:r>
          </a:p>
          <a:p>
            <a:r>
              <a:rPr lang="nb-NO" dirty="0" smtClean="0"/>
              <a:t>Kommunefysioterapeut og ergoterapeut kan være med å vurdere behov for tilrettelegging</a:t>
            </a:r>
          </a:p>
          <a:p>
            <a:r>
              <a:rPr lang="nb-NO" dirty="0" smtClean="0"/>
              <a:t>Helsesøster – kan være en støttespiller og kanskje en barnet </a:t>
            </a:r>
            <a:r>
              <a:rPr lang="nb-NO" dirty="0" err="1" smtClean="0"/>
              <a:t>akn</a:t>
            </a:r>
            <a:r>
              <a:rPr lang="nb-NO" dirty="0" smtClean="0"/>
              <a:t> snakke med</a:t>
            </a:r>
          </a:p>
          <a:p>
            <a:r>
              <a:rPr lang="nb-NO" dirty="0" smtClean="0"/>
              <a:t>Dysmeliforeningen – møt andre i samme situasjon, et fint sted å utveksle ideer og </a:t>
            </a:r>
            <a:r>
              <a:rPr lang="nb-NO" dirty="0" err="1" smtClean="0"/>
              <a:t>erfarigner</a:t>
            </a:r>
            <a:r>
              <a:rPr lang="nb-NO" dirty="0" smtClean="0"/>
              <a:t>, både for dere og barnet</a:t>
            </a:r>
          </a:p>
          <a:p>
            <a:r>
              <a:rPr lang="nb-NO" dirty="0" smtClean="0"/>
              <a:t>Fastlege/ skolelege – ved medisinske spørsmål kan fastlege i blant være aktuelle å trekke inn</a:t>
            </a:r>
          </a:p>
          <a:p>
            <a:r>
              <a:rPr lang="nb-NO" dirty="0" smtClean="0"/>
              <a:t>TRS – både dere og skole/ andre fagpersoner kan kontakte oss og be om råd, for eksempel via </a:t>
            </a:r>
            <a:r>
              <a:rPr lang="nb-NO" dirty="0" err="1" smtClean="0"/>
              <a:t>teklefon</a:t>
            </a:r>
            <a:r>
              <a:rPr lang="nb-NO" dirty="0" smtClean="0"/>
              <a:t> eller videokonferanse.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66C401E-F312-4C29-85F3-B396A73DAC84}" type="slidenum">
              <a:rPr lang="nb-NO" smtClean="0"/>
              <a:pPr>
                <a:defRPr/>
              </a:pPr>
              <a:t>21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7596905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topptekst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nb-NO" smtClean="0"/>
              <a:t>Sunnaas sykehus HF</a:t>
            </a:r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C1EE793-C490-48CF-A195-A8982C6FB6FB}" type="slidenum">
              <a:rPr lang="nb-NO" smtClean="0"/>
              <a:t>22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4506035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err="1"/>
              <a:t>SjeDysmeli</a:t>
            </a:r>
            <a:r>
              <a:rPr lang="nb-NO" dirty="0"/>
              <a:t>, kunnskap, råd og tips</a:t>
            </a:r>
          </a:p>
          <a:p>
            <a:r>
              <a:rPr lang="nb-NO" dirty="0"/>
              <a:t>http://www.dysmeli.no/     (Norsk dysmeliforening)</a:t>
            </a:r>
          </a:p>
          <a:p>
            <a:r>
              <a:rPr lang="nb-NO" dirty="0"/>
              <a:t>Dagligliv, barnehage, skole.. Ved dysmeli (TRS nettsiden)</a:t>
            </a:r>
          </a:p>
          <a:p>
            <a:r>
              <a:rPr lang="nb-NO" dirty="0" err="1"/>
              <a:t>Limb</a:t>
            </a:r>
            <a:r>
              <a:rPr lang="nb-NO" dirty="0"/>
              <a:t> </a:t>
            </a:r>
            <a:r>
              <a:rPr lang="nb-NO" dirty="0" err="1"/>
              <a:t>power</a:t>
            </a:r>
            <a:r>
              <a:rPr lang="nb-NO" dirty="0"/>
              <a:t> En organisasjon som jobber for at personer med amputasjoner og dysmeli kan delta i fysisk aktivitet, sport og kunst.</a:t>
            </a:r>
          </a:p>
          <a:p>
            <a:r>
              <a:rPr lang="nb-NO" dirty="0"/>
              <a:t>Tipbase.org. En </a:t>
            </a:r>
            <a:r>
              <a:rPr lang="nb-NO" dirty="0" err="1"/>
              <a:t>tipsside</a:t>
            </a:r>
            <a:r>
              <a:rPr lang="nb-NO" dirty="0"/>
              <a:t> for personer med dysmeli i armer og ben</a:t>
            </a:r>
          </a:p>
          <a:p>
            <a:endParaRPr lang="nb-NO" dirty="0"/>
          </a:p>
          <a:p>
            <a:r>
              <a:rPr lang="nb-NO" dirty="0"/>
              <a:t>Hjelpemiddelfirmaer småhjelpemidler (sakser, linjaler, </a:t>
            </a:r>
            <a:r>
              <a:rPr lang="nb-NO" dirty="0" err="1"/>
              <a:t>sklikker</a:t>
            </a:r>
            <a:r>
              <a:rPr lang="nb-NO" dirty="0"/>
              <a:t> mm)</a:t>
            </a:r>
          </a:p>
          <a:p>
            <a:r>
              <a:rPr lang="nb-NO" dirty="0"/>
              <a:t>http://www.etac.no		http://www.nitec.no/  </a:t>
            </a:r>
          </a:p>
          <a:p>
            <a:r>
              <a:rPr lang="nb-NO" dirty="0"/>
              <a:t>http://amajo.no/                    https://www.enklereliv.no/</a:t>
            </a:r>
          </a:p>
          <a:p>
            <a:endParaRPr lang="nb-NO" dirty="0"/>
          </a:p>
          <a:p>
            <a:endParaRPr lang="nb-NO" dirty="0"/>
          </a:p>
          <a:p>
            <a:endParaRPr lang="nb-NO" dirty="0"/>
          </a:p>
          <a:p>
            <a:endParaRPr lang="nb-NO" dirty="0"/>
          </a:p>
        </p:txBody>
      </p:sp>
      <p:sp>
        <p:nvSpPr>
          <p:cNvPr id="4" name="Plassholder for topptekst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nb-NO" smtClean="0"/>
              <a:t>Sunnaas sykehus HF</a:t>
            </a:r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C1EE793-C490-48CF-A195-A8982C6FB6FB}" type="slidenum">
              <a:rPr lang="nb-NO" smtClean="0"/>
              <a:t>23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8143894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3BFA0A-6C03-0B45-A5C2-0AAC9740D37E}" type="slidenum">
              <a:rPr lang="nb-NO" smtClean="0"/>
              <a:t>24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812592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Plassholder for lysbil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Plassholder for notater 2"/>
          <p:cNvSpPr>
            <a:spLocks noGrp="1"/>
          </p:cNvSpPr>
          <p:nvPr>
            <p:ph type="body" idx="1"/>
          </p:nvPr>
        </p:nvSpPr>
        <p:spPr>
          <a:xfrm>
            <a:off x="498764" y="4642764"/>
            <a:ext cx="5553421" cy="439840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nb-NO" dirty="0" smtClean="0"/>
              <a:t>Barn med dysmeli er gode på å finne egne løsninger og arm/ hånddysmeli gir for mange få begrensninger. Det gjelder sikkert deres barn også, mange har </a:t>
            </a:r>
            <a:r>
              <a:rPr lang="nb-NO" dirty="0" err="1" smtClean="0"/>
              <a:t>siskkert</a:t>
            </a:r>
            <a:r>
              <a:rPr lang="nb-NO" dirty="0" smtClean="0"/>
              <a:t> funnet egne måter å gjøre ting på både hjemme og i barnehagen. Det vet dere, men det kan være viktig å formidle til læreren som kanskje møter et barn med dysmeli for første gang. </a:t>
            </a:r>
            <a:endParaRPr lang="nb-NO" dirty="0"/>
          </a:p>
          <a:p>
            <a:endParaRPr lang="nb-NO" dirty="0" smtClean="0"/>
          </a:p>
          <a:p>
            <a:r>
              <a:rPr lang="nb-NO" dirty="0" smtClean="0"/>
              <a:t>I skolen vil barnet møte nye både praktiske og sosiale utfordringer i skolefag opp igjennom skoletiden. </a:t>
            </a:r>
          </a:p>
          <a:p>
            <a:endParaRPr lang="nb-NO" dirty="0"/>
          </a:p>
          <a:p>
            <a:r>
              <a:rPr lang="nb-NO" dirty="0" smtClean="0"/>
              <a:t>Snakk med læreren om hva som er aktuelt for deres barn og hvordan læreren sammen med dere og barnet kan planlegge litt i forkant for tilpasse </a:t>
            </a:r>
            <a:r>
              <a:rPr lang="nb-NO" dirty="0" err="1" smtClean="0"/>
              <a:t>oppagver</a:t>
            </a:r>
            <a:r>
              <a:rPr lang="nb-NO" dirty="0" smtClean="0"/>
              <a:t> og skoletimer slik at </a:t>
            </a:r>
            <a:r>
              <a:rPr lang="nb-NO" dirty="0" err="1" smtClean="0"/>
              <a:t>abrnet</a:t>
            </a:r>
            <a:r>
              <a:rPr lang="nb-NO" dirty="0" smtClean="0"/>
              <a:t> kan delta på lik linje som alle andre. </a:t>
            </a:r>
          </a:p>
          <a:p>
            <a:endParaRPr lang="nb-NO" dirty="0"/>
          </a:p>
          <a:p>
            <a:r>
              <a:rPr lang="nb-NO" dirty="0" smtClean="0"/>
              <a:t>Aktuelle problemstillinger kan være:</a:t>
            </a:r>
          </a:p>
          <a:p>
            <a:endParaRPr lang="nb-NO" dirty="0"/>
          </a:p>
          <a:p>
            <a:pPr marL="685783" indent="-609585"/>
            <a:r>
              <a:rPr lang="nb-NO" altLang="nb-NO" dirty="0"/>
              <a:t>Grep: Holde, manipulere støtte</a:t>
            </a:r>
          </a:p>
          <a:p>
            <a:pPr marL="685783" indent="-609585"/>
            <a:r>
              <a:rPr lang="nb-NO" altLang="nb-NO" dirty="0"/>
              <a:t>Ulik lengde på armene, skjev arbeidsstilling</a:t>
            </a:r>
          </a:p>
          <a:p>
            <a:pPr marL="685783" indent="-609585"/>
            <a:r>
              <a:rPr lang="nb-NO" altLang="nb-NO" dirty="0"/>
              <a:t>Kortere armer, mindre rekkevidde</a:t>
            </a:r>
          </a:p>
          <a:p>
            <a:pPr marL="685783" indent="-609585"/>
            <a:r>
              <a:rPr lang="nb-NO" altLang="nb-NO" dirty="0"/>
              <a:t>Behov for </a:t>
            </a:r>
            <a:r>
              <a:rPr lang="nb-NO" altLang="nb-NO" dirty="0" err="1"/>
              <a:t>grepshjelpemidler</a:t>
            </a:r>
            <a:r>
              <a:rPr lang="nb-NO" altLang="nb-NO" dirty="0"/>
              <a:t>/ </a:t>
            </a:r>
            <a:r>
              <a:rPr lang="nb-NO" altLang="nb-NO" dirty="0" smtClean="0"/>
              <a:t>protese, trenger tid til trening og tilvenning </a:t>
            </a:r>
          </a:p>
          <a:p>
            <a:pPr marL="685783" indent="-609585"/>
            <a:r>
              <a:rPr lang="nb-NO" altLang="nb-NO" dirty="0" smtClean="0"/>
              <a:t>Fortere </a:t>
            </a:r>
            <a:r>
              <a:rPr lang="nb-NO" altLang="nb-NO" dirty="0"/>
              <a:t>kald </a:t>
            </a:r>
            <a:r>
              <a:rPr lang="nb-NO" dirty="0"/>
              <a:t>på dysmeliarmen/ hånden</a:t>
            </a:r>
          </a:p>
          <a:p>
            <a:pPr marL="685783" indent="-609585"/>
            <a:r>
              <a:rPr lang="nb-NO" altLang="nb-NO" dirty="0"/>
              <a:t>Påkledning og toalettbesøk</a:t>
            </a:r>
          </a:p>
          <a:p>
            <a:pPr marL="685783" indent="-609585"/>
            <a:r>
              <a:rPr lang="nb-NO" altLang="nb-NO" dirty="0"/>
              <a:t>Bruke mer tid/ </a:t>
            </a:r>
            <a:r>
              <a:rPr lang="nb-NO" altLang="nb-NO" dirty="0" smtClean="0"/>
              <a:t>energi på </a:t>
            </a:r>
            <a:r>
              <a:rPr lang="nb-NO" altLang="nb-NO" dirty="0" err="1" smtClean="0"/>
              <a:t>finmotoriskke</a:t>
            </a:r>
            <a:r>
              <a:rPr lang="nb-NO" altLang="nb-NO" dirty="0" smtClean="0"/>
              <a:t> oppgaver og oppgaver som krever to hender</a:t>
            </a:r>
            <a:endParaRPr lang="nb-NO" altLang="nb-NO" dirty="0"/>
          </a:p>
          <a:p>
            <a:endParaRPr lang="nb-NO" dirty="0"/>
          </a:p>
          <a:p>
            <a:endParaRPr lang="nb-NO" dirty="0"/>
          </a:p>
          <a:p>
            <a:pPr eaLnBrk="1" hangingPunct="1"/>
            <a:endParaRPr lang="nb-NO" altLang="nb-NO" dirty="0" smtClean="0">
              <a:latin typeface="Arial" pitchFamily="34" charset="0"/>
              <a:ea typeface="ヒラギノ角ゴ Pro W3"/>
            </a:endParaRPr>
          </a:p>
        </p:txBody>
      </p:sp>
      <p:sp>
        <p:nvSpPr>
          <p:cNvPr id="43012" name="Plassholder for lysbildenumm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25191" indent="-27843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16888" indent="-22337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563643" indent="-22337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10398" indent="-22337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463445" indent="-22337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16492" indent="-22337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369540" indent="-22337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22588" indent="-22337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>
              <a:spcBef>
                <a:spcPct val="0"/>
              </a:spcBef>
            </a:pPr>
            <a:fld id="{2B9808AD-BCCF-4A74-A49C-8907E3B9669F}" type="slidenum">
              <a:rPr lang="nb-NO" altLang="nb-NO" smtClean="0"/>
              <a:pPr>
                <a:spcBef>
                  <a:spcPct val="0"/>
                </a:spcBef>
              </a:pPr>
              <a:t>3</a:t>
            </a:fld>
            <a:endParaRPr lang="nb-NO" altLang="nb-NO" smtClean="0"/>
          </a:p>
        </p:txBody>
      </p:sp>
    </p:spTree>
    <p:extLst>
      <p:ext uri="{BB962C8B-B14F-4D97-AF65-F5344CB8AC3E}">
        <p14:creationId xmlns:p14="http://schemas.microsoft.com/office/powerpoint/2010/main" val="17161478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Plassholder for lysbil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4035" name="Plassholder for nota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nb-NO" altLang="nb-NO" dirty="0" smtClean="0">
                <a:latin typeface="Arial" pitchFamily="34" charset="0"/>
                <a:ea typeface="ヒラギノ角ゴ Pro W3"/>
              </a:rPr>
              <a:t>Også barn med bendysmeli er forskjellige og tilpasning vil avhenge av det enkelte barnets behov. </a:t>
            </a:r>
          </a:p>
          <a:p>
            <a:endParaRPr lang="nb-NO" altLang="nb-NO" dirty="0">
              <a:latin typeface="Arial" pitchFamily="34" charset="0"/>
              <a:ea typeface="ヒラギノ角ゴ Pro W3"/>
            </a:endParaRPr>
          </a:p>
          <a:p>
            <a:r>
              <a:rPr lang="nb-NO" altLang="nb-NO" dirty="0" smtClean="0">
                <a:latin typeface="Arial" pitchFamily="34" charset="0"/>
                <a:ea typeface="ヒラギノ角ゴ Pro W3"/>
              </a:rPr>
              <a:t>Noen </a:t>
            </a:r>
            <a:r>
              <a:rPr lang="nb-NO" altLang="nb-NO" dirty="0">
                <a:latin typeface="Arial" pitchFamily="34" charset="0"/>
                <a:ea typeface="ヒラギノ角ゴ Pro W3"/>
              </a:rPr>
              <a:t>bruker protese/ </a:t>
            </a:r>
            <a:r>
              <a:rPr lang="nb-NO" altLang="nb-NO" dirty="0" err="1">
                <a:latin typeface="Arial" pitchFamily="34" charset="0"/>
                <a:ea typeface="ヒラギノ角ゴ Pro W3"/>
              </a:rPr>
              <a:t>spesialsko</a:t>
            </a:r>
            <a:endParaRPr lang="nb-NO" altLang="nb-NO" dirty="0">
              <a:latin typeface="Arial" pitchFamily="34" charset="0"/>
              <a:ea typeface="ヒラギノ角ゴ Pro W3"/>
            </a:endParaRPr>
          </a:p>
          <a:p>
            <a:r>
              <a:rPr lang="nb-NO" altLang="nb-NO" dirty="0">
                <a:latin typeface="Arial" pitchFamily="34" charset="0"/>
                <a:ea typeface="ヒラギノ角ゴ Pro W3"/>
              </a:rPr>
              <a:t>Noen kan ha utfordringer med:</a:t>
            </a:r>
          </a:p>
          <a:p>
            <a:pPr lvl="1"/>
            <a:r>
              <a:rPr lang="nb-NO" altLang="nb-NO" dirty="0">
                <a:latin typeface="Arial" pitchFamily="34" charset="0"/>
                <a:ea typeface="ヒラギノ角ゴ Pro W3"/>
              </a:rPr>
              <a:t>Hoppe, hinke, løpe</a:t>
            </a:r>
          </a:p>
          <a:p>
            <a:pPr lvl="1"/>
            <a:r>
              <a:rPr lang="nb-NO" altLang="nb-NO" dirty="0">
                <a:latin typeface="Arial" pitchFamily="34" charset="0"/>
                <a:ea typeface="ヒラギノ角ゴ Pro W3"/>
              </a:rPr>
              <a:t>Balanse 	</a:t>
            </a:r>
          </a:p>
          <a:p>
            <a:pPr lvl="1"/>
            <a:r>
              <a:rPr lang="nb-NO" altLang="nb-NO" dirty="0">
                <a:latin typeface="Arial" pitchFamily="34" charset="0"/>
                <a:ea typeface="ヒラギノ角ゴ Pro W3"/>
              </a:rPr>
              <a:t>Gå lange avstander, for eksempel på </a:t>
            </a:r>
            <a:r>
              <a:rPr lang="nb-NO" altLang="nb-NO" dirty="0" smtClean="0">
                <a:latin typeface="Arial" pitchFamily="34" charset="0"/>
                <a:ea typeface="ヒラギノ角ゴ Pro W3"/>
              </a:rPr>
              <a:t>skoleturer</a:t>
            </a:r>
          </a:p>
          <a:p>
            <a:pPr lvl="1"/>
            <a:endParaRPr lang="nb-NO" altLang="nb-NO" dirty="0">
              <a:latin typeface="Arial" pitchFamily="34" charset="0"/>
              <a:ea typeface="ヒラギノ角ゴ Pro W3"/>
            </a:endParaRPr>
          </a:p>
          <a:p>
            <a:r>
              <a:rPr lang="nb-NO" altLang="nb-NO" dirty="0">
                <a:latin typeface="Arial" pitchFamily="34" charset="0"/>
                <a:ea typeface="ヒラギノ角ゴ Pro W3"/>
              </a:rPr>
              <a:t>	</a:t>
            </a:r>
          </a:p>
          <a:p>
            <a:endParaRPr lang="nb-NO" altLang="nb-NO" dirty="0" smtClean="0">
              <a:latin typeface="Arial" pitchFamily="34" charset="0"/>
              <a:ea typeface="ヒラギノ角ゴ Pro W3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50A0566-5753-4894-9A5C-FE0DC17111E7}" type="slidenum">
              <a:rPr lang="nb-NO" smtClean="0"/>
              <a:pPr>
                <a:defRPr/>
              </a:pPr>
              <a:t>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892511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Plassholder for lysbil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2771" name="Plassholder for nota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nb-NO" dirty="0" smtClean="0">
                <a:latin typeface="Arial" pitchFamily="34" charset="0"/>
                <a:ea typeface="ヒラギノ角ゴ Pro W3"/>
              </a:rPr>
              <a:t>Et viktig budskap er at både erfaringer fra TRS, og fra flere studier viser at de fleste barn med dysmeli klarer seg bra i hverdagen.</a:t>
            </a:r>
          </a:p>
          <a:p>
            <a:endParaRPr lang="nb-NO" dirty="0">
              <a:latin typeface="Arial" pitchFamily="34" charset="0"/>
              <a:ea typeface="ヒラギノ角ゴ Pro W3"/>
            </a:endParaRPr>
          </a:p>
          <a:p>
            <a:r>
              <a:rPr lang="nb-NO" dirty="0" smtClean="0">
                <a:latin typeface="Arial" pitchFamily="34" charset="0"/>
                <a:ea typeface="ヒラギノ角ゴ Pro W3"/>
              </a:rPr>
              <a:t>Her er noen eksempler på funn fra studier – </a:t>
            </a:r>
          </a:p>
          <a:p>
            <a:endParaRPr lang="nb-NO" dirty="0">
              <a:latin typeface="Arial" pitchFamily="34" charset="0"/>
              <a:ea typeface="ヒラギノ角ゴ Pro W3"/>
            </a:endParaRPr>
          </a:p>
          <a:p>
            <a:r>
              <a:rPr lang="nb-NO" dirty="0" smtClean="0">
                <a:latin typeface="Arial" pitchFamily="34" charset="0"/>
                <a:ea typeface="ヒラギノ角ゴ Pro W3"/>
              </a:rPr>
              <a:t>- Flere studier fant at Barna med dysmeli klarer </a:t>
            </a:r>
            <a:r>
              <a:rPr lang="nb-NO" dirty="0">
                <a:latin typeface="Arial" pitchFamily="34" charset="0"/>
                <a:ea typeface="ヒラギノ角ゴ Pro W3"/>
              </a:rPr>
              <a:t>seg bra, like bra som barn flest </a:t>
            </a:r>
          </a:p>
          <a:p>
            <a:r>
              <a:rPr lang="nb-NO" dirty="0">
                <a:latin typeface="Arial" pitchFamily="34" charset="0"/>
                <a:ea typeface="ヒラギノ角ゴ Pro W3"/>
              </a:rPr>
              <a:t>		</a:t>
            </a:r>
          </a:p>
          <a:p>
            <a:r>
              <a:rPr lang="nb-NO" dirty="0" smtClean="0">
                <a:latin typeface="Arial" pitchFamily="34" charset="0"/>
                <a:ea typeface="ヒラギノ角ゴ Pro W3"/>
              </a:rPr>
              <a:t>- Størrelsen</a:t>
            </a:r>
            <a:r>
              <a:rPr lang="nb-NO" dirty="0">
                <a:latin typeface="Arial" pitchFamily="34" charset="0"/>
                <a:ea typeface="ヒラギノ角ゴ Pro W3"/>
              </a:rPr>
              <a:t>/ omfanget på dysmelien hadde liten betydning for helserelatert livskvalitet (HRQOL) </a:t>
            </a:r>
            <a:r>
              <a:rPr lang="nb-NO" dirty="0" smtClean="0">
                <a:latin typeface="Arial" pitchFamily="34" charset="0"/>
                <a:ea typeface="ヒラギノ角ゴ Pro W3"/>
              </a:rPr>
              <a:t>(</a:t>
            </a:r>
            <a:endParaRPr lang="nb-NO" dirty="0">
              <a:latin typeface="Arial" pitchFamily="34" charset="0"/>
              <a:ea typeface="ヒラギノ角ゴ Pro W3"/>
            </a:endParaRPr>
          </a:p>
          <a:p>
            <a:endParaRPr lang="nb-NO" dirty="0" smtClean="0">
              <a:latin typeface="Arial" pitchFamily="34" charset="0"/>
              <a:ea typeface="ヒラギノ角ゴ Pro W3"/>
            </a:endParaRPr>
          </a:p>
          <a:p>
            <a:r>
              <a:rPr lang="nb-NO" dirty="0" smtClean="0">
                <a:latin typeface="Arial" pitchFamily="34" charset="0"/>
                <a:ea typeface="ヒラギノ角ゴ Pro W3"/>
              </a:rPr>
              <a:t>- Uavhengig </a:t>
            </a:r>
            <a:r>
              <a:rPr lang="nb-NO" dirty="0">
                <a:latin typeface="Arial" pitchFamily="34" charset="0"/>
                <a:ea typeface="ヒラギノ角ゴ Pro W3"/>
              </a:rPr>
              <a:t>av </a:t>
            </a:r>
            <a:r>
              <a:rPr lang="nb-NO" dirty="0" smtClean="0">
                <a:latin typeface="Arial" pitchFamily="34" charset="0"/>
                <a:ea typeface="ヒラギノ角ゴ Pro W3"/>
              </a:rPr>
              <a:t>om de brukte protese </a:t>
            </a:r>
            <a:r>
              <a:rPr lang="nb-NO" dirty="0">
                <a:latin typeface="Arial" pitchFamily="34" charset="0"/>
                <a:ea typeface="ヒラギノ角ゴ Pro W3"/>
              </a:rPr>
              <a:t>eller ikke; barna klarte seg bra i skole og </a:t>
            </a:r>
            <a:r>
              <a:rPr lang="nb-NO" dirty="0" smtClean="0">
                <a:latin typeface="Arial" pitchFamily="34" charset="0"/>
                <a:ea typeface="ヒラギノ角ゴ Pro W3"/>
              </a:rPr>
              <a:t>hverdagsliv. De brukte og hadde utviklet mange </a:t>
            </a:r>
            <a:r>
              <a:rPr lang="nb-NO" dirty="0">
                <a:latin typeface="Arial" pitchFamily="34" charset="0"/>
                <a:ea typeface="ヒラギノ角ゴ Pro W3"/>
              </a:rPr>
              <a:t>og gode </a:t>
            </a:r>
            <a:r>
              <a:rPr lang="nb-NO" dirty="0" smtClean="0">
                <a:latin typeface="Arial" pitchFamily="34" charset="0"/>
                <a:ea typeface="ヒラギノ角ゴ Pro W3"/>
              </a:rPr>
              <a:t>strategier</a:t>
            </a:r>
            <a:endParaRPr lang="nb-NO" dirty="0">
              <a:latin typeface="Arial" pitchFamily="34" charset="0"/>
              <a:ea typeface="ヒラギノ角ゴ Pro W3"/>
            </a:endParaRPr>
          </a:p>
          <a:p>
            <a:endParaRPr lang="nb-NO" dirty="0">
              <a:latin typeface="Arial" pitchFamily="34" charset="0"/>
              <a:ea typeface="ヒラギノ角ゴ Pro W3"/>
            </a:endParaRPr>
          </a:p>
          <a:p>
            <a:endParaRPr lang="nb-NO" dirty="0" smtClean="0">
              <a:latin typeface="Arial" pitchFamily="34" charset="0"/>
              <a:ea typeface="ヒラギノ角ゴ Pro W3"/>
            </a:endParaRPr>
          </a:p>
          <a:p>
            <a:r>
              <a:rPr lang="nb-NO" dirty="0" smtClean="0">
                <a:latin typeface="Arial" pitchFamily="34" charset="0"/>
                <a:ea typeface="ヒラギノ角ゴ Pro W3"/>
              </a:rPr>
              <a:t>Litteraturliste på slutten av presentasjonen hvis noen er interessert i det</a:t>
            </a:r>
          </a:p>
          <a:p>
            <a:endParaRPr lang="nb-NO" dirty="0">
              <a:latin typeface="Arial" pitchFamily="34" charset="0"/>
              <a:ea typeface="ヒラギノ角ゴ Pro W3"/>
            </a:endParaRPr>
          </a:p>
          <a:p>
            <a:endParaRPr lang="nb-NO" dirty="0" smtClean="0">
              <a:latin typeface="Arial" pitchFamily="34" charset="0"/>
              <a:ea typeface="ヒラギノ角ゴ Pro W3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CCFA506-B594-4AF3-81A7-1639DC5A3886}" type="slidenum">
              <a:rPr lang="nb-NO" smtClean="0"/>
              <a:pPr>
                <a:defRPr/>
              </a:pPr>
              <a:t>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123834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Plassholder for lysbil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0419" name="Plassholder for nota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nb-NO" altLang="nb-NO" dirty="0" smtClean="0">
                <a:latin typeface="Arial" pitchFamily="34" charset="0"/>
                <a:ea typeface="ヒラギノ角ゴ Pro W3"/>
              </a:rPr>
              <a:t>Skal barnet bruke arm/ benprotese på skolen?</a:t>
            </a:r>
          </a:p>
          <a:p>
            <a:endParaRPr lang="nb-NO" altLang="nb-NO" dirty="0" smtClean="0">
              <a:latin typeface="Arial" pitchFamily="34" charset="0"/>
              <a:ea typeface="ヒラギノ角ゴ Pro W3"/>
            </a:endParaRPr>
          </a:p>
          <a:p>
            <a:r>
              <a:rPr lang="nb-NO" altLang="nb-NO" dirty="0" smtClean="0">
                <a:latin typeface="Arial" pitchFamily="34" charset="0"/>
                <a:ea typeface="ヒラギノ角ゴ Pro W3"/>
              </a:rPr>
              <a:t>Er det noe læreren trenger å informeres om? – er det dere som skal informere? Eller også aktuelt å </a:t>
            </a:r>
            <a:r>
              <a:rPr lang="nb-NO" altLang="nb-NO" dirty="0" err="1" smtClean="0">
                <a:latin typeface="Arial" pitchFamily="34" charset="0"/>
                <a:ea typeface="ヒラギノ角ゴ Pro W3"/>
              </a:rPr>
              <a:t>trekkke</a:t>
            </a:r>
            <a:r>
              <a:rPr lang="nb-NO" altLang="nb-NO" dirty="0" smtClean="0">
                <a:latin typeface="Arial" pitchFamily="34" charset="0"/>
                <a:ea typeface="ヒラギノ角ゴ Pro W3"/>
              </a:rPr>
              <a:t> inn ergo/ </a:t>
            </a:r>
            <a:r>
              <a:rPr lang="nb-NO" altLang="nb-NO" dirty="0" err="1" smtClean="0">
                <a:latin typeface="Arial" pitchFamily="34" charset="0"/>
                <a:ea typeface="ヒラギノ角ゴ Pro W3"/>
              </a:rPr>
              <a:t>fysio</a:t>
            </a:r>
            <a:r>
              <a:rPr lang="nb-NO" altLang="nb-NO" dirty="0" smtClean="0">
                <a:latin typeface="Arial" pitchFamily="34" charset="0"/>
                <a:ea typeface="ヒラギノ角ゴ Pro W3"/>
              </a:rPr>
              <a:t> i kommune eller dysmeliteam?</a:t>
            </a:r>
          </a:p>
          <a:p>
            <a:endParaRPr lang="nb-NO" altLang="nb-NO" dirty="0" smtClean="0">
              <a:latin typeface="Arial" pitchFamily="34" charset="0"/>
              <a:ea typeface="ヒラギノ角ゴ Pro W3"/>
            </a:endParaRPr>
          </a:p>
          <a:p>
            <a:r>
              <a:rPr lang="nb-NO" altLang="nb-NO" dirty="0" smtClean="0">
                <a:latin typeface="Arial" pitchFamily="34" charset="0"/>
                <a:ea typeface="ヒラギノ角ゴ Pro W3"/>
              </a:rPr>
              <a:t>Trenger </a:t>
            </a:r>
            <a:r>
              <a:rPr lang="nb-NO" altLang="nb-NO" dirty="0">
                <a:latin typeface="Arial" pitchFamily="34" charset="0"/>
                <a:ea typeface="ヒラギノ角ゴ Pro W3"/>
              </a:rPr>
              <a:t>barnet hjelp til å ta av/ på protese?</a:t>
            </a:r>
          </a:p>
          <a:p>
            <a:endParaRPr lang="nb-NO" altLang="nb-NO" dirty="0">
              <a:latin typeface="Arial" pitchFamily="34" charset="0"/>
              <a:ea typeface="ヒラギノ角ゴ Pro W3"/>
            </a:endParaRPr>
          </a:p>
          <a:p>
            <a:r>
              <a:rPr lang="nb-NO" altLang="nb-NO" dirty="0">
                <a:latin typeface="Arial" pitchFamily="34" charset="0"/>
                <a:ea typeface="ヒラギノ角ゴ Pro W3"/>
              </a:rPr>
              <a:t>Fare for gnag/ ubehag?</a:t>
            </a:r>
          </a:p>
          <a:p>
            <a:endParaRPr lang="nb-NO" altLang="nb-NO" dirty="0">
              <a:latin typeface="Arial" pitchFamily="34" charset="0"/>
              <a:ea typeface="ヒラギノ角ゴ Pro W3"/>
            </a:endParaRPr>
          </a:p>
          <a:p>
            <a:r>
              <a:rPr lang="nb-NO" altLang="nb-NO" dirty="0">
                <a:latin typeface="Arial" pitchFamily="34" charset="0"/>
                <a:ea typeface="ヒラギノ角ゴ Pro W3"/>
              </a:rPr>
              <a:t>Skal barnet trene på protesebruk i</a:t>
            </a:r>
          </a:p>
          <a:p>
            <a:r>
              <a:rPr lang="nb-NO" altLang="nb-NO" dirty="0">
                <a:latin typeface="Arial" pitchFamily="34" charset="0"/>
                <a:ea typeface="ヒラギノ角ゴ Pro W3"/>
              </a:rPr>
              <a:t>	aktiviteter på skolen?</a:t>
            </a:r>
          </a:p>
          <a:p>
            <a:endParaRPr lang="nb-NO" altLang="nb-NO" dirty="0">
              <a:latin typeface="Arial" pitchFamily="34" charset="0"/>
              <a:ea typeface="ヒラギノ角ゴ Pro W3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88C2DCC-3938-4062-886C-8E0C093CDE5F}" type="slidenum">
              <a:rPr lang="nb-NO" smtClean="0"/>
              <a:pPr>
                <a:defRPr/>
              </a:pPr>
              <a:t>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66836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25191" indent="-27843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16888" indent="-22337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563643" indent="-22337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10398" indent="-22337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463445" indent="-22337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16492" indent="-22337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369540" indent="-22337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22588" indent="-22337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>
              <a:spcBef>
                <a:spcPct val="0"/>
              </a:spcBef>
            </a:pPr>
            <a:fld id="{3ED2233B-0BF9-41B8-B5AA-BE15738BDA35}" type="slidenum">
              <a:rPr lang="nb-NO" altLang="nb-NO" smtClean="0"/>
              <a:pPr>
                <a:spcBef>
                  <a:spcPct val="0"/>
                </a:spcBef>
              </a:pPr>
              <a:t>7</a:t>
            </a:fld>
            <a:endParaRPr lang="nb-NO" altLang="nb-NO" smtClean="0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4775" y="733425"/>
            <a:ext cx="6518275" cy="3667125"/>
          </a:xfrm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696" y="4644843"/>
            <a:ext cx="4931264" cy="439563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23378" indent="-223378"/>
            <a:r>
              <a:rPr lang="nb-NO" altLang="nb-NO" dirty="0" smtClean="0">
                <a:latin typeface="Arial" pitchFamily="34" charset="0"/>
                <a:ea typeface="ヒラギノ角ゴ Pro W3"/>
              </a:rPr>
              <a:t>Mange barn med hånd/ armdysmeli har god nytte av </a:t>
            </a:r>
            <a:r>
              <a:rPr lang="nb-NO" altLang="nb-NO" dirty="0" err="1" smtClean="0">
                <a:latin typeface="Arial" pitchFamily="34" charset="0"/>
                <a:ea typeface="ヒラギノ角ゴ Pro W3"/>
              </a:rPr>
              <a:t>grepshjelpemidler</a:t>
            </a:r>
            <a:r>
              <a:rPr lang="nb-NO" altLang="nb-NO" dirty="0" smtClean="0">
                <a:latin typeface="Arial" pitchFamily="34" charset="0"/>
                <a:ea typeface="ヒラギノ角ゴ Pro W3"/>
              </a:rPr>
              <a:t>, kalles ofte også </a:t>
            </a:r>
            <a:r>
              <a:rPr lang="nb-NO" altLang="nb-NO" dirty="0" err="1" smtClean="0">
                <a:latin typeface="Arial" pitchFamily="34" charset="0"/>
                <a:ea typeface="ヒラギノ角ゴ Pro W3"/>
              </a:rPr>
              <a:t>grepsprotese</a:t>
            </a:r>
            <a:r>
              <a:rPr lang="nb-NO" altLang="nb-NO" dirty="0">
                <a:latin typeface="Arial" pitchFamily="34" charset="0"/>
                <a:ea typeface="ヒラギノ角ゴ Pro W3"/>
              </a:rPr>
              <a:t>/ </a:t>
            </a:r>
            <a:r>
              <a:rPr lang="nb-NO" altLang="nb-NO" dirty="0" err="1">
                <a:latin typeface="Arial" pitchFamily="34" charset="0"/>
                <a:ea typeface="ヒラギノ角ゴ Pro W3"/>
              </a:rPr>
              <a:t>grepsortose</a:t>
            </a:r>
            <a:r>
              <a:rPr lang="nb-NO" altLang="nb-NO" dirty="0">
                <a:latin typeface="Arial" pitchFamily="34" charset="0"/>
                <a:ea typeface="ヒラギノ角ゴ Pro W3"/>
              </a:rPr>
              <a:t>; </a:t>
            </a:r>
          </a:p>
          <a:p>
            <a:pPr marL="223378" indent="-223378"/>
            <a:r>
              <a:rPr lang="nb-NO" altLang="nb-NO" dirty="0">
                <a:latin typeface="Arial" pitchFamily="34" charset="0"/>
                <a:ea typeface="ヒラギノ角ゴ Pro W3"/>
              </a:rPr>
              <a:t>	</a:t>
            </a:r>
            <a:r>
              <a:rPr lang="nb-NO" altLang="nb-NO" dirty="0" smtClean="0">
                <a:latin typeface="Arial" pitchFamily="34" charset="0"/>
                <a:ea typeface="ヒラギノ角ゴ Pro W3"/>
              </a:rPr>
              <a:t>Det er Individuelt </a:t>
            </a:r>
            <a:r>
              <a:rPr lang="nb-NO" altLang="nb-NO" dirty="0">
                <a:latin typeface="Arial" pitchFamily="34" charset="0"/>
                <a:ea typeface="ヒラギノ角ゴ Pro W3"/>
              </a:rPr>
              <a:t>utformet til spesielle </a:t>
            </a:r>
            <a:r>
              <a:rPr lang="nb-NO" altLang="nb-NO" dirty="0" smtClean="0">
                <a:latin typeface="Arial" pitchFamily="34" charset="0"/>
                <a:ea typeface="ヒラギノ角ゴ Pro W3"/>
              </a:rPr>
              <a:t>aktiviteter, lages av ortopedisk verksted/ dysmeliteam. Kanskje har deres barn allerede tilpassing til skistav og sykkelstyre? I skoletiden kan andre tilpasninger være aktuelt </a:t>
            </a:r>
            <a:r>
              <a:rPr lang="nb-NO" altLang="nb-NO" dirty="0" err="1" smtClean="0">
                <a:latin typeface="Arial" pitchFamily="34" charset="0"/>
                <a:ea typeface="ヒラギノ角ゴ Pro W3"/>
              </a:rPr>
              <a:t>f.eks</a:t>
            </a:r>
            <a:r>
              <a:rPr lang="nb-NO" altLang="nb-NO" dirty="0" smtClean="0">
                <a:latin typeface="Arial" pitchFamily="34" charset="0"/>
                <a:ea typeface="ヒラギノ角ゴ Pro W3"/>
              </a:rPr>
              <a:t> til musikkinstrumenter eller andre fritidsaktiviteter. </a:t>
            </a:r>
            <a:endParaRPr lang="nb-NO" altLang="nb-NO" dirty="0">
              <a:latin typeface="Arial" pitchFamily="34" charset="0"/>
              <a:ea typeface="ヒラギノ角ゴ Pro W3"/>
            </a:endParaRPr>
          </a:p>
          <a:p>
            <a:pPr marL="223378" indent="-223378"/>
            <a:r>
              <a:rPr lang="nb-NO" altLang="nb-NO" dirty="0">
                <a:latin typeface="Arial" pitchFamily="34" charset="0"/>
                <a:ea typeface="ヒラギノ角ゴ Pro W3"/>
              </a:rPr>
              <a:t>	(skistav, sykkelstyre, blyant mm).</a:t>
            </a:r>
          </a:p>
          <a:p>
            <a:pPr marL="223378" indent="-223378"/>
            <a:endParaRPr lang="nb-NO" altLang="nb-NO" dirty="0">
              <a:latin typeface="Arial" pitchFamily="34" charset="0"/>
              <a:ea typeface="ヒラギノ角ゴ Pro W3"/>
            </a:endParaRPr>
          </a:p>
          <a:p>
            <a:pPr marL="223378" indent="-223378"/>
            <a:r>
              <a:rPr lang="nb-NO" altLang="nb-NO" dirty="0">
                <a:latin typeface="Arial" pitchFamily="34" charset="0"/>
                <a:ea typeface="ヒラギノ角ゴ Pro W3"/>
              </a:rPr>
              <a:t>Kan </a:t>
            </a:r>
            <a:r>
              <a:rPr lang="nb-NO" altLang="nb-NO" dirty="0" err="1">
                <a:latin typeface="Arial" pitchFamily="34" charset="0"/>
                <a:ea typeface="ヒラギノ角ゴ Pro W3"/>
              </a:rPr>
              <a:t>grepshjelpemidler</a:t>
            </a:r>
            <a:r>
              <a:rPr lang="nb-NO" altLang="nb-NO" dirty="0">
                <a:latin typeface="Arial" pitchFamily="34" charset="0"/>
                <a:ea typeface="ヒラギノ角ゴ Pro W3"/>
              </a:rPr>
              <a:t> være aktuelt </a:t>
            </a:r>
          </a:p>
          <a:p>
            <a:pPr marL="223378" indent="-223378"/>
            <a:r>
              <a:rPr lang="nb-NO" altLang="nb-NO" dirty="0">
                <a:latin typeface="Arial" pitchFamily="34" charset="0"/>
                <a:ea typeface="ヒラギノ角ゴ Pro W3"/>
              </a:rPr>
              <a:t>i skoleaktiviteter? </a:t>
            </a:r>
            <a:r>
              <a:rPr lang="nb-NO" altLang="nb-NO" dirty="0" smtClean="0">
                <a:latin typeface="Arial" pitchFamily="34" charset="0"/>
                <a:ea typeface="ヒラギノ角ゴ Pro W3"/>
              </a:rPr>
              <a:t> - lurt å vite litt i forkant hvilke aktiviteter som kommer i skolen for å finne </a:t>
            </a:r>
            <a:r>
              <a:rPr lang="nb-NO" altLang="nb-NO" dirty="0" err="1" smtClean="0">
                <a:latin typeface="Arial" pitchFamily="34" charset="0"/>
                <a:ea typeface="ヒラギノ角ゴ Pro W3"/>
              </a:rPr>
              <a:t>løsnigner</a:t>
            </a:r>
            <a:r>
              <a:rPr lang="nb-NO" altLang="nb-NO" dirty="0" smtClean="0">
                <a:latin typeface="Arial" pitchFamily="34" charset="0"/>
                <a:ea typeface="ヒラギノ角ゴ Pro W3"/>
              </a:rPr>
              <a:t> på det som er viktig for deres barn.</a:t>
            </a:r>
            <a:endParaRPr lang="nb-NO" altLang="nb-NO" dirty="0">
              <a:latin typeface="Arial" pitchFamily="34" charset="0"/>
              <a:ea typeface="ヒラギノ角ゴ Pro W3"/>
            </a:endParaRPr>
          </a:p>
          <a:p>
            <a:pPr marL="223378" indent="-223378"/>
            <a:r>
              <a:rPr lang="nb-NO" altLang="nb-NO" dirty="0">
                <a:latin typeface="Arial" pitchFamily="34" charset="0"/>
                <a:ea typeface="ヒラギノ角ゴ Pro W3"/>
              </a:rPr>
              <a:t>Samarbeid med skole, lokal ergo/ </a:t>
            </a:r>
            <a:r>
              <a:rPr lang="nb-NO" altLang="nb-NO" dirty="0" err="1">
                <a:latin typeface="Arial" pitchFamily="34" charset="0"/>
                <a:ea typeface="ヒラギノ角ゴ Pro W3"/>
              </a:rPr>
              <a:t>fysio</a:t>
            </a:r>
            <a:r>
              <a:rPr lang="nb-NO" altLang="nb-NO" dirty="0">
                <a:latin typeface="Arial" pitchFamily="34" charset="0"/>
                <a:ea typeface="ヒラギノ角ゴ Pro W3"/>
              </a:rPr>
              <a:t> </a:t>
            </a:r>
          </a:p>
          <a:p>
            <a:pPr marL="223378" indent="-223378"/>
            <a:r>
              <a:rPr lang="nb-NO" altLang="nb-NO" dirty="0">
                <a:latin typeface="Arial" pitchFamily="34" charset="0"/>
                <a:ea typeface="ヒラギノ角ゴ Pro W3"/>
              </a:rPr>
              <a:t>og </a:t>
            </a:r>
            <a:r>
              <a:rPr lang="nb-NO" altLang="nb-NO" dirty="0" smtClean="0">
                <a:latin typeface="Arial" pitchFamily="34" charset="0"/>
                <a:ea typeface="ヒラギノ角ゴ Pro W3"/>
              </a:rPr>
              <a:t>dysmeliteam</a:t>
            </a:r>
          </a:p>
          <a:p>
            <a:pPr marL="223378" indent="-223378"/>
            <a:endParaRPr lang="nb-NO" altLang="nb-NO" dirty="0">
              <a:latin typeface="Arial" pitchFamily="34" charset="0"/>
              <a:ea typeface="ヒラギノ角ゴ Pro W3"/>
            </a:endParaRPr>
          </a:p>
          <a:p>
            <a:pPr marL="223378" indent="-223378"/>
            <a:r>
              <a:rPr lang="nb-NO" altLang="nb-NO" dirty="0" smtClean="0">
                <a:latin typeface="Arial" pitchFamily="34" charset="0"/>
                <a:ea typeface="ヒラギノ角ゴ Pro W3"/>
              </a:rPr>
              <a:t>Viser noen flere eksempler senere i presentasjonen</a:t>
            </a:r>
            <a:endParaRPr lang="nb-NO" altLang="nb-NO" dirty="0">
              <a:latin typeface="Arial" pitchFamily="34" charset="0"/>
              <a:ea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146394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Plassholder for lysbil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3251" name="Plassholder for nota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nb-NO" altLang="nb-NO" dirty="0" smtClean="0">
                <a:latin typeface="Arial" pitchFamily="34" charset="0"/>
                <a:ea typeface="ヒラギノ角ゴ Pro W3"/>
              </a:rPr>
              <a:t>Dette kjenner noen av dere sikkert allerede til</a:t>
            </a:r>
            <a:r>
              <a:rPr lang="nb-NO" altLang="nb-NO" dirty="0">
                <a:latin typeface="Arial" pitchFamily="34" charset="0"/>
                <a:ea typeface="ヒラギノ角ゴ Pro W3"/>
              </a:rPr>
              <a:t>. </a:t>
            </a:r>
            <a:endParaRPr lang="nb-NO" altLang="nb-NO" dirty="0" smtClean="0">
              <a:latin typeface="Arial" pitchFamily="34" charset="0"/>
              <a:ea typeface="ヒラギノ角ゴ Pro W3"/>
            </a:endParaRPr>
          </a:p>
          <a:p>
            <a:endParaRPr lang="nb-NO" altLang="nb-NO" dirty="0">
              <a:latin typeface="Arial" pitchFamily="34" charset="0"/>
              <a:ea typeface="ヒラギノ角ゴ Pro W3"/>
            </a:endParaRPr>
          </a:p>
          <a:p>
            <a:r>
              <a:rPr lang="nb-NO" altLang="nb-NO" dirty="0" smtClean="0">
                <a:latin typeface="Arial" pitchFamily="34" charset="0"/>
                <a:ea typeface="ヒラギノ角ゴ Pro W3"/>
              </a:rPr>
              <a:t>Det kan søkes om støtte til Varmehjelpemidler</a:t>
            </a:r>
            <a:r>
              <a:rPr lang="nb-NO" altLang="nb-NO" dirty="0">
                <a:latin typeface="Arial" pitchFamily="34" charset="0"/>
                <a:ea typeface="ヒラギノ角ゴ Pro W3"/>
              </a:rPr>
              <a:t>: sko, sokker, hansker og </a:t>
            </a:r>
            <a:r>
              <a:rPr lang="nb-NO" altLang="nb-NO" dirty="0" smtClean="0">
                <a:latin typeface="Arial" pitchFamily="34" charset="0"/>
                <a:ea typeface="ヒラギノ角ゴ Pro W3"/>
              </a:rPr>
              <a:t>votter</a:t>
            </a:r>
            <a:r>
              <a:rPr lang="nb-NO" altLang="nb-NO" dirty="0">
                <a:latin typeface="Arial" pitchFamily="34" charset="0"/>
                <a:ea typeface="ヒラギノ角ゴ Pro W3"/>
              </a:rPr>
              <a:t> </a:t>
            </a:r>
            <a:r>
              <a:rPr lang="nb-NO" altLang="nb-NO" dirty="0" smtClean="0">
                <a:latin typeface="Arial" pitchFamily="34" charset="0"/>
                <a:ea typeface="ヒラギノ角ゴ Pro W3"/>
              </a:rPr>
              <a:t>fra NAV, forutsatt at andre vanlige ting er prøvd og ikke fungerer.</a:t>
            </a:r>
          </a:p>
          <a:p>
            <a:endParaRPr lang="nb-NO" altLang="nb-NO" dirty="0">
              <a:latin typeface="Arial" pitchFamily="34" charset="0"/>
              <a:ea typeface="ヒラギノ角ゴ Pro W3"/>
            </a:endParaRPr>
          </a:p>
          <a:p>
            <a:r>
              <a:rPr lang="nb-NO" altLang="nb-NO" dirty="0">
                <a:latin typeface="Arial" pitchFamily="34" charset="0"/>
                <a:ea typeface="ヒラギノ角ゴ Pro W3"/>
              </a:rPr>
              <a:t>Må ha medisinske opplysninger fra lege, og funksjonsvurdering for å søke varmehjelpemidler. Dysmeliteam/ kommuneergoterapeut  kan bistå med søknad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D3C18D3-F709-4019-8C9A-A0D760A21970}" type="slidenum">
              <a:rPr lang="nb-NO" smtClean="0"/>
              <a:pPr>
                <a:defRPr/>
              </a:pPr>
              <a:t>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794637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Plassholder for lysbil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1" name="Plassholder for notat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nb-NO" altLang="nb-NO" dirty="0"/>
              <a:t>De fleste med dysmeli bruker vanlig skolepult og stol </a:t>
            </a:r>
          </a:p>
          <a:p>
            <a:r>
              <a:rPr lang="nb-NO" altLang="nb-NO" dirty="0"/>
              <a:t>	- Viktig at stol og pult har riktig høyde for </a:t>
            </a:r>
            <a:r>
              <a:rPr lang="nb-NO" altLang="nb-NO" dirty="0" smtClean="0"/>
              <a:t>barnet. Dette er skolens ansvar.</a:t>
            </a:r>
            <a:endParaRPr lang="nb-NO" altLang="nb-NO" dirty="0"/>
          </a:p>
          <a:p>
            <a:endParaRPr lang="nb-NO" altLang="nb-NO" dirty="0"/>
          </a:p>
          <a:p>
            <a:r>
              <a:rPr lang="nb-NO" altLang="nb-NO" dirty="0"/>
              <a:t>Er dere eller læreren usikre på om barnet </a:t>
            </a:r>
          </a:p>
          <a:p>
            <a:r>
              <a:rPr lang="nb-NO" altLang="nb-NO" dirty="0"/>
              <a:t>har tilfredsstillende sittestilling?</a:t>
            </a:r>
          </a:p>
          <a:p>
            <a:r>
              <a:rPr lang="nb-NO" altLang="nb-NO" dirty="0"/>
              <a:t>	- Kan be om vurdering fra lokal </a:t>
            </a:r>
          </a:p>
          <a:p>
            <a:r>
              <a:rPr lang="nb-NO" altLang="nb-NO" dirty="0"/>
              <a:t>		</a:t>
            </a:r>
            <a:r>
              <a:rPr lang="nb-NO" altLang="nb-NO" dirty="0" err="1"/>
              <a:t>fysio</a:t>
            </a:r>
            <a:r>
              <a:rPr lang="nb-NO" altLang="nb-NO" dirty="0"/>
              <a:t>/ ergoterapeut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AFD3E35-271D-4A28-8EAC-FC2D3806AC9F}" type="slidenum">
              <a:rPr lang="nb-NO" smtClean="0"/>
              <a:pPr>
                <a:defRPr/>
              </a:pPr>
              <a:t>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877074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3.jpe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hyperlink" Target="https://helsenorge.no/sjeldnediagnoser" TargetMode="External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hyperlink" Target="https://helsenorge.no/sjeldnediagnoser" TargetMode="External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914400" y="1352177"/>
            <a:ext cx="10363200" cy="866588"/>
          </a:xfrm>
        </p:spPr>
        <p:txBody>
          <a:bodyPr/>
          <a:lstStyle>
            <a:lvl1pPr algn="l">
              <a:defRPr b="1"/>
            </a:lvl1pPr>
          </a:lstStyle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 hasCustomPrompt="1"/>
          </p:nvPr>
        </p:nvSpPr>
        <p:spPr>
          <a:xfrm>
            <a:off x="914400" y="2614707"/>
            <a:ext cx="10363200" cy="418353"/>
          </a:xfrm>
        </p:spPr>
        <p:txBody>
          <a:bodyPr>
            <a:normAutofit/>
          </a:bodyPr>
          <a:lstStyle>
            <a:lvl1pPr marL="0" indent="0" algn="l">
              <a:buNone/>
              <a:defRPr sz="2000" b="1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dirty="0" smtClean="0"/>
              <a:t>Foredragsholder</a:t>
            </a: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8" name="Plassholder for tekst 7"/>
          <p:cNvSpPr>
            <a:spLocks noGrp="1"/>
          </p:cNvSpPr>
          <p:nvPr>
            <p:ph type="body" sz="quarter" idx="13" hasCustomPrompt="1"/>
          </p:nvPr>
        </p:nvSpPr>
        <p:spPr>
          <a:xfrm>
            <a:off x="914400" y="3033059"/>
            <a:ext cx="10363200" cy="455706"/>
          </a:xfrm>
        </p:spPr>
        <p:txBody>
          <a:bodyPr>
            <a:normAutofit/>
          </a:bodyPr>
          <a:lstStyle>
            <a:lvl1pPr marL="0" indent="0">
              <a:buNone/>
              <a:defRPr sz="2000" b="0" i="1"/>
            </a:lvl1pPr>
          </a:lstStyle>
          <a:p>
            <a:pPr lvl="0"/>
            <a:r>
              <a:rPr lang="nb-NO" dirty="0" smtClean="0"/>
              <a:t>Stilling</a:t>
            </a:r>
            <a:endParaRPr lang="nb-NO" dirty="0"/>
          </a:p>
        </p:txBody>
      </p:sp>
      <p:sp>
        <p:nvSpPr>
          <p:cNvPr id="10" name="Plassholder for tekst 9"/>
          <p:cNvSpPr>
            <a:spLocks noGrp="1"/>
          </p:cNvSpPr>
          <p:nvPr>
            <p:ph type="body" sz="quarter" idx="14" hasCustomPrompt="1"/>
          </p:nvPr>
        </p:nvSpPr>
        <p:spPr>
          <a:xfrm>
            <a:off x="914401" y="978647"/>
            <a:ext cx="4364567" cy="373530"/>
          </a:xfrm>
        </p:spPr>
        <p:txBody>
          <a:bodyPr>
            <a:noAutofit/>
          </a:bodyPr>
          <a:lstStyle>
            <a:lvl1pPr marL="0" indent="0">
              <a:buFont typeface="Arial"/>
              <a:buNone/>
              <a:defRPr sz="1600"/>
            </a:lvl1pPr>
            <a:lvl2pPr marL="457200" indent="0">
              <a:buFont typeface="Arial"/>
              <a:buNone/>
              <a:defRPr sz="1600"/>
            </a:lvl2pPr>
            <a:lvl3pPr marL="914400" indent="0">
              <a:buFont typeface="Arial"/>
              <a:buNone/>
              <a:defRPr sz="1600"/>
            </a:lvl3pPr>
            <a:lvl4pPr marL="1371600" indent="0">
              <a:buFont typeface="Arial"/>
              <a:buNone/>
              <a:defRPr sz="1600"/>
            </a:lvl4pPr>
            <a:lvl5pPr marL="1828800" indent="0">
              <a:buFont typeface="Arial"/>
              <a:buNone/>
              <a:defRPr sz="1600"/>
            </a:lvl5pPr>
          </a:lstStyle>
          <a:p>
            <a:pPr lvl="0"/>
            <a:r>
              <a:rPr lang="nb-NO" dirty="0" smtClean="0"/>
              <a:t>Sted/dato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4290478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+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1469C-BD0C-4E46-BD86-DC5BD552B195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ittel 1"/>
          <p:cNvSpPr>
            <a:spLocks noGrp="1"/>
          </p:cNvSpPr>
          <p:nvPr>
            <p:ph type="ctrTitle"/>
          </p:nvPr>
        </p:nvSpPr>
        <p:spPr>
          <a:xfrm>
            <a:off x="914400" y="1352177"/>
            <a:ext cx="10363200" cy="866588"/>
          </a:xfrm>
        </p:spPr>
        <p:txBody>
          <a:bodyPr/>
          <a:lstStyle>
            <a:lvl1pPr algn="ctr">
              <a:defRPr b="1"/>
            </a:lvl1pPr>
          </a:lstStyle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10" name="Plassholder for tekst 9"/>
          <p:cNvSpPr>
            <a:spLocks noGrp="1"/>
          </p:cNvSpPr>
          <p:nvPr>
            <p:ph type="body" sz="quarter" idx="13"/>
          </p:nvPr>
        </p:nvSpPr>
        <p:spPr>
          <a:xfrm>
            <a:off x="914400" y="2425701"/>
            <a:ext cx="10363200" cy="2092325"/>
          </a:xfrm>
        </p:spPr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942730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nta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1469C-BD0C-4E46-BD86-DC5BD552B195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ittel 1"/>
          <p:cNvSpPr>
            <a:spLocks noGrp="1"/>
          </p:cNvSpPr>
          <p:nvPr>
            <p:ph type="ctrTitle" hasCustomPrompt="1"/>
          </p:nvPr>
        </p:nvSpPr>
        <p:spPr>
          <a:xfrm>
            <a:off x="914400" y="1352177"/>
            <a:ext cx="10363200" cy="866588"/>
          </a:xfrm>
        </p:spPr>
        <p:txBody>
          <a:bodyPr/>
          <a:lstStyle>
            <a:lvl1pPr algn="l">
              <a:defRPr b="1"/>
            </a:lvl1pPr>
          </a:lstStyle>
          <a:p>
            <a:r>
              <a:rPr lang="nb-NO" dirty="0" smtClean="0"/>
              <a:t>Kontakt</a:t>
            </a:r>
            <a:endParaRPr lang="nb-NO" dirty="0"/>
          </a:p>
        </p:txBody>
      </p:sp>
      <p:sp>
        <p:nvSpPr>
          <p:cNvPr id="9" name="Undertittel 2"/>
          <p:cNvSpPr>
            <a:spLocks noGrp="1"/>
          </p:cNvSpPr>
          <p:nvPr>
            <p:ph type="subTitle" idx="1" hasCustomPrompt="1"/>
          </p:nvPr>
        </p:nvSpPr>
        <p:spPr>
          <a:xfrm>
            <a:off x="914400" y="2218766"/>
            <a:ext cx="10363200" cy="516700"/>
          </a:xfrm>
        </p:spPr>
        <p:txBody>
          <a:bodyPr>
            <a:normAutofit/>
          </a:bodyPr>
          <a:lstStyle>
            <a:lvl1pPr marL="0" indent="0" algn="l">
              <a:buNone/>
              <a:defRPr sz="2000" b="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dirty="0" smtClean="0"/>
              <a:t>Navn </a:t>
            </a:r>
            <a:r>
              <a:rPr lang="nb-NO" dirty="0" err="1" smtClean="0"/>
              <a:t>Navnesen</a:t>
            </a:r>
            <a:endParaRPr lang="nb-NO" dirty="0"/>
          </a:p>
        </p:txBody>
      </p:sp>
      <p:sp>
        <p:nvSpPr>
          <p:cNvPr id="10" name="Plassholder for tekst 7"/>
          <p:cNvSpPr>
            <a:spLocks noGrp="1"/>
          </p:cNvSpPr>
          <p:nvPr>
            <p:ph type="body" sz="quarter" idx="13" hasCustomPrompt="1"/>
          </p:nvPr>
        </p:nvSpPr>
        <p:spPr>
          <a:xfrm>
            <a:off x="914400" y="3033066"/>
            <a:ext cx="10363200" cy="304861"/>
          </a:xfrm>
        </p:spPr>
        <p:txBody>
          <a:bodyPr>
            <a:normAutofit/>
          </a:bodyPr>
          <a:lstStyle>
            <a:lvl1pPr marL="0" indent="0">
              <a:buNone/>
              <a:defRPr sz="1600" b="1" i="0"/>
            </a:lvl1pPr>
          </a:lstStyle>
          <a:p>
            <a:pPr lvl="0"/>
            <a:r>
              <a:rPr lang="nb-NO" dirty="0" smtClean="0"/>
              <a:t>Telefon:</a:t>
            </a:r>
            <a:endParaRPr lang="nb-NO" dirty="0"/>
          </a:p>
        </p:txBody>
      </p:sp>
      <p:sp>
        <p:nvSpPr>
          <p:cNvPr id="11" name="Plassholder for tekst 9"/>
          <p:cNvSpPr>
            <a:spLocks noGrp="1"/>
          </p:cNvSpPr>
          <p:nvPr>
            <p:ph type="body" sz="quarter" idx="14" hasCustomPrompt="1"/>
          </p:nvPr>
        </p:nvSpPr>
        <p:spPr>
          <a:xfrm>
            <a:off x="914400" y="3337921"/>
            <a:ext cx="10363200" cy="309368"/>
          </a:xfrm>
        </p:spPr>
        <p:txBody>
          <a:bodyPr>
            <a:noAutofit/>
          </a:bodyPr>
          <a:lstStyle>
            <a:lvl1pPr marL="0" indent="0">
              <a:buFont typeface="Arial"/>
              <a:buNone/>
              <a:defRPr sz="1600" b="1" i="0"/>
            </a:lvl1pPr>
            <a:lvl2pPr marL="457200" indent="0">
              <a:buFont typeface="Arial"/>
              <a:buNone/>
              <a:defRPr sz="1600"/>
            </a:lvl2pPr>
            <a:lvl3pPr marL="914400" indent="0">
              <a:buFont typeface="Arial"/>
              <a:buNone/>
              <a:defRPr sz="1600"/>
            </a:lvl3pPr>
            <a:lvl4pPr marL="1371600" indent="0">
              <a:buFont typeface="Arial"/>
              <a:buNone/>
              <a:defRPr sz="1600"/>
            </a:lvl4pPr>
            <a:lvl5pPr marL="1828800" indent="0">
              <a:buFont typeface="Arial"/>
              <a:buNone/>
              <a:defRPr sz="1600"/>
            </a:lvl5pPr>
          </a:lstStyle>
          <a:p>
            <a:pPr lvl="0"/>
            <a:r>
              <a:rPr lang="nb-NO" dirty="0" smtClean="0"/>
              <a:t>Epost: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676666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901701" y="3468695"/>
            <a:ext cx="10727267" cy="1468437"/>
          </a:xfrm>
        </p:spPr>
        <p:txBody>
          <a:bodyPr tIns="45720" bIns="45720"/>
          <a:lstStyle>
            <a:lvl1pPr>
              <a:defRPr/>
            </a:lvl1pPr>
          </a:lstStyle>
          <a:p>
            <a:r>
              <a:rPr lang="nb-NO" smtClean="0"/>
              <a:t>Klikk for å redigere undertittelstil i malen</a:t>
            </a:r>
            <a:endParaRPr lang="nb-NO"/>
          </a:p>
        </p:txBody>
      </p:sp>
      <p:sp>
        <p:nvSpPr>
          <p:cNvPr id="18436" name="Rectangle 4"/>
          <p:cNvSpPr>
            <a:spLocks noGrp="1" noChangeArrowheads="1"/>
          </p:cNvSpPr>
          <p:nvPr>
            <p:ph type="ctrTitle"/>
          </p:nvPr>
        </p:nvSpPr>
        <p:spPr>
          <a:xfrm>
            <a:off x="901701" y="1998670"/>
            <a:ext cx="10727267" cy="1470025"/>
          </a:xfrm>
          <a:prstGeom prst="rect">
            <a:avLst/>
          </a:prstGeom>
        </p:spPr>
        <p:txBody>
          <a:bodyPr anchor="b"/>
          <a:lstStyle>
            <a:lvl1pPr>
              <a:defRPr sz="3600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18440" name="Rectangle 8"/>
          <p:cNvSpPr>
            <a:spLocks noChangeAspect="1" noChangeArrowheads="1"/>
          </p:cNvSpPr>
          <p:nvPr/>
        </p:nvSpPr>
        <p:spPr bwMode="auto">
          <a:xfrm>
            <a:off x="1016001" y="6019807"/>
            <a:ext cx="671406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spcBef>
                <a:spcPct val="20000"/>
              </a:spcBef>
            </a:pPr>
            <a:endParaRPr lang="nb-NO" sz="1600">
              <a:solidFill>
                <a:prstClr val="black"/>
              </a:solidFill>
            </a:endParaRPr>
          </a:p>
        </p:txBody>
      </p:sp>
      <p:pic>
        <p:nvPicPr>
          <p:cNvPr id="10" name="Bilde 9" descr="Bilde 00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960003" y="6192007"/>
            <a:ext cx="487924" cy="365943"/>
          </a:xfrm>
          <a:prstGeom prst="rect">
            <a:avLst/>
          </a:prstGeom>
        </p:spPr>
      </p:pic>
      <p:sp>
        <p:nvSpPr>
          <p:cNvPr id="12" name="Rectangle 2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01700" y="6228007"/>
            <a:ext cx="5280000" cy="322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252000" tIns="45720" rIns="91440" bIns="0" numCol="1" anchor="b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r>
              <a:rPr lang="nb-NO" smtClean="0">
                <a:solidFill>
                  <a:prstClr val="black"/>
                </a:solidFill>
              </a:rPr>
              <a:t>TB februar 2021</a:t>
            </a:r>
            <a:endParaRPr lang="nb-NO">
              <a:solidFill>
                <a:prstClr val="black"/>
              </a:solidFill>
            </a:endParaRPr>
          </a:p>
        </p:txBody>
      </p:sp>
      <p:pic>
        <p:nvPicPr>
          <p:cNvPr id="13" name="Bilde 12" descr="Bilde 004.jpg"/>
          <p:cNvPicPr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16467"/>
            <a:ext cx="6336000" cy="72000"/>
          </a:xfrm>
          <a:prstGeom prst="rect">
            <a:avLst/>
          </a:prstGeom>
        </p:spPr>
      </p:pic>
      <p:pic>
        <p:nvPicPr>
          <p:cNvPr id="9" name="Picture 25" descr="Sunnaas_TRS_under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30067" y="6151411"/>
            <a:ext cx="3877732" cy="47640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765292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901701" y="239713"/>
            <a:ext cx="10727267" cy="1270000"/>
          </a:xfrm>
          <a:prstGeom prst="rect">
            <a:avLst/>
          </a:prstGeom>
        </p:spPr>
        <p:txBody>
          <a:bodyPr/>
          <a:lstStyle/>
          <a:p>
            <a:r>
              <a:rPr lang="nb-NO" dirty="0" smtClean="0"/>
              <a:t>Klikk for å redigere tittelstil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 dirty="0" smtClean="0"/>
              <a:t>Klikk for å redigere tekststiler i malen</a:t>
            </a:r>
          </a:p>
          <a:p>
            <a:pPr lvl="1"/>
            <a:r>
              <a:rPr lang="nb-NO" dirty="0" smtClean="0"/>
              <a:t>Andre nivå</a:t>
            </a:r>
          </a:p>
          <a:p>
            <a:pPr lvl="2"/>
            <a:r>
              <a:rPr lang="nb-NO" dirty="0" smtClean="0"/>
              <a:t>Tredje nivå</a:t>
            </a:r>
          </a:p>
          <a:p>
            <a:pPr lvl="3"/>
            <a:r>
              <a:rPr lang="nb-NO" dirty="0" smtClean="0"/>
              <a:t>Fjerde nivå</a:t>
            </a:r>
          </a:p>
          <a:p>
            <a:pPr lvl="4"/>
            <a:r>
              <a:rPr lang="nb-NO" dirty="0" smtClean="0"/>
              <a:t>Femte nivå</a:t>
            </a:r>
            <a:endParaRPr lang="nb-NO" dirty="0"/>
          </a:p>
        </p:txBody>
      </p:sp>
      <p:sp>
        <p:nvSpPr>
          <p:cNvPr id="5" name="Rectangle 2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01700" y="6228007"/>
            <a:ext cx="5280000" cy="322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252000" tIns="45720" rIns="91440" bIns="0" numCol="1" anchor="b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r>
              <a:rPr lang="nb-NO" smtClean="0">
                <a:solidFill>
                  <a:prstClr val="black"/>
                </a:solidFill>
              </a:rPr>
              <a:t>TB februar 2021</a:t>
            </a:r>
            <a:endParaRPr lang="nb-N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45672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tel, tekst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937689" y="609600"/>
            <a:ext cx="10128249" cy="1143000"/>
          </a:xfrm>
        </p:spPr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sz="half" idx="1"/>
          </p:nvPr>
        </p:nvSpPr>
        <p:spPr>
          <a:xfrm>
            <a:off x="937685" y="1981200"/>
            <a:ext cx="4961467" cy="3886200"/>
          </a:xfrm>
        </p:spPr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102355" y="1981200"/>
            <a:ext cx="4963583" cy="3886200"/>
          </a:xfrm>
        </p:spPr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0"/>
          </p:nvPr>
        </p:nvSpPr>
        <p:spPr>
          <a:xfrm>
            <a:off x="2063751" y="6165850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nb-NO" smtClean="0">
                <a:solidFill>
                  <a:prstClr val="black"/>
                </a:solidFill>
              </a:rPr>
              <a:t>TB februar 2021</a:t>
            </a:r>
            <a:endParaRPr lang="nb-NO">
              <a:solidFill>
                <a:prstClr val="black"/>
              </a:solidFill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1"/>
          </p:nvPr>
        </p:nvSpPr>
        <p:spPr>
          <a:xfrm>
            <a:off x="1102787" y="6165850"/>
            <a:ext cx="814916" cy="4841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D735B339-A2FF-4EBB-AFCE-542E5C6B7F1D}" type="slidenum">
              <a:rPr lang="nb-NO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58181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tel, innhold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242489" y="96845"/>
            <a:ext cx="9544049" cy="1412875"/>
          </a:xfrm>
        </p:spPr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1265768" y="1981200"/>
            <a:ext cx="5005917" cy="4114800"/>
          </a:xfrm>
        </p:spPr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6474887" y="1981200"/>
            <a:ext cx="5005916" cy="4114800"/>
          </a:xfrm>
        </p:spPr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>
          <a:xfrm>
            <a:off x="1261533" y="6248400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>
          <a:xfrm>
            <a:off x="4470400" y="6248400"/>
            <a:ext cx="38608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nb-NO" smtClean="0">
                <a:solidFill>
                  <a:prstClr val="black"/>
                </a:solidFill>
              </a:rPr>
              <a:t>TB februar 2021</a:t>
            </a:r>
            <a:endParaRPr lang="nb-NO">
              <a:solidFill>
                <a:prstClr val="black"/>
              </a:solidFill>
            </a:endParaRPr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>
          <a:xfrm>
            <a:off x="8940800" y="6248400"/>
            <a:ext cx="2540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861EFD87-D7AB-4DC3-B54F-0FB07EDC3E19}" type="slidenum">
              <a:rPr lang="nb-NO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32142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01700" y="6228007"/>
            <a:ext cx="5280000" cy="322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252000" tIns="45720" rIns="91440" bIns="0" numCol="1" anchor="b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r>
              <a:rPr lang="nb-NO" smtClean="0">
                <a:solidFill>
                  <a:prstClr val="black"/>
                </a:solidFill>
              </a:rPr>
              <a:t>TB februar 2021</a:t>
            </a:r>
            <a:endParaRPr lang="nb-N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43845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versrkfit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ssholder for innhold 2"/>
          <p:cNvSpPr>
            <a:spLocks noGrp="1"/>
          </p:cNvSpPr>
          <p:nvPr>
            <p:ph idx="1"/>
          </p:nvPr>
        </p:nvSpPr>
        <p:spPr>
          <a:xfrm>
            <a:off x="335360" y="1556795"/>
            <a:ext cx="11521280" cy="4569373"/>
          </a:xfrm>
        </p:spPr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 dirty="0"/>
          </a:p>
        </p:txBody>
      </p:sp>
      <p:sp>
        <p:nvSpPr>
          <p:cNvPr id="8" name="Plassholder for tittel 1"/>
          <p:cNvSpPr>
            <a:spLocks noGrp="1"/>
          </p:cNvSpPr>
          <p:nvPr>
            <p:ph type="title"/>
          </p:nvPr>
        </p:nvSpPr>
        <p:spPr>
          <a:xfrm>
            <a:off x="335360" y="692696"/>
            <a:ext cx="11521280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12" name="Plassholder for dato 2"/>
          <p:cNvSpPr>
            <a:spLocks noGrp="1"/>
          </p:cNvSpPr>
          <p:nvPr>
            <p:ph type="dt" sz="half" idx="2"/>
          </p:nvPr>
        </p:nvSpPr>
        <p:spPr>
          <a:xfrm>
            <a:off x="326264" y="6305433"/>
            <a:ext cx="1338765" cy="331658"/>
          </a:xfrm>
          <a:prstGeom prst="rect">
            <a:avLst/>
          </a:prstGeom>
        </p:spPr>
        <p:txBody>
          <a:bodyPr anchor="ctr" anchorCtr="0"/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endParaRPr lang="nb-NO" dirty="0">
              <a:solidFill>
                <a:srgbClr val="003283"/>
              </a:solidFill>
            </a:endParaRPr>
          </a:p>
        </p:txBody>
      </p:sp>
      <p:sp>
        <p:nvSpPr>
          <p:cNvPr id="13" name="Plassholder for bunntekst 3"/>
          <p:cNvSpPr>
            <a:spLocks noGrp="1"/>
          </p:cNvSpPr>
          <p:nvPr>
            <p:ph type="ftr" sz="quarter" idx="3"/>
          </p:nvPr>
        </p:nvSpPr>
        <p:spPr>
          <a:xfrm>
            <a:off x="1825065" y="6305433"/>
            <a:ext cx="9237497" cy="325370"/>
          </a:xfrm>
          <a:prstGeom prst="rect">
            <a:avLst/>
          </a:prstGeom>
        </p:spPr>
        <p:txBody>
          <a:bodyPr anchor="ctr" anchorCtr="0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nb-NO" smtClean="0">
                <a:solidFill>
                  <a:srgbClr val="003283"/>
                </a:solidFill>
              </a:rPr>
              <a:t>TB februar 2021</a:t>
            </a:r>
            <a:endParaRPr lang="nb-NO" dirty="0">
              <a:solidFill>
                <a:srgbClr val="003283"/>
              </a:solidFill>
            </a:endParaRPr>
          </a:p>
        </p:txBody>
      </p:sp>
      <p:sp>
        <p:nvSpPr>
          <p:cNvPr id="14" name="Plassholder for lysbildenummer 4"/>
          <p:cNvSpPr>
            <a:spLocks noGrp="1"/>
          </p:cNvSpPr>
          <p:nvPr>
            <p:ph type="sldNum" sz="quarter" idx="4"/>
          </p:nvPr>
        </p:nvSpPr>
        <p:spPr>
          <a:xfrm>
            <a:off x="11257035" y="6311043"/>
            <a:ext cx="580791" cy="319760"/>
          </a:xfrm>
          <a:prstGeom prst="rect">
            <a:avLst/>
          </a:prstGeom>
        </p:spPr>
        <p:txBody>
          <a:bodyPr anchor="ctr" anchorCtr="0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fld id="{A67513C0-5F9E-431D-A218-42A3D8B9E734}" type="slidenum">
              <a:rPr lang="nb-NO" smtClean="0">
                <a:solidFill>
                  <a:srgbClr val="003283"/>
                </a:solidFill>
              </a:rPr>
              <a:pPr/>
              <a:t>‹#›</a:t>
            </a:fld>
            <a:endParaRPr lang="nb-NO" dirty="0">
              <a:solidFill>
                <a:srgbClr val="00328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16376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901701" y="239713"/>
            <a:ext cx="10727267" cy="1270000"/>
          </a:xfrm>
          <a:prstGeom prst="rect">
            <a:avLst/>
          </a:prstGeom>
        </p:spPr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4" name="Rectangle 2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01700" y="6228007"/>
            <a:ext cx="5280000" cy="322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252000" tIns="45720" rIns="91440" bIns="0" numCol="1" anchor="b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r>
              <a:rPr lang="nb-NO" smtClean="0">
                <a:solidFill>
                  <a:prstClr val="black"/>
                </a:solidFill>
              </a:rPr>
              <a:t>TB februar 2021</a:t>
            </a:r>
            <a:endParaRPr lang="nb-NO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38585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3599724" y="2468901"/>
            <a:ext cx="8256917" cy="1344149"/>
          </a:xfrm>
        </p:spPr>
        <p:txBody>
          <a:bodyPr lIns="0">
            <a:normAutofit/>
          </a:bodyPr>
          <a:lstStyle>
            <a:lvl1pPr algn="l">
              <a:defRPr sz="4800" b="1">
                <a:solidFill>
                  <a:schemeClr val="tx1"/>
                </a:solidFill>
              </a:defRPr>
            </a:lvl1pPr>
          </a:lstStyle>
          <a:p>
            <a:r>
              <a:rPr lang="nb-NO" dirty="0"/>
              <a:t>Forside</a:t>
            </a:r>
          </a:p>
        </p:txBody>
      </p:sp>
      <p:sp>
        <p:nvSpPr>
          <p:cNvPr id="6" name="Undertittel 2"/>
          <p:cNvSpPr>
            <a:spLocks noGrp="1"/>
          </p:cNvSpPr>
          <p:nvPr>
            <p:ph type="subTitle" idx="1" hasCustomPrompt="1"/>
          </p:nvPr>
        </p:nvSpPr>
        <p:spPr>
          <a:xfrm>
            <a:off x="3599724" y="3813050"/>
            <a:ext cx="8256917" cy="1536171"/>
          </a:xfrm>
        </p:spPr>
        <p:txBody>
          <a:bodyPr lIns="0">
            <a:normAutofit/>
          </a:bodyPr>
          <a:lstStyle>
            <a:lvl1pPr marL="0" indent="0" algn="l">
              <a:buNone/>
              <a:defRPr sz="3700" b="1">
                <a:solidFill>
                  <a:schemeClr val="tx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dirty="0"/>
              <a:t>Tittel</a:t>
            </a:r>
          </a:p>
        </p:txBody>
      </p:sp>
      <p:sp>
        <p:nvSpPr>
          <p:cNvPr id="9" name="Plassholder for dato 2"/>
          <p:cNvSpPr>
            <a:spLocks noGrp="1"/>
          </p:cNvSpPr>
          <p:nvPr>
            <p:ph type="dt" sz="half" idx="2"/>
          </p:nvPr>
        </p:nvSpPr>
        <p:spPr>
          <a:xfrm>
            <a:off x="326264" y="6305439"/>
            <a:ext cx="1338765" cy="331659"/>
          </a:xfrm>
          <a:prstGeom prst="rect">
            <a:avLst/>
          </a:prstGeom>
        </p:spPr>
        <p:txBody>
          <a:bodyPr anchor="ctr" anchorCtr="0"/>
          <a:lstStyle>
            <a:lvl1pPr>
              <a:defRPr sz="1600">
                <a:solidFill>
                  <a:schemeClr val="tx1"/>
                </a:solidFill>
              </a:defRPr>
            </a:lvl1pPr>
          </a:lstStyle>
          <a:p>
            <a:endParaRPr lang="nb-NO" dirty="0">
              <a:solidFill>
                <a:prstClr val="black"/>
              </a:solidFill>
            </a:endParaRPr>
          </a:p>
        </p:txBody>
      </p:sp>
      <p:sp>
        <p:nvSpPr>
          <p:cNvPr id="11" name="Plassholder for lysbildenummer 4"/>
          <p:cNvSpPr>
            <a:spLocks noGrp="1"/>
          </p:cNvSpPr>
          <p:nvPr>
            <p:ph type="sldNum" sz="quarter" idx="4"/>
          </p:nvPr>
        </p:nvSpPr>
        <p:spPr>
          <a:xfrm>
            <a:off x="11257037" y="6311043"/>
            <a:ext cx="580791" cy="319760"/>
          </a:xfrm>
          <a:prstGeom prst="rect">
            <a:avLst/>
          </a:prstGeom>
        </p:spPr>
        <p:txBody>
          <a:bodyPr anchor="ctr" anchorCtr="0"/>
          <a:lstStyle>
            <a:lvl1pPr algn="ctr">
              <a:defRPr sz="1600">
                <a:solidFill>
                  <a:schemeClr val="tx1"/>
                </a:solidFill>
              </a:defRPr>
            </a:lvl1pPr>
          </a:lstStyle>
          <a:p>
            <a:fld id="{A67513C0-5F9E-431D-A218-42A3D8B9E734}" type="slidenum">
              <a:rPr lang="nb-NO" smtClean="0">
                <a:solidFill>
                  <a:prstClr val="black"/>
                </a:solidFill>
              </a:rPr>
              <a:pPr/>
              <a:t>‹#›</a:t>
            </a:fld>
            <a:endParaRPr lang="nb-NO" dirty="0">
              <a:solidFill>
                <a:prstClr val="black"/>
              </a:solidFill>
            </a:endParaRPr>
          </a:p>
        </p:txBody>
      </p:sp>
      <p:sp>
        <p:nvSpPr>
          <p:cNvPr id="7" name="Rektangel 6"/>
          <p:cNvSpPr/>
          <p:nvPr userDrawn="1"/>
        </p:nvSpPr>
        <p:spPr>
          <a:xfrm>
            <a:off x="3599723" y="6282436"/>
            <a:ext cx="6096000" cy="369328"/>
          </a:xfrm>
          <a:prstGeom prst="rect">
            <a:avLst/>
          </a:prstGeom>
        </p:spPr>
        <p:txBody>
          <a:bodyPr lIns="121917" tIns="60958" rIns="121917" bIns="60958">
            <a:spAutoFit/>
          </a:bodyPr>
          <a:lstStyle/>
          <a:p>
            <a:r>
              <a:rPr lang="en-GB" sz="1600" i="1" dirty="0" smtClean="0">
                <a:solidFill>
                  <a:srgbClr val="003283"/>
                </a:solidFill>
              </a:rPr>
              <a:t>- en del </a:t>
            </a:r>
            <a:r>
              <a:rPr lang="en-GB" sz="1600" i="1" dirty="0" err="1" smtClean="0">
                <a:solidFill>
                  <a:srgbClr val="003283"/>
                </a:solidFill>
              </a:rPr>
              <a:t>av</a:t>
            </a:r>
            <a:r>
              <a:rPr lang="en-GB" sz="1600" i="1" dirty="0" smtClean="0">
                <a:solidFill>
                  <a:srgbClr val="003283"/>
                </a:solidFill>
              </a:rPr>
              <a:t> </a:t>
            </a:r>
            <a:r>
              <a:rPr lang="en-GB" sz="1600" i="1" dirty="0" err="1" smtClean="0">
                <a:solidFill>
                  <a:srgbClr val="003283"/>
                </a:solidFill>
              </a:rPr>
              <a:t>Nasjonal</a:t>
            </a:r>
            <a:r>
              <a:rPr lang="en-GB" sz="1600" i="1" dirty="0" smtClean="0">
                <a:solidFill>
                  <a:srgbClr val="003283"/>
                </a:solidFill>
              </a:rPr>
              <a:t> </a:t>
            </a:r>
            <a:r>
              <a:rPr lang="en-GB" sz="1600" i="1" dirty="0" err="1" smtClean="0">
                <a:solidFill>
                  <a:srgbClr val="003283"/>
                </a:solidFill>
              </a:rPr>
              <a:t>kompetansetjeneste</a:t>
            </a:r>
            <a:r>
              <a:rPr lang="en-GB" sz="1600" i="1" dirty="0" smtClean="0">
                <a:solidFill>
                  <a:srgbClr val="003283"/>
                </a:solidFill>
              </a:rPr>
              <a:t> for </a:t>
            </a:r>
            <a:r>
              <a:rPr lang="en-GB" sz="1600" i="1" dirty="0" err="1" smtClean="0">
                <a:solidFill>
                  <a:srgbClr val="003283"/>
                </a:solidFill>
              </a:rPr>
              <a:t>sjeldne</a:t>
            </a:r>
            <a:r>
              <a:rPr lang="en-GB" sz="1600" i="1" dirty="0" smtClean="0">
                <a:solidFill>
                  <a:srgbClr val="003283"/>
                </a:solidFill>
              </a:rPr>
              <a:t> </a:t>
            </a:r>
            <a:r>
              <a:rPr lang="en-GB" sz="1600" i="1" dirty="0" err="1" smtClean="0">
                <a:solidFill>
                  <a:srgbClr val="003283"/>
                </a:solidFill>
              </a:rPr>
              <a:t>diagnoser</a:t>
            </a:r>
            <a:endParaRPr lang="nb-NO" sz="1600" i="1" dirty="0">
              <a:solidFill>
                <a:srgbClr val="00328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88128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 del av.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1469C-BD0C-4E46-BD86-DC5BD552B195}" type="slidenum">
              <a:rPr lang="nb-NO" smtClean="0"/>
              <a:t>‹#›</a:t>
            </a:fld>
            <a:endParaRPr lang="nb-NO"/>
          </a:p>
        </p:txBody>
      </p:sp>
      <p:sp>
        <p:nvSpPr>
          <p:cNvPr id="23" name="TekstSylinder 22"/>
          <p:cNvSpPr txBox="1"/>
          <p:nvPr userDrawn="1"/>
        </p:nvSpPr>
        <p:spPr>
          <a:xfrm>
            <a:off x="12493204" y="379383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b-NO" sz="1800" dirty="0"/>
          </a:p>
        </p:txBody>
      </p:sp>
      <p:sp>
        <p:nvSpPr>
          <p:cNvPr id="25" name="Tittel 1"/>
          <p:cNvSpPr txBox="1">
            <a:spLocks/>
          </p:cNvSpPr>
          <p:nvPr userDrawn="1"/>
        </p:nvSpPr>
        <p:spPr>
          <a:xfrm>
            <a:off x="4168146" y="2760172"/>
            <a:ext cx="7486853" cy="332949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1800" b="1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1450" lvl="0" indent="-17145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b-NO" sz="1600" b="0" dirty="0" err="1" smtClean="0"/>
              <a:t>Frambu</a:t>
            </a:r>
            <a:r>
              <a:rPr lang="nb-NO" sz="1600" b="0" dirty="0" smtClean="0"/>
              <a:t> kompetansesenter for sjeldne diagnoser</a:t>
            </a:r>
          </a:p>
          <a:p>
            <a:pPr marL="171450" lvl="0" indent="-17145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b-NO" sz="1600" b="0" dirty="0" smtClean="0"/>
              <a:t>Nasjonalt kompetansesenter for </a:t>
            </a:r>
            <a:r>
              <a:rPr lang="nb-NO" sz="1600" b="0" dirty="0" err="1" smtClean="0"/>
              <a:t>porfyrisykdommer</a:t>
            </a:r>
            <a:endParaRPr lang="nb-NO" sz="1600" b="0" dirty="0" smtClean="0"/>
          </a:p>
          <a:p>
            <a:pPr marL="171450" lvl="0" indent="-17145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b-NO" sz="1600" b="0" dirty="0" smtClean="0"/>
              <a:t>Nasjonalt kompetansesenter for sjeldne epilepsirelaterte diagnoser</a:t>
            </a:r>
          </a:p>
          <a:p>
            <a:pPr marL="171450" lvl="0" indent="-17145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b-NO" sz="1600" b="0" dirty="0" err="1" smtClean="0"/>
              <a:t>NevSom</a:t>
            </a:r>
            <a:r>
              <a:rPr lang="nb-NO" sz="1600" b="0" dirty="0" smtClean="0"/>
              <a:t> - Nasjonalt kompetansesenter for </a:t>
            </a:r>
            <a:r>
              <a:rPr lang="nb-NO" sz="1600" b="0" dirty="0" err="1" smtClean="0"/>
              <a:t>nevroutviklingsforstyrrelser</a:t>
            </a:r>
            <a:r>
              <a:rPr lang="nb-NO" sz="1600" b="0" dirty="0" smtClean="0"/>
              <a:t> og </a:t>
            </a:r>
            <a:r>
              <a:rPr lang="nb-NO" sz="1600" b="0" dirty="0" err="1" smtClean="0"/>
              <a:t>hypersomnier</a:t>
            </a:r>
            <a:endParaRPr lang="nb-NO" sz="1600" b="0" dirty="0" smtClean="0"/>
          </a:p>
          <a:p>
            <a:pPr marL="171450" lvl="0" indent="-17145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b-NO" sz="1600" b="0" dirty="0" err="1" smtClean="0"/>
              <a:t>Nevromuskulært</a:t>
            </a:r>
            <a:r>
              <a:rPr lang="nb-NO" sz="1600" b="0" dirty="0" smtClean="0"/>
              <a:t> kompetansesenter</a:t>
            </a:r>
          </a:p>
          <a:p>
            <a:pPr marL="171450" lvl="0" indent="-17145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b-NO" sz="1600" b="0" dirty="0" smtClean="0"/>
              <a:t>Norsk senter for cystisk fibrose</a:t>
            </a:r>
          </a:p>
          <a:p>
            <a:pPr marL="171450" lvl="0" indent="-17145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b-NO" sz="1600" b="0" dirty="0" smtClean="0"/>
              <a:t>Senter for sjeldne diagnoser</a:t>
            </a:r>
          </a:p>
          <a:p>
            <a:pPr marL="171450" lvl="0" indent="-17145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b-NO" sz="1600" b="0" dirty="0" smtClean="0"/>
              <a:t>TAKO-senteret - Nasjonalt kompetansesenter for oral helse ved sjeldne diagnoser</a:t>
            </a:r>
          </a:p>
          <a:p>
            <a:pPr marL="171450" lvl="0" indent="-17145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b-NO" sz="1600" b="1" dirty="0" smtClean="0"/>
              <a:t>TRS kompetansesenter for sjeldne diagnoser</a:t>
            </a:r>
          </a:p>
        </p:txBody>
      </p:sp>
      <p:sp>
        <p:nvSpPr>
          <p:cNvPr id="15" name="Tittel 1"/>
          <p:cNvSpPr txBox="1">
            <a:spLocks/>
          </p:cNvSpPr>
          <p:nvPr userDrawn="1"/>
        </p:nvSpPr>
        <p:spPr>
          <a:xfrm>
            <a:off x="4019719" y="604460"/>
            <a:ext cx="7174179" cy="3985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1800" b="1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nb-NO" sz="1800" dirty="0" smtClean="0"/>
              <a:t>TRS kompetansesenter for sjeldne diagnoser er en del av</a:t>
            </a:r>
            <a:endParaRPr lang="nb-NO" sz="1800" b="0" dirty="0"/>
          </a:p>
        </p:txBody>
      </p:sp>
      <p:sp>
        <p:nvSpPr>
          <p:cNvPr id="18" name="Tittel 1"/>
          <p:cNvSpPr txBox="1">
            <a:spLocks/>
          </p:cNvSpPr>
          <p:nvPr userDrawn="1"/>
        </p:nvSpPr>
        <p:spPr>
          <a:xfrm>
            <a:off x="4168145" y="2260753"/>
            <a:ext cx="7174179" cy="3427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1800" b="1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nb-NO" sz="1800" b="0" dirty="0" smtClean="0">
                <a:solidFill>
                  <a:srgbClr val="003279"/>
                </a:solidFill>
                <a:hlinkClick r:id="rId2"/>
              </a:rPr>
              <a:t>https://helsenorge.no/sjeldnediagnoser</a:t>
            </a:r>
            <a:endParaRPr lang="nb-NO" sz="1800" b="0" dirty="0">
              <a:solidFill>
                <a:srgbClr val="003279"/>
              </a:solidFill>
            </a:endParaRPr>
          </a:p>
        </p:txBody>
      </p:sp>
      <p:pic>
        <p:nvPicPr>
          <p:cNvPr id="17" name="Bilde 1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78004">
            <a:off x="359688" y="1518637"/>
            <a:ext cx="2295711" cy="4199473"/>
          </a:xfrm>
          <a:prstGeom prst="rect">
            <a:avLst/>
          </a:prstGeom>
        </p:spPr>
      </p:pic>
      <p:grpSp>
        <p:nvGrpSpPr>
          <p:cNvPr id="2" name="Gruppe 1"/>
          <p:cNvGrpSpPr/>
          <p:nvPr userDrawn="1"/>
        </p:nvGrpSpPr>
        <p:grpSpPr>
          <a:xfrm>
            <a:off x="1646903" y="700149"/>
            <a:ext cx="1463679" cy="278348"/>
            <a:chOff x="457200" y="700149"/>
            <a:chExt cx="1463679" cy="278348"/>
          </a:xfrm>
        </p:grpSpPr>
        <p:pic>
          <p:nvPicPr>
            <p:cNvPr id="19" name="Bilde 18"/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" y="700149"/>
              <a:ext cx="278348" cy="278348"/>
            </a:xfrm>
            <a:prstGeom prst="rect">
              <a:avLst/>
            </a:prstGeom>
          </p:spPr>
        </p:pic>
        <p:pic>
          <p:nvPicPr>
            <p:cNvPr id="20" name="Bilde 19" descr="Social icons-02.png"/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2310" y="700149"/>
              <a:ext cx="278348" cy="278348"/>
            </a:xfrm>
            <a:prstGeom prst="rect">
              <a:avLst/>
            </a:prstGeom>
          </p:spPr>
        </p:pic>
        <p:pic>
          <p:nvPicPr>
            <p:cNvPr id="21" name="Bilde 20" descr="Social icons-04.png"/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42531" y="700149"/>
              <a:ext cx="278348" cy="278348"/>
            </a:xfrm>
            <a:prstGeom prst="rect">
              <a:avLst/>
            </a:prstGeom>
          </p:spPr>
        </p:pic>
        <p:pic>
          <p:nvPicPr>
            <p:cNvPr id="22" name="Bilde 21" descr="Social icons-03.png"/>
            <p:cNvPicPr>
              <a:picLocks noChangeAspect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7420" y="700149"/>
              <a:ext cx="278348" cy="278348"/>
            </a:xfrm>
            <a:prstGeom prst="rect">
              <a:avLst/>
            </a:prstGeom>
          </p:spPr>
        </p:pic>
      </p:grpSp>
      <p:pic>
        <p:nvPicPr>
          <p:cNvPr id="24" name="Bilde 23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8145" y="1231290"/>
            <a:ext cx="4785340" cy="836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5830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+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1469C-BD0C-4E46-BD86-DC5BD552B195}" type="slidenum">
              <a:rPr lang="nb-NO" smtClean="0"/>
              <a:t>‹#›</a:t>
            </a:fld>
            <a:endParaRPr lang="nb-NO"/>
          </a:p>
        </p:txBody>
      </p:sp>
      <p:sp>
        <p:nvSpPr>
          <p:cNvPr id="8" name="Tittel 1"/>
          <p:cNvSpPr>
            <a:spLocks noGrp="1"/>
          </p:cNvSpPr>
          <p:nvPr>
            <p:ph type="ctrTitle"/>
          </p:nvPr>
        </p:nvSpPr>
        <p:spPr>
          <a:xfrm>
            <a:off x="914400" y="1352177"/>
            <a:ext cx="10363200" cy="866588"/>
          </a:xfrm>
        </p:spPr>
        <p:txBody>
          <a:bodyPr/>
          <a:lstStyle>
            <a:lvl1pPr algn="ctr">
              <a:defRPr b="1"/>
            </a:lvl1pPr>
          </a:lstStyle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10" name="Plassholder for tekst 9"/>
          <p:cNvSpPr>
            <a:spLocks noGrp="1"/>
          </p:cNvSpPr>
          <p:nvPr>
            <p:ph type="body" sz="quarter" idx="13"/>
          </p:nvPr>
        </p:nvSpPr>
        <p:spPr>
          <a:xfrm>
            <a:off x="914400" y="2425701"/>
            <a:ext cx="10363200" cy="2092325"/>
          </a:xfrm>
        </p:spPr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408874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nta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1469C-BD0C-4E46-BD86-DC5BD552B195}" type="slidenum">
              <a:rPr lang="nb-NO" smtClean="0"/>
              <a:t>‹#›</a:t>
            </a:fld>
            <a:endParaRPr lang="nb-NO"/>
          </a:p>
        </p:txBody>
      </p:sp>
      <p:sp>
        <p:nvSpPr>
          <p:cNvPr id="8" name="Tittel 1"/>
          <p:cNvSpPr>
            <a:spLocks noGrp="1"/>
          </p:cNvSpPr>
          <p:nvPr>
            <p:ph type="ctrTitle" hasCustomPrompt="1"/>
          </p:nvPr>
        </p:nvSpPr>
        <p:spPr>
          <a:xfrm>
            <a:off x="914400" y="1352177"/>
            <a:ext cx="10363200" cy="866588"/>
          </a:xfrm>
        </p:spPr>
        <p:txBody>
          <a:bodyPr/>
          <a:lstStyle>
            <a:lvl1pPr algn="l">
              <a:defRPr b="1"/>
            </a:lvl1pPr>
          </a:lstStyle>
          <a:p>
            <a:r>
              <a:rPr lang="nb-NO" dirty="0" smtClean="0"/>
              <a:t>Kontakt</a:t>
            </a:r>
            <a:endParaRPr lang="nb-NO" dirty="0"/>
          </a:p>
        </p:txBody>
      </p:sp>
      <p:sp>
        <p:nvSpPr>
          <p:cNvPr id="9" name="Undertittel 2"/>
          <p:cNvSpPr>
            <a:spLocks noGrp="1"/>
          </p:cNvSpPr>
          <p:nvPr>
            <p:ph type="subTitle" idx="1" hasCustomPrompt="1"/>
          </p:nvPr>
        </p:nvSpPr>
        <p:spPr>
          <a:xfrm>
            <a:off x="914400" y="2218766"/>
            <a:ext cx="10363200" cy="516700"/>
          </a:xfrm>
        </p:spPr>
        <p:txBody>
          <a:bodyPr>
            <a:normAutofit/>
          </a:bodyPr>
          <a:lstStyle>
            <a:lvl1pPr marL="0" indent="0" algn="l">
              <a:buNone/>
              <a:defRPr sz="2000" b="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dirty="0" smtClean="0"/>
              <a:t>Navn </a:t>
            </a:r>
            <a:r>
              <a:rPr lang="nb-NO" dirty="0" err="1" smtClean="0"/>
              <a:t>Navnesen</a:t>
            </a:r>
            <a:endParaRPr lang="nb-NO" dirty="0"/>
          </a:p>
        </p:txBody>
      </p:sp>
      <p:sp>
        <p:nvSpPr>
          <p:cNvPr id="10" name="Plassholder for tekst 7"/>
          <p:cNvSpPr>
            <a:spLocks noGrp="1"/>
          </p:cNvSpPr>
          <p:nvPr>
            <p:ph type="body" sz="quarter" idx="13" hasCustomPrompt="1"/>
          </p:nvPr>
        </p:nvSpPr>
        <p:spPr>
          <a:xfrm>
            <a:off x="914400" y="3033060"/>
            <a:ext cx="10363200" cy="304861"/>
          </a:xfrm>
        </p:spPr>
        <p:txBody>
          <a:bodyPr>
            <a:normAutofit/>
          </a:bodyPr>
          <a:lstStyle>
            <a:lvl1pPr marL="0" indent="0">
              <a:buNone/>
              <a:defRPr sz="1600" b="1" i="0"/>
            </a:lvl1pPr>
          </a:lstStyle>
          <a:p>
            <a:pPr lvl="0"/>
            <a:r>
              <a:rPr lang="nb-NO" dirty="0" smtClean="0"/>
              <a:t>Telefon:</a:t>
            </a:r>
            <a:endParaRPr lang="nb-NO" dirty="0"/>
          </a:p>
        </p:txBody>
      </p:sp>
      <p:sp>
        <p:nvSpPr>
          <p:cNvPr id="11" name="Plassholder for tekst 9"/>
          <p:cNvSpPr>
            <a:spLocks noGrp="1"/>
          </p:cNvSpPr>
          <p:nvPr>
            <p:ph type="body" sz="quarter" idx="14" hasCustomPrompt="1"/>
          </p:nvPr>
        </p:nvSpPr>
        <p:spPr>
          <a:xfrm>
            <a:off x="914400" y="3337921"/>
            <a:ext cx="10363200" cy="309368"/>
          </a:xfrm>
        </p:spPr>
        <p:txBody>
          <a:bodyPr>
            <a:noAutofit/>
          </a:bodyPr>
          <a:lstStyle>
            <a:lvl1pPr marL="0" indent="0">
              <a:buFont typeface="Arial"/>
              <a:buNone/>
              <a:defRPr sz="1600" b="1" i="0"/>
            </a:lvl1pPr>
            <a:lvl2pPr marL="457200" indent="0">
              <a:buFont typeface="Arial"/>
              <a:buNone/>
              <a:defRPr sz="1600"/>
            </a:lvl2pPr>
            <a:lvl3pPr marL="914400" indent="0">
              <a:buFont typeface="Arial"/>
              <a:buNone/>
              <a:defRPr sz="1600"/>
            </a:lvl3pPr>
            <a:lvl4pPr marL="1371600" indent="0">
              <a:buFont typeface="Arial"/>
              <a:buNone/>
              <a:defRPr sz="1600"/>
            </a:lvl4pPr>
            <a:lvl5pPr marL="1828800" indent="0">
              <a:buFont typeface="Arial"/>
              <a:buNone/>
              <a:defRPr sz="1600"/>
            </a:lvl5pPr>
          </a:lstStyle>
          <a:p>
            <a:pPr lvl="0"/>
            <a:r>
              <a:rPr lang="nb-NO" dirty="0" smtClean="0"/>
              <a:t>Epost: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575780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te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>
          <a:xfrm>
            <a:off x="3599723" y="2468895"/>
            <a:ext cx="8256917" cy="1344149"/>
          </a:xfrm>
        </p:spPr>
        <p:txBody>
          <a:bodyPr lIns="0">
            <a:normAutofit/>
          </a:bodyPr>
          <a:lstStyle>
            <a:lvl1pPr algn="l">
              <a:defRPr sz="3600" b="1">
                <a:solidFill>
                  <a:schemeClr val="tx2"/>
                </a:solidFill>
              </a:defRPr>
            </a:lvl1pPr>
          </a:lstStyle>
          <a:p>
            <a:r>
              <a:rPr lang="nb-NO" dirty="0" smtClean="0"/>
              <a:t>Forside</a:t>
            </a:r>
            <a:endParaRPr lang="nb-NO" dirty="0"/>
          </a:p>
        </p:txBody>
      </p:sp>
      <p:sp>
        <p:nvSpPr>
          <p:cNvPr id="6" name="Undertittel 2"/>
          <p:cNvSpPr>
            <a:spLocks noGrp="1"/>
          </p:cNvSpPr>
          <p:nvPr>
            <p:ph type="subTitle" idx="1" hasCustomPrompt="1"/>
          </p:nvPr>
        </p:nvSpPr>
        <p:spPr>
          <a:xfrm>
            <a:off x="3599723" y="3813044"/>
            <a:ext cx="8256917" cy="1536171"/>
          </a:xfrm>
        </p:spPr>
        <p:txBody>
          <a:bodyPr lIns="0">
            <a:normAutofit/>
          </a:bodyPr>
          <a:lstStyle>
            <a:lvl1pPr marL="0" indent="0" algn="l">
              <a:buNone/>
              <a:defRPr sz="2800" b="1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dirty="0" smtClean="0"/>
              <a:t>Tittel</a:t>
            </a:r>
            <a:endParaRPr lang="nb-NO" dirty="0"/>
          </a:p>
        </p:txBody>
      </p:sp>
      <p:sp>
        <p:nvSpPr>
          <p:cNvPr id="9" name="Plassholder for dato 2"/>
          <p:cNvSpPr>
            <a:spLocks noGrp="1"/>
          </p:cNvSpPr>
          <p:nvPr>
            <p:ph type="dt" sz="half" idx="2"/>
          </p:nvPr>
        </p:nvSpPr>
        <p:spPr>
          <a:xfrm>
            <a:off x="326263" y="6305433"/>
            <a:ext cx="1338765" cy="331658"/>
          </a:xfrm>
          <a:prstGeom prst="rect">
            <a:avLst/>
          </a:prstGeom>
        </p:spPr>
        <p:txBody>
          <a:bodyPr anchor="ctr" anchorCtr="0"/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10" name="Plassholder for bunntekst 3"/>
          <p:cNvSpPr>
            <a:spLocks noGrp="1"/>
          </p:cNvSpPr>
          <p:nvPr>
            <p:ph type="ftr" sz="quarter" idx="3"/>
          </p:nvPr>
        </p:nvSpPr>
        <p:spPr>
          <a:xfrm>
            <a:off x="1825061" y="6305433"/>
            <a:ext cx="9237497" cy="325370"/>
          </a:xfrm>
          <a:prstGeom prst="rect">
            <a:avLst/>
          </a:prstGeom>
        </p:spPr>
        <p:txBody>
          <a:bodyPr anchor="ctr" anchorCtr="0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nb-NO" smtClean="0"/>
              <a:t>TB februar 2021</a:t>
            </a:r>
            <a:endParaRPr lang="nb-NO" dirty="0"/>
          </a:p>
        </p:txBody>
      </p:sp>
      <p:sp>
        <p:nvSpPr>
          <p:cNvPr id="11" name="Plassholder for lysbildenummer 4"/>
          <p:cNvSpPr>
            <a:spLocks noGrp="1"/>
          </p:cNvSpPr>
          <p:nvPr>
            <p:ph type="sldNum" sz="quarter" idx="4"/>
          </p:nvPr>
        </p:nvSpPr>
        <p:spPr>
          <a:xfrm>
            <a:off x="11257031" y="6311043"/>
            <a:ext cx="580791" cy="319760"/>
          </a:xfrm>
          <a:prstGeom prst="rect">
            <a:avLst/>
          </a:prstGeom>
        </p:spPr>
        <p:txBody>
          <a:bodyPr anchor="ctr" anchorCtr="0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fld id="{A67513C0-5F9E-431D-A218-42A3D8B9E734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673676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versrkfit og teks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ssholder for innhold 2"/>
          <p:cNvSpPr>
            <a:spLocks noGrp="1"/>
          </p:cNvSpPr>
          <p:nvPr>
            <p:ph idx="1"/>
          </p:nvPr>
        </p:nvSpPr>
        <p:spPr>
          <a:xfrm>
            <a:off x="335360" y="1556793"/>
            <a:ext cx="11521280" cy="4569373"/>
          </a:xfrm>
        </p:spPr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 dirty="0"/>
          </a:p>
        </p:txBody>
      </p:sp>
      <p:sp>
        <p:nvSpPr>
          <p:cNvPr id="8" name="Plassholder for tittel 1"/>
          <p:cNvSpPr>
            <a:spLocks noGrp="1"/>
          </p:cNvSpPr>
          <p:nvPr>
            <p:ph type="title"/>
          </p:nvPr>
        </p:nvSpPr>
        <p:spPr>
          <a:xfrm>
            <a:off x="335360" y="692696"/>
            <a:ext cx="11521280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12" name="Plassholder for dato 2"/>
          <p:cNvSpPr>
            <a:spLocks noGrp="1"/>
          </p:cNvSpPr>
          <p:nvPr>
            <p:ph type="dt" sz="half" idx="2"/>
          </p:nvPr>
        </p:nvSpPr>
        <p:spPr>
          <a:xfrm>
            <a:off x="326263" y="6305433"/>
            <a:ext cx="1338765" cy="331658"/>
          </a:xfrm>
          <a:prstGeom prst="rect">
            <a:avLst/>
          </a:prstGeom>
        </p:spPr>
        <p:txBody>
          <a:bodyPr anchor="ctr" anchorCtr="0"/>
          <a:lstStyle>
            <a:lvl1pPr>
              <a:defRPr sz="1200">
                <a:solidFill>
                  <a:schemeClr val="tx2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13" name="Plassholder for bunntekst 3"/>
          <p:cNvSpPr>
            <a:spLocks noGrp="1"/>
          </p:cNvSpPr>
          <p:nvPr>
            <p:ph type="ftr" sz="quarter" idx="3"/>
          </p:nvPr>
        </p:nvSpPr>
        <p:spPr>
          <a:xfrm>
            <a:off x="1825061" y="6305433"/>
            <a:ext cx="9237497" cy="325370"/>
          </a:xfrm>
          <a:prstGeom prst="rect">
            <a:avLst/>
          </a:prstGeom>
        </p:spPr>
        <p:txBody>
          <a:bodyPr anchor="ctr" anchorCtr="0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nb-NO" smtClean="0"/>
              <a:t>TB februar 2021</a:t>
            </a:r>
            <a:endParaRPr lang="nb-NO" dirty="0"/>
          </a:p>
        </p:txBody>
      </p:sp>
      <p:sp>
        <p:nvSpPr>
          <p:cNvPr id="14" name="Plassholder for lysbildenummer 4"/>
          <p:cNvSpPr>
            <a:spLocks noGrp="1"/>
          </p:cNvSpPr>
          <p:nvPr>
            <p:ph type="sldNum" sz="quarter" idx="4"/>
          </p:nvPr>
        </p:nvSpPr>
        <p:spPr>
          <a:xfrm>
            <a:off x="11257031" y="6311043"/>
            <a:ext cx="580791" cy="319760"/>
          </a:xfrm>
          <a:prstGeom prst="rect">
            <a:avLst/>
          </a:prstGeom>
        </p:spPr>
        <p:txBody>
          <a:bodyPr anchor="ctr" anchorCtr="0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fld id="{A67513C0-5F9E-431D-A218-42A3D8B9E734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895810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901700" y="239713"/>
            <a:ext cx="10727267" cy="1270000"/>
          </a:xfrm>
          <a:prstGeom prst="rect">
            <a:avLst/>
          </a:prstGeom>
        </p:spPr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5" name="Rectangle 2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01700" y="6228002"/>
            <a:ext cx="5280000" cy="322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252000" tIns="45720" rIns="91440" bIns="0" numCol="1" anchor="b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r>
              <a:rPr lang="nb-NO" smtClean="0">
                <a:solidFill>
                  <a:srgbClr val="003283"/>
                </a:solidFill>
              </a:rPr>
              <a:t>TB februar 2021</a:t>
            </a:r>
            <a:endParaRPr lang="nb-NO" dirty="0">
              <a:solidFill>
                <a:srgbClr val="00328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71442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914400" y="1352177"/>
            <a:ext cx="10363200" cy="866588"/>
          </a:xfrm>
        </p:spPr>
        <p:txBody>
          <a:bodyPr/>
          <a:lstStyle>
            <a:lvl1pPr algn="l">
              <a:defRPr b="1"/>
            </a:lvl1pPr>
          </a:lstStyle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 hasCustomPrompt="1"/>
          </p:nvPr>
        </p:nvSpPr>
        <p:spPr>
          <a:xfrm>
            <a:off x="914400" y="2614713"/>
            <a:ext cx="10363200" cy="418353"/>
          </a:xfrm>
        </p:spPr>
        <p:txBody>
          <a:bodyPr>
            <a:normAutofit/>
          </a:bodyPr>
          <a:lstStyle>
            <a:lvl1pPr marL="0" indent="0" algn="l">
              <a:buNone/>
              <a:defRPr sz="2000" b="1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dirty="0" smtClean="0"/>
              <a:t>Foredragsholder</a:t>
            </a: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Plassholder for tekst 7"/>
          <p:cNvSpPr>
            <a:spLocks noGrp="1"/>
          </p:cNvSpPr>
          <p:nvPr>
            <p:ph type="body" sz="quarter" idx="13" hasCustomPrompt="1"/>
          </p:nvPr>
        </p:nvSpPr>
        <p:spPr>
          <a:xfrm>
            <a:off x="914400" y="3033059"/>
            <a:ext cx="10363200" cy="455706"/>
          </a:xfrm>
        </p:spPr>
        <p:txBody>
          <a:bodyPr>
            <a:normAutofit/>
          </a:bodyPr>
          <a:lstStyle>
            <a:lvl1pPr marL="0" indent="0">
              <a:buNone/>
              <a:defRPr sz="2000" b="0" i="1"/>
            </a:lvl1pPr>
          </a:lstStyle>
          <a:p>
            <a:pPr lvl="0"/>
            <a:r>
              <a:rPr lang="nb-NO" dirty="0" smtClean="0"/>
              <a:t>Stilling</a:t>
            </a:r>
            <a:endParaRPr lang="nb-NO" dirty="0"/>
          </a:p>
        </p:txBody>
      </p:sp>
      <p:sp>
        <p:nvSpPr>
          <p:cNvPr id="10" name="Plassholder for tekst 9"/>
          <p:cNvSpPr>
            <a:spLocks noGrp="1"/>
          </p:cNvSpPr>
          <p:nvPr>
            <p:ph type="body" sz="quarter" idx="14" hasCustomPrompt="1"/>
          </p:nvPr>
        </p:nvSpPr>
        <p:spPr>
          <a:xfrm>
            <a:off x="914405" y="978647"/>
            <a:ext cx="4364567" cy="373530"/>
          </a:xfrm>
        </p:spPr>
        <p:txBody>
          <a:bodyPr>
            <a:noAutofit/>
          </a:bodyPr>
          <a:lstStyle>
            <a:lvl1pPr marL="0" indent="0">
              <a:buFont typeface="Arial"/>
              <a:buNone/>
              <a:defRPr sz="1600"/>
            </a:lvl1pPr>
            <a:lvl2pPr marL="457200" indent="0">
              <a:buFont typeface="Arial"/>
              <a:buNone/>
              <a:defRPr sz="1600"/>
            </a:lvl2pPr>
            <a:lvl3pPr marL="914400" indent="0">
              <a:buFont typeface="Arial"/>
              <a:buNone/>
              <a:defRPr sz="1600"/>
            </a:lvl3pPr>
            <a:lvl4pPr marL="1371600" indent="0">
              <a:buFont typeface="Arial"/>
              <a:buNone/>
              <a:defRPr sz="1600"/>
            </a:lvl4pPr>
            <a:lvl5pPr marL="1828800" indent="0">
              <a:buFont typeface="Arial"/>
              <a:buNone/>
              <a:defRPr sz="1600"/>
            </a:lvl5pPr>
          </a:lstStyle>
          <a:p>
            <a:pPr lvl="0"/>
            <a:r>
              <a:rPr lang="nb-NO" dirty="0" smtClean="0"/>
              <a:t>Sted/dato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8295426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 del av.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1469C-BD0C-4E46-BD86-DC5BD552B195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3" name="TekstSylinder 22"/>
          <p:cNvSpPr txBox="1"/>
          <p:nvPr userDrawn="1"/>
        </p:nvSpPr>
        <p:spPr>
          <a:xfrm>
            <a:off x="12493209" y="379383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b-NO" dirty="0">
              <a:solidFill>
                <a:prstClr val="black"/>
              </a:solidFill>
            </a:endParaRPr>
          </a:p>
        </p:txBody>
      </p:sp>
      <p:sp>
        <p:nvSpPr>
          <p:cNvPr id="25" name="Tittel 1"/>
          <p:cNvSpPr txBox="1">
            <a:spLocks/>
          </p:cNvSpPr>
          <p:nvPr userDrawn="1"/>
        </p:nvSpPr>
        <p:spPr>
          <a:xfrm>
            <a:off x="4168148" y="2760172"/>
            <a:ext cx="7486853" cy="332949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1800" b="1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b-NO" sz="1600" b="0" dirty="0" err="1" smtClean="0">
                <a:solidFill>
                  <a:prstClr val="black"/>
                </a:solidFill>
              </a:rPr>
              <a:t>Frambu</a:t>
            </a:r>
            <a:r>
              <a:rPr lang="nb-NO" sz="1600" b="0" dirty="0" smtClean="0">
                <a:solidFill>
                  <a:prstClr val="black"/>
                </a:solidFill>
              </a:rPr>
              <a:t> kompetansesenter for sjeldne diagnoser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b-NO" sz="1600" b="0" dirty="0" smtClean="0">
                <a:solidFill>
                  <a:prstClr val="black"/>
                </a:solidFill>
              </a:rPr>
              <a:t>Nasjonalt kompetansesenter for </a:t>
            </a:r>
            <a:r>
              <a:rPr lang="nb-NO" sz="1600" b="0" dirty="0" err="1" smtClean="0">
                <a:solidFill>
                  <a:prstClr val="black"/>
                </a:solidFill>
              </a:rPr>
              <a:t>porfyrisykdommer</a:t>
            </a:r>
            <a:endParaRPr lang="nb-NO" sz="1600" b="0" dirty="0" smtClean="0">
              <a:solidFill>
                <a:prstClr val="black"/>
              </a:solidFill>
            </a:endParaRP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b-NO" sz="1600" b="0" dirty="0" smtClean="0">
                <a:solidFill>
                  <a:prstClr val="black"/>
                </a:solidFill>
              </a:rPr>
              <a:t>Nasjonalt kompetansesenter for sjeldne epilepsirelaterte diagnoser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b-NO" sz="1600" b="0" dirty="0" err="1" smtClean="0">
                <a:solidFill>
                  <a:prstClr val="black"/>
                </a:solidFill>
              </a:rPr>
              <a:t>NevSom</a:t>
            </a:r>
            <a:r>
              <a:rPr lang="nb-NO" sz="1600" b="0" dirty="0" smtClean="0">
                <a:solidFill>
                  <a:prstClr val="black"/>
                </a:solidFill>
              </a:rPr>
              <a:t> - Nasjonalt kompetansesenter for </a:t>
            </a:r>
            <a:r>
              <a:rPr lang="nb-NO" sz="1600" b="0" dirty="0" err="1" smtClean="0">
                <a:solidFill>
                  <a:prstClr val="black"/>
                </a:solidFill>
              </a:rPr>
              <a:t>nevroutviklingsforstyrrelser</a:t>
            </a:r>
            <a:r>
              <a:rPr lang="nb-NO" sz="1600" b="0" dirty="0" smtClean="0">
                <a:solidFill>
                  <a:prstClr val="black"/>
                </a:solidFill>
              </a:rPr>
              <a:t> og </a:t>
            </a:r>
            <a:r>
              <a:rPr lang="nb-NO" sz="1600" b="0" dirty="0" err="1" smtClean="0">
                <a:solidFill>
                  <a:prstClr val="black"/>
                </a:solidFill>
              </a:rPr>
              <a:t>hypersomnier</a:t>
            </a:r>
            <a:endParaRPr lang="nb-NO" sz="1600" b="0" dirty="0" smtClean="0">
              <a:solidFill>
                <a:prstClr val="black"/>
              </a:solidFill>
            </a:endParaRP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b-NO" sz="1600" b="0" dirty="0" err="1" smtClean="0">
                <a:solidFill>
                  <a:prstClr val="black"/>
                </a:solidFill>
              </a:rPr>
              <a:t>Nevromuskulært</a:t>
            </a:r>
            <a:r>
              <a:rPr lang="nb-NO" sz="1600" b="0" dirty="0" smtClean="0">
                <a:solidFill>
                  <a:prstClr val="black"/>
                </a:solidFill>
              </a:rPr>
              <a:t> kompetansesenter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b-NO" sz="1600" b="0" dirty="0" smtClean="0">
                <a:solidFill>
                  <a:prstClr val="black"/>
                </a:solidFill>
              </a:rPr>
              <a:t>Norsk senter for cystisk fibrose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b-NO" sz="1600" b="0" dirty="0" smtClean="0">
                <a:solidFill>
                  <a:prstClr val="black"/>
                </a:solidFill>
              </a:rPr>
              <a:t>Senter for sjeldne diagnoser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b-NO" sz="1600" b="0" dirty="0" smtClean="0">
                <a:solidFill>
                  <a:prstClr val="black"/>
                </a:solidFill>
              </a:rPr>
              <a:t>TAKO-senteret - Nasjonalt kompetansesenter for oral helse ved sjeldne diagnoser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b-NO" sz="1600" dirty="0" smtClean="0">
                <a:solidFill>
                  <a:prstClr val="black"/>
                </a:solidFill>
              </a:rPr>
              <a:t>TRS kompetansesenter for sjeldne diagnoser</a:t>
            </a:r>
          </a:p>
        </p:txBody>
      </p:sp>
      <p:sp>
        <p:nvSpPr>
          <p:cNvPr id="15" name="Tittel 1"/>
          <p:cNvSpPr txBox="1">
            <a:spLocks/>
          </p:cNvSpPr>
          <p:nvPr userDrawn="1"/>
        </p:nvSpPr>
        <p:spPr>
          <a:xfrm>
            <a:off x="4019721" y="604460"/>
            <a:ext cx="7174179" cy="3985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1800" b="1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dirty="0" smtClean="0">
                <a:solidFill>
                  <a:prstClr val="black"/>
                </a:solidFill>
              </a:rPr>
              <a:t>TRS kompetansesenter for sjeldne diagnoser er en del av</a:t>
            </a:r>
            <a:endParaRPr lang="nb-NO" b="0" dirty="0">
              <a:solidFill>
                <a:prstClr val="black"/>
              </a:solidFill>
            </a:endParaRPr>
          </a:p>
        </p:txBody>
      </p:sp>
      <p:sp>
        <p:nvSpPr>
          <p:cNvPr id="18" name="Tittel 1"/>
          <p:cNvSpPr txBox="1">
            <a:spLocks/>
          </p:cNvSpPr>
          <p:nvPr userDrawn="1"/>
        </p:nvSpPr>
        <p:spPr>
          <a:xfrm>
            <a:off x="4168145" y="2260759"/>
            <a:ext cx="7174179" cy="3427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1800" b="1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b="0" dirty="0" smtClean="0">
                <a:solidFill>
                  <a:srgbClr val="003279"/>
                </a:solidFill>
                <a:hlinkClick r:id="rId2"/>
              </a:rPr>
              <a:t>https://helsenorge.no/sjeldnediagnoser</a:t>
            </a:r>
            <a:endParaRPr lang="nb-NO" b="0" dirty="0">
              <a:solidFill>
                <a:srgbClr val="003279"/>
              </a:solidFill>
            </a:endParaRPr>
          </a:p>
        </p:txBody>
      </p:sp>
      <p:pic>
        <p:nvPicPr>
          <p:cNvPr id="17" name="Bilde 1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78004">
            <a:off x="359693" y="1518637"/>
            <a:ext cx="2295711" cy="4199473"/>
          </a:xfrm>
          <a:prstGeom prst="rect">
            <a:avLst/>
          </a:prstGeom>
        </p:spPr>
      </p:pic>
      <p:grpSp>
        <p:nvGrpSpPr>
          <p:cNvPr id="2" name="Gruppe 1"/>
          <p:cNvGrpSpPr/>
          <p:nvPr userDrawn="1"/>
        </p:nvGrpSpPr>
        <p:grpSpPr>
          <a:xfrm>
            <a:off x="1646907" y="700149"/>
            <a:ext cx="1463679" cy="278348"/>
            <a:chOff x="457200" y="700149"/>
            <a:chExt cx="1463679" cy="278348"/>
          </a:xfrm>
        </p:grpSpPr>
        <p:pic>
          <p:nvPicPr>
            <p:cNvPr id="19" name="Bilde 18"/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" y="700149"/>
              <a:ext cx="278348" cy="278348"/>
            </a:xfrm>
            <a:prstGeom prst="rect">
              <a:avLst/>
            </a:prstGeom>
          </p:spPr>
        </p:pic>
        <p:pic>
          <p:nvPicPr>
            <p:cNvPr id="20" name="Bilde 19" descr="Social icons-02.png"/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2310" y="700149"/>
              <a:ext cx="278348" cy="278348"/>
            </a:xfrm>
            <a:prstGeom prst="rect">
              <a:avLst/>
            </a:prstGeom>
          </p:spPr>
        </p:pic>
        <p:pic>
          <p:nvPicPr>
            <p:cNvPr id="21" name="Bilde 20" descr="Social icons-04.png"/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42531" y="700149"/>
              <a:ext cx="278348" cy="278348"/>
            </a:xfrm>
            <a:prstGeom prst="rect">
              <a:avLst/>
            </a:prstGeom>
          </p:spPr>
        </p:pic>
        <p:pic>
          <p:nvPicPr>
            <p:cNvPr id="22" name="Bilde 21" descr="Social icons-03.png"/>
            <p:cNvPicPr>
              <a:picLocks noChangeAspect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7420" y="700149"/>
              <a:ext cx="278348" cy="278348"/>
            </a:xfrm>
            <a:prstGeom prst="rect">
              <a:avLst/>
            </a:prstGeom>
          </p:spPr>
        </p:pic>
      </p:grpSp>
      <p:pic>
        <p:nvPicPr>
          <p:cNvPr id="24" name="Bilde 23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8147" y="1231290"/>
            <a:ext cx="4785340" cy="836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0076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2" Type="http://schemas.openxmlformats.org/officeDocument/2006/relationships/slideLayout" Target="../slideLayouts/slideLayout9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609600" y="508000"/>
            <a:ext cx="10972800" cy="9096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dirty="0" smtClean="0"/>
              <a:t>Klikk for å redigere tittelstil</a:t>
            </a:r>
            <a:endParaRPr lang="nb-NO" dirty="0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609600" y="1553883"/>
            <a:ext cx="10972800" cy="45722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dirty="0" smtClean="0"/>
              <a:t>Klikk for å redigere tekststiler i malen</a:t>
            </a:r>
          </a:p>
          <a:p>
            <a:pPr lvl="1"/>
            <a:r>
              <a:rPr lang="nb-NO" dirty="0" smtClean="0"/>
              <a:t>Andre nivå</a:t>
            </a:r>
          </a:p>
          <a:p>
            <a:pPr lvl="2"/>
            <a:r>
              <a:rPr lang="nb-NO" dirty="0" smtClean="0"/>
              <a:t>Tredje nivå</a:t>
            </a:r>
          </a:p>
          <a:p>
            <a:pPr lvl="3"/>
            <a:r>
              <a:rPr lang="nb-NO" dirty="0" smtClean="0"/>
              <a:t>Fjerde nivå</a:t>
            </a:r>
          </a:p>
          <a:p>
            <a:pPr lvl="4"/>
            <a:r>
              <a:rPr lang="nb-NO" dirty="0" smtClean="0"/>
              <a:t>Femte nivå</a:t>
            </a: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9165915" y="1"/>
            <a:ext cx="171126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11056471" y="1"/>
            <a:ext cx="11355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61469C-BD0C-4E46-BD86-DC5BD552B195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10" name="Bild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787" y="6357134"/>
            <a:ext cx="1756174" cy="306879"/>
          </a:xfrm>
          <a:prstGeom prst="rect">
            <a:avLst/>
          </a:prstGeom>
        </p:spPr>
      </p:pic>
      <p:pic>
        <p:nvPicPr>
          <p:cNvPr id="11" name="Bild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9921" y="6370075"/>
            <a:ext cx="2362479" cy="417138"/>
          </a:xfrm>
          <a:prstGeom prst="rect">
            <a:avLst/>
          </a:prstGeom>
        </p:spPr>
      </p:pic>
      <p:pic>
        <p:nvPicPr>
          <p:cNvPr id="17" name="Bilde 1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41974"/>
            <a:ext cx="12192000" cy="2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738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457200" rtl="0" eaLnBrk="1" latinLnBrk="0" hangingPunct="1"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609600" y="508000"/>
            <a:ext cx="10972800" cy="9096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dirty="0" smtClean="0"/>
              <a:t>Klikk for å redigere tittelstil</a:t>
            </a:r>
            <a:endParaRPr lang="nb-NO" dirty="0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609600" y="1553885"/>
            <a:ext cx="10972800" cy="45722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dirty="0" smtClean="0"/>
              <a:t>Klikk for å redigere tekststiler i malen</a:t>
            </a:r>
          </a:p>
          <a:p>
            <a:pPr lvl="1"/>
            <a:r>
              <a:rPr lang="nb-NO" dirty="0" smtClean="0"/>
              <a:t>Andre nivå</a:t>
            </a:r>
          </a:p>
          <a:p>
            <a:pPr lvl="2"/>
            <a:r>
              <a:rPr lang="nb-NO" dirty="0" smtClean="0"/>
              <a:t>Tredje nivå</a:t>
            </a:r>
          </a:p>
          <a:p>
            <a:pPr lvl="3"/>
            <a:r>
              <a:rPr lang="nb-NO" dirty="0" smtClean="0"/>
              <a:t>Fjerde nivå</a:t>
            </a:r>
          </a:p>
          <a:p>
            <a:pPr lvl="4"/>
            <a:r>
              <a:rPr lang="nb-NO" dirty="0" smtClean="0"/>
              <a:t>Femte nivå</a:t>
            </a: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9165916" y="7"/>
            <a:ext cx="171126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11056471" y="7"/>
            <a:ext cx="11355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61469C-BD0C-4E46-BD86-DC5BD552B195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b-NO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" name="Bilde 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790" y="6357140"/>
            <a:ext cx="1756175" cy="306879"/>
          </a:xfrm>
          <a:prstGeom prst="rect">
            <a:avLst/>
          </a:prstGeom>
        </p:spPr>
      </p:pic>
      <p:pic>
        <p:nvPicPr>
          <p:cNvPr id="11" name="Bilde 1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9925" y="6370075"/>
            <a:ext cx="2362479" cy="417138"/>
          </a:xfrm>
          <a:prstGeom prst="rect">
            <a:avLst/>
          </a:prstGeom>
        </p:spPr>
      </p:pic>
      <p:pic>
        <p:nvPicPr>
          <p:cNvPr id="17" name="Bilde 1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41974"/>
            <a:ext cx="12192000" cy="2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4766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0" r:id="rId4"/>
    <p:sldLayoutId id="2147483661" r:id="rId5"/>
    <p:sldLayoutId id="2147483662" r:id="rId6"/>
    <p:sldLayoutId id="2147483663" r:id="rId7"/>
    <p:sldLayoutId id="2147483664" r:id="rId8"/>
    <p:sldLayoutId id="2147483665" r:id="rId9"/>
    <p:sldLayoutId id="2147483666" r:id="rId10"/>
    <p:sldLayoutId id="2147483667" r:id="rId11"/>
    <p:sldLayoutId id="2147483668" r:id="rId12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457200" rtl="0" eaLnBrk="1" latinLnBrk="0" hangingPunct="1"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15.png"/><Relationship Id="rId5" Type="http://schemas.openxmlformats.org/officeDocument/2006/relationships/image" Target="../media/image14.jp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15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6.png"/><Relationship Id="rId5" Type="http://schemas.openxmlformats.org/officeDocument/2006/relationships/hyperlink" Target="https://www.sunnaas.no/fag-og-forskning/kompetansesentre-og-tjenester/trs-kompetansesenter-for-sjeldne-diagnoser/lover-rettigheter-og-tjenester/skole-og-utdanning/grunnskole-og-videregaende-skole" TargetMode="External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em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8.jpe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hyperlink" Target="http://www.nitec.no/ronda/components/com_virtuemart/shop_image/product/Tung_linjal_4b7bab5a018c9.jpg" TargetMode="External"/><Relationship Id="rId5" Type="http://schemas.openxmlformats.org/officeDocument/2006/relationships/image" Target="../media/image27.png"/><Relationship Id="rId10" Type="http://schemas.openxmlformats.org/officeDocument/2006/relationships/image" Target="../media/image15.pn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15.png"/><Relationship Id="rId5" Type="http://schemas.openxmlformats.org/officeDocument/2006/relationships/image" Target="../media/image31.jp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33.jpg"/><Relationship Id="rId5" Type="http://schemas.openxmlformats.org/officeDocument/2006/relationships/image" Target="../media/image32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15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34.emf"/><Relationship Id="rId5" Type="http://schemas.openxmlformats.org/officeDocument/2006/relationships/hyperlink" Target="https://www.youtube.com/watch?v=SkfrPONeews" TargetMode="External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5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hyperlink" Target="https://www.youtube.com/watch?v=pcHUvJiMcn0" TargetMode="External"/><Relationship Id="rId5" Type="http://schemas.openxmlformats.org/officeDocument/2006/relationships/hyperlink" Target="https://vimeo.com/161171783" TargetMode="External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15.png"/><Relationship Id="rId5" Type="http://schemas.openxmlformats.org/officeDocument/2006/relationships/image" Target="../media/image37.pn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15.png"/><Relationship Id="rId5" Type="http://schemas.openxmlformats.org/officeDocument/2006/relationships/image" Target="../media/image38.pn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15.png"/><Relationship Id="rId5" Type="http://schemas.openxmlformats.org/officeDocument/2006/relationships/hyperlink" Target="https://www.sunnaas.no/fag-og-forskning/kompetansesentre-og-tjenester/trs-kompetansesenter-for-sjeldne-diagnoser/lover-rettigheter-og-tjenester/hjelpemidler-tilrettelegging-bil-og-bolig" TargetMode="External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5.png"/><Relationship Id="rId5" Type="http://schemas.openxmlformats.org/officeDocument/2006/relationships/image" Target="../media/image16.jp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B2aCvT0ZDGQ" TargetMode="External"/><Relationship Id="rId3" Type="http://schemas.openxmlformats.org/officeDocument/2006/relationships/slideLayout" Target="../slideLayouts/slideLayout7.xml"/><Relationship Id="rId7" Type="http://schemas.openxmlformats.org/officeDocument/2006/relationships/hyperlink" Target="https://www.youtube.com/watch?v=pcHUvJiMcn0" TargetMode="External"/><Relationship Id="rId12" Type="http://schemas.openxmlformats.org/officeDocument/2006/relationships/image" Target="../media/image15.png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hyperlink" Target="https://www.youtube.com/watch?v=pJxQA_K4lBk" TargetMode="External"/><Relationship Id="rId11" Type="http://schemas.openxmlformats.org/officeDocument/2006/relationships/hyperlink" Target="https://www.cbc.ca/parents/learning/view/heres-how-kids-with-limb-differences-do-stuff-with-one-hand" TargetMode="External"/><Relationship Id="rId5" Type="http://schemas.openxmlformats.org/officeDocument/2006/relationships/hyperlink" Target="https://kurs.helse-sorost.no/ScormServices/ScoStart.aspx?load=preview&amp;scorm_version=1.2&amp;starting_url=/elps40/Content/2ae0e1aa-5ca3-4829-b341-b3c06a10a90f/index.html" TargetMode="External"/><Relationship Id="rId10" Type="http://schemas.openxmlformats.org/officeDocument/2006/relationships/hyperlink" Target="https://vimeo.com/161171783" TargetMode="External"/><Relationship Id="rId4" Type="http://schemas.openxmlformats.org/officeDocument/2006/relationships/notesSlide" Target="../notesSlides/notesSlide20.xml"/><Relationship Id="rId9" Type="http://schemas.openxmlformats.org/officeDocument/2006/relationships/hyperlink" Target="https://tv.nrk.no/serie/saann-er-jeg-og-saann-er-det/sesong/1/episode/1" TargetMode="Externa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slideLayout" Target="../slideLayouts/slideLayout7.xml"/><Relationship Id="rId7" Type="http://schemas.openxmlformats.org/officeDocument/2006/relationships/diagramQuickStyle" Target="../diagrams/quickStyle1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10" Type="http://schemas.openxmlformats.org/officeDocument/2006/relationships/image" Target="../media/image15.png"/><Relationship Id="rId4" Type="http://schemas.openxmlformats.org/officeDocument/2006/relationships/notesSlide" Target="../notesSlides/notesSlide21.xml"/><Relationship Id="rId9" Type="http://schemas.microsoft.com/office/2007/relationships/diagramDrawing" Target="../diagrams/drawing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15.png"/><Relationship Id="rId5" Type="http://schemas.openxmlformats.org/officeDocument/2006/relationships/hyperlink" Target="https://www.sunnaas.no/fag-og-forskning/kompetansesentre-og-tjenester/trs-kompetansesenter-for-sjeldne-diagnoser/kurs-og-samlinger/presentasjoner/kurs-om-forberedelse-til-skolestart-22-25-januar-2018" TargetMode="External"/><Relationship Id="rId4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tipbase.org/web/hjalpmedel/" TargetMode="External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7.xml"/><Relationship Id="rId7" Type="http://schemas.openxmlformats.org/officeDocument/2006/relationships/hyperlink" Target="https://limbpower.com/art/useful-links" TargetMode="External"/><Relationship Id="rId12" Type="http://schemas.openxmlformats.org/officeDocument/2006/relationships/hyperlink" Target="https://www.enklereliv.no/" TargetMode="Externa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hyperlink" Target="https://www.sunnaas.no/fag-og-forskning/kompetansesentre-og-tjenester/trs-kompetansesenter-for-sjeldne-diagnoser/sjeldne-diagnoser/dysmeli/dagligliv-barnehage-skole-utdanning-hjem-arbeid-og-fritid-ved-dysmeli" TargetMode="External"/><Relationship Id="rId11" Type="http://schemas.openxmlformats.org/officeDocument/2006/relationships/hyperlink" Target="http://amajo.no/" TargetMode="External"/><Relationship Id="rId5" Type="http://schemas.openxmlformats.org/officeDocument/2006/relationships/hyperlink" Target="http://www.dysmeli.no/" TargetMode="External"/><Relationship Id="rId10" Type="http://schemas.openxmlformats.org/officeDocument/2006/relationships/hyperlink" Target="http://www.nitec.no/" TargetMode="External"/><Relationship Id="rId4" Type="http://schemas.openxmlformats.org/officeDocument/2006/relationships/notesSlide" Target="../notesSlides/notesSlide23.xml"/><Relationship Id="rId9" Type="http://schemas.openxmlformats.org/officeDocument/2006/relationships/hyperlink" Target="http://www.etac.no/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15.png"/><Relationship Id="rId5" Type="http://schemas.openxmlformats.org/officeDocument/2006/relationships/image" Target="../media/image40.jpeg"/><Relationship Id="rId4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5.png"/><Relationship Id="rId5" Type="http://schemas.openxmlformats.org/officeDocument/2006/relationships/image" Target="../media/image17.jpe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5.png"/><Relationship Id="rId5" Type="http://schemas.openxmlformats.org/officeDocument/2006/relationships/image" Target="../media/image18.jpe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5.png"/><Relationship Id="rId5" Type="http://schemas.openxmlformats.org/officeDocument/2006/relationships/image" Target="../media/image19.jp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5.png"/><Relationship Id="rId5" Type="http://schemas.openxmlformats.org/officeDocument/2006/relationships/image" Target="../media/image20.jp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22.jpe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hyperlink" Target="http://sophiesminde.no/" TargetMode="External"/><Relationship Id="rId5" Type="http://schemas.openxmlformats.org/officeDocument/2006/relationships/image" Target="../media/image21.jpe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15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5.png"/><Relationship Id="rId5" Type="http://schemas.openxmlformats.org/officeDocument/2006/relationships/image" Target="../media/image25.jp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917232"/>
            <a:ext cx="10363200" cy="2039952"/>
          </a:xfrm>
        </p:spPr>
        <p:txBody>
          <a:bodyPr>
            <a:normAutofit/>
          </a:bodyPr>
          <a:lstStyle/>
          <a:p>
            <a:pPr algn="ctr" eaLnBrk="1" hangingPunct="1"/>
            <a:r>
              <a:rPr lang="nb-NO" altLang="nb-NO" dirty="0" smtClean="0"/>
              <a:t>Praktisk tilrettelegging av skolehverdagen </a:t>
            </a:r>
            <a:br>
              <a:rPr lang="nb-NO" altLang="nb-NO" dirty="0" smtClean="0"/>
            </a:br>
            <a:r>
              <a:rPr lang="nb-NO" altLang="nb-NO" dirty="0" smtClean="0"/>
              <a:t>for barn med dysmeli 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sz="quarter" idx="13"/>
          </p:nvPr>
        </p:nvSpPr>
        <p:spPr>
          <a:xfrm>
            <a:off x="914400" y="2890683"/>
            <a:ext cx="10363200" cy="2723535"/>
          </a:xfrm>
        </p:spPr>
        <p:txBody>
          <a:bodyPr>
            <a:normAutofit lnSpcReduction="10000"/>
          </a:bodyPr>
          <a:lstStyle/>
          <a:p>
            <a:pPr marL="0" indent="0" eaLnBrk="1" hangingPunct="1">
              <a:lnSpc>
                <a:spcPct val="79000"/>
              </a:lnSpc>
              <a:buNone/>
            </a:pPr>
            <a:endParaRPr lang="nb-NO" altLang="nb-NO" sz="3200" dirty="0" smtClean="0"/>
          </a:p>
          <a:p>
            <a:pPr marL="0" indent="0" eaLnBrk="1" hangingPunct="1">
              <a:lnSpc>
                <a:spcPct val="79000"/>
              </a:lnSpc>
              <a:buNone/>
            </a:pPr>
            <a:endParaRPr lang="nb-NO" altLang="nb-NO" sz="3200" dirty="0"/>
          </a:p>
          <a:p>
            <a:pPr marL="0" indent="0" algn="ctr" eaLnBrk="1" hangingPunct="1">
              <a:lnSpc>
                <a:spcPct val="79000"/>
              </a:lnSpc>
              <a:buNone/>
            </a:pPr>
            <a:r>
              <a:rPr lang="nb-NO" altLang="nb-NO" sz="3200" dirty="0" smtClean="0"/>
              <a:t>Heidi Johansen og Trine Bathen</a:t>
            </a:r>
          </a:p>
          <a:p>
            <a:pPr marL="0" indent="0" algn="ctr" eaLnBrk="1" hangingPunct="1">
              <a:lnSpc>
                <a:spcPct val="79000"/>
              </a:lnSpc>
              <a:buNone/>
            </a:pPr>
            <a:r>
              <a:rPr lang="nb-NO" altLang="nb-NO" dirty="0" smtClean="0"/>
              <a:t>Ergoterapeuter TRS</a:t>
            </a:r>
          </a:p>
          <a:p>
            <a:pPr marL="0" indent="0" algn="ctr" eaLnBrk="1" hangingPunct="1">
              <a:lnSpc>
                <a:spcPct val="79000"/>
              </a:lnSpc>
              <a:buNone/>
            </a:pPr>
            <a:r>
              <a:rPr lang="nb-NO" altLang="nb-NO" sz="1800" dirty="0" smtClean="0"/>
              <a:t>Nettkurs: Skolestart med en sjelden diagnose, februar 2021</a:t>
            </a:r>
          </a:p>
          <a:p>
            <a:pPr marL="0" indent="0" algn="ctr" eaLnBrk="1" hangingPunct="1">
              <a:lnSpc>
                <a:spcPct val="79000"/>
              </a:lnSpc>
              <a:buNone/>
            </a:pPr>
            <a:endParaRPr lang="nb-NO" altLang="nb-NO" sz="1800" dirty="0"/>
          </a:p>
          <a:p>
            <a:pPr marL="0" indent="0" algn="ctr" eaLnBrk="1" hangingPunct="1">
              <a:lnSpc>
                <a:spcPct val="79000"/>
              </a:lnSpc>
              <a:buNone/>
            </a:pPr>
            <a:endParaRPr lang="nb-NO" altLang="nb-NO" sz="1800" dirty="0" smtClean="0"/>
          </a:p>
          <a:p>
            <a:pPr marL="0" indent="0" algn="ctr" eaLnBrk="1" hangingPunct="1">
              <a:lnSpc>
                <a:spcPct val="79000"/>
              </a:lnSpc>
              <a:buNone/>
            </a:pPr>
            <a:r>
              <a:rPr lang="nb-NO" altLang="nb-NO" sz="2000" b="1" dirty="0" smtClean="0"/>
              <a:t>Klikk på lydsymbolet for å få lest opp lyd. Klikk deg videre til neste lysbilde med piltastene</a:t>
            </a:r>
          </a:p>
        </p:txBody>
      </p:sp>
      <p:sp>
        <p:nvSpPr>
          <p:cNvPr id="2" name="Plassholder for lysbilde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1469C-BD0C-4E46-BD86-DC5BD552B195}" type="slidenum">
              <a:rPr lang="nb-NO" smtClean="0">
                <a:solidFill>
                  <a:prstClr val="black">
                    <a:tint val="75000"/>
                  </a:prstClr>
                </a:solidFill>
              </a:rPr>
              <a:pPr/>
              <a:t>1</a:t>
            </a:fld>
            <a:endParaRPr lang="nb-NO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2264" y="1988760"/>
            <a:ext cx="3041048" cy="3041048"/>
          </a:xfrm>
          <a:prstGeom prst="rect">
            <a:avLst/>
          </a:prstGeom>
        </p:spPr>
      </p:pic>
      <p:pic>
        <p:nvPicPr>
          <p:cNvPr id="5" name="Innspilt ly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105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60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83266" y="374715"/>
            <a:ext cx="10363200" cy="866588"/>
          </a:xfrm>
        </p:spPr>
        <p:txBody>
          <a:bodyPr>
            <a:normAutofit/>
          </a:bodyPr>
          <a:lstStyle/>
          <a:p>
            <a:pPr eaLnBrk="1" hangingPunct="1"/>
            <a:r>
              <a:rPr lang="nb-NO" altLang="nb-NO" dirty="0" smtClean="0"/>
              <a:t>Skrive og tegne, mange mulige løsninger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671513" y="1435198"/>
            <a:ext cx="11520487" cy="4174580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09000"/>
              </a:lnSpc>
            </a:pPr>
            <a:r>
              <a:rPr lang="nb-NO" altLang="nb-NO" sz="3467" dirty="0"/>
              <a:t>Mange </a:t>
            </a:r>
            <a:r>
              <a:rPr lang="nb-NO" altLang="nb-NO" sz="3467" dirty="0" smtClean="0"/>
              <a:t>trenger ikke tilpasninger</a:t>
            </a:r>
            <a:endParaRPr lang="nb-NO" altLang="nb-NO" sz="3467" dirty="0"/>
          </a:p>
          <a:p>
            <a:pPr>
              <a:lnSpc>
                <a:spcPct val="109000"/>
              </a:lnSpc>
            </a:pPr>
            <a:r>
              <a:rPr lang="nb-NO" altLang="nb-NO" sz="3467" dirty="0"/>
              <a:t>Noen kan trenge </a:t>
            </a:r>
            <a:r>
              <a:rPr lang="nb-NO" altLang="nb-NO" sz="3467" dirty="0" smtClean="0"/>
              <a:t>tilpassing, </a:t>
            </a:r>
            <a:r>
              <a:rPr lang="nb-NO" altLang="nb-NO" sz="3467" dirty="0" err="1" smtClean="0"/>
              <a:t>f.eks</a:t>
            </a:r>
            <a:r>
              <a:rPr lang="nb-NO" altLang="nb-NO" sz="3467" dirty="0" smtClean="0"/>
              <a:t>: </a:t>
            </a:r>
            <a:endParaRPr lang="nb-NO" altLang="nb-NO" sz="3467" dirty="0"/>
          </a:p>
          <a:p>
            <a:pPr lvl="1">
              <a:lnSpc>
                <a:spcPct val="109000"/>
              </a:lnSpc>
            </a:pPr>
            <a:r>
              <a:rPr lang="nb-NO" altLang="nb-NO" sz="3200" dirty="0"/>
              <a:t>Tykkere blyant/ blyantgrep / spesialgrep?</a:t>
            </a:r>
          </a:p>
          <a:p>
            <a:pPr lvl="1">
              <a:lnSpc>
                <a:spcPct val="109000"/>
              </a:lnSpc>
            </a:pPr>
            <a:r>
              <a:rPr lang="nb-NO" altLang="nb-NO" sz="3200" dirty="0" smtClean="0"/>
              <a:t>Underlag så bok/ ark ikke sklir</a:t>
            </a:r>
          </a:p>
          <a:p>
            <a:pPr marL="457200" lvl="1" indent="0">
              <a:lnSpc>
                <a:spcPct val="109000"/>
              </a:lnSpc>
              <a:buNone/>
            </a:pPr>
            <a:endParaRPr lang="nb-NO" altLang="nb-NO" sz="3200" dirty="0"/>
          </a:p>
          <a:p>
            <a:pPr>
              <a:lnSpc>
                <a:spcPct val="109000"/>
              </a:lnSpc>
            </a:pPr>
            <a:r>
              <a:rPr lang="nb-NO" altLang="nb-NO" sz="3467" dirty="0"/>
              <a:t>Noen </a:t>
            </a:r>
            <a:r>
              <a:rPr lang="nb-NO" altLang="nb-NO" sz="3467" dirty="0" smtClean="0"/>
              <a:t>kan </a:t>
            </a:r>
            <a:r>
              <a:rPr lang="nb-NO" altLang="nb-NO" sz="3467" dirty="0"/>
              <a:t>ha nytte av PC/ nettbrett </a:t>
            </a:r>
            <a:r>
              <a:rPr lang="nb-NO" altLang="nb-NO" sz="3467" dirty="0" smtClean="0"/>
              <a:t>(høyere klassetrinn)</a:t>
            </a:r>
          </a:p>
          <a:p>
            <a:pPr lvl="1">
              <a:lnSpc>
                <a:spcPct val="109000"/>
              </a:lnSpc>
            </a:pPr>
            <a:r>
              <a:rPr lang="nb-NO" altLang="nb-NO" sz="2800" dirty="0" smtClean="0"/>
              <a:t>Regelverk </a:t>
            </a:r>
            <a:r>
              <a:rPr lang="nb-NO" altLang="nb-NO" sz="2800" dirty="0" err="1"/>
              <a:t>ifht</a:t>
            </a:r>
            <a:r>
              <a:rPr lang="nb-NO" altLang="nb-NO" sz="2800" dirty="0"/>
              <a:t> støtte til PC fra NAV endres stadig. </a:t>
            </a:r>
            <a:endParaRPr lang="nb-NO" altLang="nb-NO" sz="2800" dirty="0" smtClean="0"/>
          </a:p>
          <a:p>
            <a:pPr marL="457200" lvl="1" indent="0">
              <a:lnSpc>
                <a:spcPct val="109000"/>
              </a:lnSpc>
              <a:buNone/>
            </a:pPr>
            <a:r>
              <a:rPr lang="nb-NO" altLang="nb-NO" sz="2800" dirty="0"/>
              <a:t>	</a:t>
            </a:r>
            <a:r>
              <a:rPr lang="nb-NO" altLang="nb-NO" sz="2500" dirty="0" smtClean="0"/>
              <a:t>(</a:t>
            </a:r>
            <a:r>
              <a:rPr lang="nb-NO" altLang="nb-NO" sz="2500" dirty="0"/>
              <a:t>se </a:t>
            </a:r>
            <a:r>
              <a:rPr lang="nb-NO" altLang="nb-NO" sz="2500" dirty="0" smtClean="0"/>
              <a:t>info på TRS nettsider </a:t>
            </a:r>
            <a:r>
              <a:rPr lang="nb-NO" sz="2500" u="sng" dirty="0">
                <a:hlinkClick r:id="rId5"/>
              </a:rPr>
              <a:t>Grunnskole og videregående skole - Sunnaas sykehus</a:t>
            </a:r>
            <a:r>
              <a:rPr lang="nb-NO" altLang="nb-NO" sz="2500" dirty="0" smtClean="0"/>
              <a:t>)</a:t>
            </a:r>
            <a:endParaRPr lang="nb-NO" altLang="nb-NO" sz="2500" dirty="0"/>
          </a:p>
          <a:p>
            <a:pPr marL="1219170" lvl="2" indent="0">
              <a:lnSpc>
                <a:spcPct val="109000"/>
              </a:lnSpc>
              <a:buNone/>
            </a:pPr>
            <a:endParaRPr lang="nb-NO" altLang="nb-NO" sz="2933" dirty="0"/>
          </a:p>
          <a:p>
            <a:pPr lvl="1" eaLnBrk="1" hangingPunct="1">
              <a:buFont typeface="Arial" pitchFamily="34" charset="0"/>
              <a:buChar char="•"/>
            </a:pPr>
            <a:endParaRPr lang="nb-NO" altLang="nb-NO" sz="2667" dirty="0"/>
          </a:p>
        </p:txBody>
      </p:sp>
      <p:sp>
        <p:nvSpPr>
          <p:cNvPr id="3" name="Plassholder for lysbildenummer 2"/>
          <p:cNvSpPr>
            <a:spLocks noGrp="1"/>
          </p:cNvSpPr>
          <p:nvPr>
            <p:ph type="sldNum" sz="quarter" idx="4294967295"/>
          </p:nvPr>
        </p:nvSpPr>
        <p:spPr>
          <a:xfrm>
            <a:off x="11610975" y="6310313"/>
            <a:ext cx="581025" cy="320675"/>
          </a:xfrm>
        </p:spPr>
        <p:txBody>
          <a:bodyPr/>
          <a:lstStyle/>
          <a:p>
            <a:fld id="{A67513C0-5F9E-431D-A218-42A3D8B9E734}" type="slidenum">
              <a:rPr lang="nb-NO" smtClean="0"/>
              <a:pPr/>
              <a:t>10</a:t>
            </a:fld>
            <a:endParaRPr lang="nb-NO" dirty="0"/>
          </a:p>
        </p:txBody>
      </p:sp>
      <p:pic>
        <p:nvPicPr>
          <p:cNvPr id="25604" name="Bild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7192" y="1435198"/>
            <a:ext cx="3293533" cy="194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5" name="Rektangel 4"/>
          <p:cNvSpPr>
            <a:spLocks noChangeArrowheads="1"/>
          </p:cNvSpPr>
          <p:nvPr/>
        </p:nvSpPr>
        <p:spPr bwMode="auto">
          <a:xfrm>
            <a:off x="8417192" y="3459711"/>
            <a:ext cx="3454792" cy="379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spcBef>
                <a:spcPct val="20000"/>
              </a:spcBef>
              <a:buFont typeface="Times" pitchFamily="18" charset="0"/>
              <a:buChar char="•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spcBef>
                <a:spcPct val="20000"/>
              </a:spcBef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nb-NO" altLang="nb-NO" sz="1867" dirty="0"/>
              <a:t>Bilde fra norsk teknisk ortopedi</a:t>
            </a:r>
          </a:p>
        </p:txBody>
      </p:sp>
      <p:sp>
        <p:nvSpPr>
          <p:cNvPr id="5" name="Rektangel 4"/>
          <p:cNvSpPr/>
          <p:nvPr/>
        </p:nvSpPr>
        <p:spPr>
          <a:xfrm>
            <a:off x="2896419" y="6313474"/>
            <a:ext cx="16905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dirty="0">
                <a:solidFill>
                  <a:srgbClr val="003283"/>
                </a:solidFill>
              </a:rPr>
              <a:t>TB februar 2021</a:t>
            </a:r>
          </a:p>
        </p:txBody>
      </p:sp>
      <p:pic>
        <p:nvPicPr>
          <p:cNvPr id="2" name="Innspilt ly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202985" y="327726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85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7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tel 1"/>
          <p:cNvSpPr>
            <a:spLocks noGrp="1"/>
          </p:cNvSpPr>
          <p:nvPr>
            <p:ph type="title"/>
          </p:nvPr>
        </p:nvSpPr>
        <p:spPr>
          <a:xfrm>
            <a:off x="901700" y="96756"/>
            <a:ext cx="10727267" cy="1270000"/>
          </a:xfrm>
        </p:spPr>
        <p:txBody>
          <a:bodyPr>
            <a:normAutofit/>
          </a:bodyPr>
          <a:lstStyle/>
          <a:p>
            <a:r>
              <a:rPr lang="nb-NO" altLang="nb-NO" dirty="0" smtClean="0"/>
              <a:t>Andre mulige løsninger skrive, tegne, klippe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696739" y="1176096"/>
            <a:ext cx="11137187" cy="477748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nb-NO" dirty="0" smtClean="0"/>
              <a:t>Sklisikkert </a:t>
            </a:r>
            <a:r>
              <a:rPr lang="nb-NO" dirty="0"/>
              <a:t>underlag </a:t>
            </a:r>
            <a:endParaRPr lang="nb-NO" dirty="0" smtClean="0"/>
          </a:p>
          <a:p>
            <a:pPr marL="0" indent="0">
              <a:buNone/>
              <a:defRPr/>
            </a:pPr>
            <a:r>
              <a:rPr lang="nb-NO" dirty="0"/>
              <a:t>	</a:t>
            </a:r>
            <a:r>
              <a:rPr lang="nb-NO" dirty="0" smtClean="0"/>
              <a:t>(</a:t>
            </a:r>
            <a:r>
              <a:rPr lang="nb-NO" dirty="0" err="1"/>
              <a:t>sklikke</a:t>
            </a:r>
            <a:r>
              <a:rPr lang="nb-NO" dirty="0"/>
              <a:t>) under </a:t>
            </a:r>
            <a:r>
              <a:rPr lang="nb-NO" dirty="0" smtClean="0"/>
              <a:t>skriveboka/arket</a:t>
            </a:r>
          </a:p>
          <a:p>
            <a:pPr marL="0" indent="0">
              <a:buNone/>
              <a:defRPr/>
            </a:pPr>
            <a:endParaRPr lang="nb-NO" dirty="0" smtClean="0"/>
          </a:p>
          <a:p>
            <a:pPr>
              <a:defRPr/>
            </a:pPr>
            <a:r>
              <a:rPr lang="nb-NO" dirty="0"/>
              <a:t>M</a:t>
            </a:r>
            <a:r>
              <a:rPr lang="nb-NO" dirty="0" smtClean="0"/>
              <a:t>agnetskriveplate </a:t>
            </a:r>
            <a:r>
              <a:rPr lang="nb-NO" dirty="0"/>
              <a:t>med </a:t>
            </a:r>
            <a:r>
              <a:rPr lang="nb-NO" dirty="0" smtClean="0"/>
              <a:t>linjal</a:t>
            </a:r>
          </a:p>
          <a:p>
            <a:pPr>
              <a:defRPr/>
            </a:pPr>
            <a:endParaRPr lang="nb-NO" sz="3800" dirty="0"/>
          </a:p>
          <a:p>
            <a:pPr marL="0" indent="0">
              <a:buNone/>
              <a:defRPr/>
            </a:pPr>
            <a:endParaRPr lang="nb-NO" sz="3800" dirty="0" smtClean="0"/>
          </a:p>
          <a:p>
            <a:pPr>
              <a:defRPr/>
            </a:pPr>
            <a:r>
              <a:rPr lang="nb-NO" dirty="0" smtClean="0"/>
              <a:t>Sakser – mange løsninger</a:t>
            </a:r>
          </a:p>
          <a:p>
            <a:pPr marL="285750" indent="-285750">
              <a:buFontTx/>
              <a:buChar char="-"/>
              <a:defRPr/>
            </a:pPr>
            <a:endParaRPr lang="nb-NO" sz="3800" dirty="0"/>
          </a:p>
          <a:p>
            <a:pPr marL="0" indent="0">
              <a:buNone/>
              <a:defRPr/>
            </a:pPr>
            <a:endParaRPr lang="nb-NO" sz="3800" b="1" dirty="0" smtClean="0"/>
          </a:p>
          <a:p>
            <a:pPr marL="0" indent="0">
              <a:buNone/>
              <a:defRPr/>
            </a:pPr>
            <a:endParaRPr lang="nb-NO" sz="7400" b="1" dirty="0"/>
          </a:p>
          <a:p>
            <a:pPr>
              <a:defRPr/>
            </a:pPr>
            <a:endParaRPr lang="nb-NO" sz="9600" dirty="0"/>
          </a:p>
          <a:p>
            <a:pPr>
              <a:defRPr/>
            </a:pPr>
            <a:endParaRPr lang="nb-NO" dirty="0"/>
          </a:p>
        </p:txBody>
      </p:sp>
      <p:pic>
        <p:nvPicPr>
          <p:cNvPr id="22532" name="Bilde 4" descr="http://www.etac.no/upload/Products/Norge/Voksen/ADL/Diverse/sklihindring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6682" y="1176096"/>
            <a:ext cx="2234686" cy="152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Bilde 5" descr="Tung linjal">
            <a:hlinkClick r:id="rId6" tooltip="&quot;Tung linjal&quot;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7466" y="2956601"/>
            <a:ext cx="2691822" cy="1342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Bild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5818" y="4905577"/>
            <a:ext cx="2439796" cy="1347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5" name="Bild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9769" y="4834847"/>
            <a:ext cx="2668209" cy="1489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lassholder for bunntekst 1"/>
          <p:cNvSpPr>
            <a:spLocks noGrp="1"/>
          </p:cNvSpPr>
          <p:nvPr>
            <p:ph type="ftr" sz="quarter" idx="3"/>
          </p:nvPr>
        </p:nvSpPr>
        <p:spPr>
          <a:xfrm>
            <a:off x="2762031" y="6373060"/>
            <a:ext cx="5280000" cy="322113"/>
          </a:xfrm>
        </p:spPr>
        <p:txBody>
          <a:bodyPr/>
          <a:lstStyle/>
          <a:p>
            <a:r>
              <a:rPr lang="nb-NO" dirty="0" smtClean="0">
                <a:solidFill>
                  <a:srgbClr val="003283"/>
                </a:solidFill>
              </a:rPr>
              <a:t>TB februar 2021</a:t>
            </a:r>
            <a:endParaRPr lang="nb-NO" dirty="0">
              <a:solidFill>
                <a:srgbClr val="003283"/>
              </a:solidFill>
            </a:endParaRPr>
          </a:p>
        </p:txBody>
      </p:sp>
      <p:pic>
        <p:nvPicPr>
          <p:cNvPr id="4" name="Innspilt ly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854364" y="3632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768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5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472966" y="239713"/>
            <a:ext cx="11156001" cy="1270000"/>
          </a:xfrm>
        </p:spPr>
        <p:txBody>
          <a:bodyPr>
            <a:normAutofit/>
          </a:bodyPr>
          <a:lstStyle/>
          <a:p>
            <a:pPr eaLnBrk="1" hangingPunct="1"/>
            <a:r>
              <a:rPr lang="nb-NO" altLang="nb-NO" sz="4133" dirty="0" smtClean="0"/>
              <a:t>Tilrettelegging av praktiske fag</a:t>
            </a:r>
            <a:r>
              <a:rPr lang="nb-NO" altLang="nb-NO" sz="4133" dirty="0"/>
              <a:t>	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idx="1"/>
          </p:nvPr>
        </p:nvSpPr>
        <p:spPr>
          <a:xfrm>
            <a:off x="292419" y="1553883"/>
            <a:ext cx="6747641" cy="4572281"/>
          </a:xfrm>
        </p:spPr>
        <p:txBody>
          <a:bodyPr>
            <a:normAutofit/>
          </a:bodyPr>
          <a:lstStyle/>
          <a:p>
            <a:pPr marL="533398" indent="-457200"/>
            <a:r>
              <a:rPr lang="nb-NO" altLang="nb-NO" sz="3467" dirty="0" smtClean="0"/>
              <a:t>Planlegg i god tid. </a:t>
            </a:r>
          </a:p>
          <a:p>
            <a:pPr marL="533398" indent="-457200"/>
            <a:r>
              <a:rPr lang="nb-NO" altLang="nb-NO" sz="3467" dirty="0" smtClean="0"/>
              <a:t>Ha dialog med læreren </a:t>
            </a:r>
          </a:p>
          <a:p>
            <a:pPr marL="533398" indent="-457200"/>
            <a:r>
              <a:rPr lang="nb-NO" altLang="nb-NO" sz="3467" dirty="0" smtClean="0"/>
              <a:t>Hvilke aktiviteter kan tilrettelegges:</a:t>
            </a:r>
          </a:p>
          <a:p>
            <a:pPr marL="933448" lvl="1" indent="-457200"/>
            <a:r>
              <a:rPr lang="nb-NO" altLang="nb-NO" sz="3067" dirty="0"/>
              <a:t>S</a:t>
            </a:r>
            <a:r>
              <a:rPr lang="nb-NO" altLang="nb-NO" sz="3067" dirty="0" smtClean="0"/>
              <a:t>å det passer for hele klassen?</a:t>
            </a:r>
          </a:p>
          <a:p>
            <a:pPr marL="933448" lvl="1" indent="-457200"/>
            <a:r>
              <a:rPr lang="nb-NO" altLang="nb-NO" sz="3067" dirty="0" smtClean="0"/>
              <a:t>Eller eventuelt tilpasses for deres barn? </a:t>
            </a:r>
          </a:p>
          <a:p>
            <a:pPr marL="76198" indent="0">
              <a:buNone/>
            </a:pPr>
            <a:endParaRPr lang="nb-NO" altLang="nb-NO" sz="3467" dirty="0"/>
          </a:p>
          <a:p>
            <a:pPr marL="253994" lvl="1" indent="0">
              <a:buNone/>
            </a:pPr>
            <a:endParaRPr lang="nb-NO" dirty="0"/>
          </a:p>
        </p:txBody>
      </p:sp>
      <p:sp>
        <p:nvSpPr>
          <p:cNvPr id="2" name="Plassholder for bunntekst 1"/>
          <p:cNvSpPr>
            <a:spLocks noGrp="1"/>
          </p:cNvSpPr>
          <p:nvPr>
            <p:ph type="ftr" sz="quarter" idx="3"/>
          </p:nvPr>
        </p:nvSpPr>
        <p:spPr>
          <a:xfrm>
            <a:off x="2772541" y="6284660"/>
            <a:ext cx="5280000" cy="322113"/>
          </a:xfrm>
        </p:spPr>
        <p:txBody>
          <a:bodyPr/>
          <a:lstStyle/>
          <a:p>
            <a:pPr>
              <a:defRPr/>
            </a:pPr>
            <a:r>
              <a:rPr lang="nb-NO" dirty="0" smtClean="0"/>
              <a:t>TB februar 2021</a:t>
            </a:r>
            <a:endParaRPr lang="nb-NO" dirty="0"/>
          </a:p>
        </p:txBody>
      </p:sp>
      <p:sp>
        <p:nvSpPr>
          <p:cNvPr id="3" name="Plassholder for lysbildenummer 2"/>
          <p:cNvSpPr>
            <a:spLocks noGrp="1"/>
          </p:cNvSpPr>
          <p:nvPr>
            <p:ph type="sldNum" sz="quarter" idx="4294967295"/>
          </p:nvPr>
        </p:nvSpPr>
        <p:spPr>
          <a:xfrm>
            <a:off x="11610975" y="6310313"/>
            <a:ext cx="581025" cy="320675"/>
          </a:xfrm>
        </p:spPr>
        <p:txBody>
          <a:bodyPr/>
          <a:lstStyle/>
          <a:p>
            <a:fld id="{A67513C0-5F9E-431D-A218-42A3D8B9E734}" type="slidenum">
              <a:rPr lang="nb-NO" smtClean="0"/>
              <a:pPr/>
              <a:t>12</a:t>
            </a:fld>
            <a:endParaRPr lang="nb-NO" dirty="0"/>
          </a:p>
        </p:txBody>
      </p:sp>
      <p:pic>
        <p:nvPicPr>
          <p:cNvPr id="5" name="Bild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1385" y="1553883"/>
            <a:ext cx="4861427" cy="3244474"/>
          </a:xfrm>
          <a:prstGeom prst="rect">
            <a:avLst/>
          </a:prstGeom>
        </p:spPr>
      </p:pic>
      <p:pic>
        <p:nvPicPr>
          <p:cNvPr id="4" name="Innspilt ly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175689" y="533830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324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48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/>
          <p:cNvSpPr>
            <a:spLocks noGrp="1"/>
          </p:cNvSpPr>
          <p:nvPr>
            <p:ph type="title"/>
          </p:nvPr>
        </p:nvSpPr>
        <p:spPr>
          <a:xfrm>
            <a:off x="732366" y="330272"/>
            <a:ext cx="10727267" cy="1270000"/>
          </a:xfrm>
        </p:spPr>
        <p:txBody>
          <a:bodyPr>
            <a:normAutofit/>
          </a:bodyPr>
          <a:lstStyle/>
          <a:p>
            <a:pPr algn="ctr"/>
            <a:r>
              <a:rPr lang="nb-NO" dirty="0"/>
              <a:t>Mat og </a:t>
            </a:r>
            <a:r>
              <a:rPr lang="nb-NO" dirty="0" smtClean="0"/>
              <a:t>helse </a:t>
            </a:r>
            <a:r>
              <a:rPr lang="nb-NO" dirty="0"/>
              <a:t/>
            </a:r>
            <a:br>
              <a:rPr lang="nb-NO" dirty="0"/>
            </a:br>
            <a:endParaRPr lang="nb-NO" dirty="0"/>
          </a:p>
        </p:txBody>
      </p:sp>
      <p:sp>
        <p:nvSpPr>
          <p:cNvPr id="2" name="Plassholder for innhold 1"/>
          <p:cNvSpPr>
            <a:spLocks noGrp="1"/>
          </p:cNvSpPr>
          <p:nvPr>
            <p:ph idx="1"/>
          </p:nvPr>
        </p:nvSpPr>
        <p:spPr>
          <a:xfrm>
            <a:off x="486833" y="1228534"/>
            <a:ext cx="10972800" cy="4572281"/>
          </a:xfrm>
        </p:spPr>
        <p:txBody>
          <a:bodyPr>
            <a:normAutofit/>
          </a:bodyPr>
          <a:lstStyle/>
          <a:p>
            <a:r>
              <a:rPr lang="nb-NO" sz="2800" dirty="0" smtClean="0"/>
              <a:t>Behov </a:t>
            </a:r>
            <a:r>
              <a:rPr lang="nb-NO" sz="2800" dirty="0"/>
              <a:t>for hjelpemidler </a:t>
            </a:r>
            <a:r>
              <a:rPr lang="nb-NO" sz="2800" dirty="0" smtClean="0"/>
              <a:t>eller tilpasse </a:t>
            </a:r>
            <a:r>
              <a:rPr lang="nb-NO" sz="2800" dirty="0"/>
              <a:t>oppgavene?</a:t>
            </a:r>
          </a:p>
          <a:p>
            <a:r>
              <a:rPr lang="nb-NO" sz="2800" dirty="0" smtClean="0"/>
              <a:t>Mulige </a:t>
            </a:r>
            <a:r>
              <a:rPr lang="nb-NO" sz="2800" dirty="0"/>
              <a:t>løsninger er </a:t>
            </a:r>
            <a:r>
              <a:rPr lang="nb-NO" sz="2800" dirty="0" err="1"/>
              <a:t>f.eks</a:t>
            </a:r>
            <a:r>
              <a:rPr lang="nb-NO" sz="2800" dirty="0"/>
              <a:t>:  </a:t>
            </a:r>
          </a:p>
          <a:p>
            <a:pPr lvl="1"/>
            <a:r>
              <a:rPr lang="nb-NO" sz="2800" dirty="0"/>
              <a:t>sklisikkert underlag, skjærebrett med </a:t>
            </a:r>
          </a:p>
          <a:p>
            <a:pPr marL="253994" lvl="1" indent="0">
              <a:buNone/>
            </a:pPr>
            <a:r>
              <a:rPr lang="nb-NO" sz="2800" dirty="0"/>
              <a:t>   spiker, kniver med vinklet skaft </a:t>
            </a:r>
          </a:p>
          <a:p>
            <a:pPr marL="253994" lvl="1" indent="0">
              <a:buNone/>
            </a:pPr>
            <a:r>
              <a:rPr lang="nb-NO" sz="2800" dirty="0" smtClean="0"/>
              <a:t>- Kunne sitte og jobbe? </a:t>
            </a:r>
            <a:endParaRPr lang="nb-NO" sz="2800" dirty="0"/>
          </a:p>
          <a:p>
            <a:endParaRPr lang="nb-NO" dirty="0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4294967295"/>
          </p:nvPr>
        </p:nvSpPr>
        <p:spPr>
          <a:xfrm>
            <a:off x="11610975" y="6310313"/>
            <a:ext cx="581025" cy="320675"/>
          </a:xfrm>
        </p:spPr>
        <p:txBody>
          <a:bodyPr/>
          <a:lstStyle/>
          <a:p>
            <a:fld id="{A67513C0-5F9E-431D-A218-42A3D8B9E734}" type="slidenum">
              <a:rPr lang="nb-NO" smtClean="0"/>
              <a:pPr/>
              <a:t>13</a:t>
            </a:fld>
            <a:endParaRPr lang="nb-NO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966751"/>
            <a:ext cx="4521395" cy="2323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Plassholder for bunntekst 6"/>
          <p:cNvSpPr>
            <a:spLocks noGrp="1"/>
          </p:cNvSpPr>
          <p:nvPr>
            <p:ph type="ftr" sz="quarter" idx="3"/>
          </p:nvPr>
        </p:nvSpPr>
        <p:spPr>
          <a:xfrm>
            <a:off x="2541314" y="6389058"/>
            <a:ext cx="5280000" cy="322113"/>
          </a:xfrm>
        </p:spPr>
        <p:txBody>
          <a:bodyPr/>
          <a:lstStyle/>
          <a:p>
            <a:r>
              <a:rPr lang="nb-NO" dirty="0" smtClean="0">
                <a:solidFill>
                  <a:srgbClr val="003283"/>
                </a:solidFill>
              </a:rPr>
              <a:t>TB februar 2021</a:t>
            </a:r>
            <a:endParaRPr lang="nb-NO" dirty="0">
              <a:solidFill>
                <a:srgbClr val="003283"/>
              </a:solidFill>
            </a:endParaRPr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6500" y="2984647"/>
            <a:ext cx="4805408" cy="3207423"/>
          </a:xfrm>
          <a:prstGeom prst="rect">
            <a:avLst/>
          </a:prstGeom>
        </p:spPr>
      </p:pic>
      <p:pic>
        <p:nvPicPr>
          <p:cNvPr id="8" name="Innspilt ly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345683" y="169119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553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23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98786" y="189744"/>
            <a:ext cx="10363200" cy="866588"/>
          </a:xfrm>
        </p:spPr>
        <p:txBody>
          <a:bodyPr>
            <a:normAutofit/>
          </a:bodyPr>
          <a:lstStyle/>
          <a:p>
            <a:r>
              <a:rPr lang="nb-NO" altLang="nb-NO" sz="4800" dirty="0"/>
              <a:t> </a:t>
            </a:r>
            <a:r>
              <a:rPr lang="nb-NO" altLang="nb-NO" sz="3733" dirty="0"/>
              <a:t>Kunst og Håndverk </a:t>
            </a:r>
            <a:r>
              <a:rPr lang="nb-NO" altLang="nb-NO" sz="4133" dirty="0"/>
              <a:t>	</a:t>
            </a:r>
          </a:p>
        </p:txBody>
      </p:sp>
      <p:sp>
        <p:nvSpPr>
          <p:cNvPr id="11" name="Plassholder for lysbildenummer 10"/>
          <p:cNvSpPr>
            <a:spLocks noGrp="1"/>
          </p:cNvSpPr>
          <p:nvPr>
            <p:ph type="sldNum" sz="quarter" idx="4294967295"/>
          </p:nvPr>
        </p:nvSpPr>
        <p:spPr>
          <a:xfrm>
            <a:off x="11610975" y="6310313"/>
            <a:ext cx="581025" cy="320675"/>
          </a:xfrm>
        </p:spPr>
        <p:txBody>
          <a:bodyPr/>
          <a:lstStyle/>
          <a:p>
            <a:fld id="{A67513C0-5F9E-431D-A218-42A3D8B9E734}" type="slidenum">
              <a:rPr lang="nb-NO" smtClean="0"/>
              <a:pPr/>
              <a:t>14</a:t>
            </a:fld>
            <a:endParaRPr lang="nb-NO" dirty="0"/>
          </a:p>
        </p:txBody>
      </p:sp>
      <p:sp>
        <p:nvSpPr>
          <p:cNvPr id="7" name="Rektangel 6"/>
          <p:cNvSpPr/>
          <p:nvPr/>
        </p:nvSpPr>
        <p:spPr>
          <a:xfrm>
            <a:off x="508920" y="1117197"/>
            <a:ext cx="11126766" cy="627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sz="2800" dirty="0" smtClean="0">
                <a:solidFill>
                  <a:srgbClr val="0F1113"/>
                </a:solidFill>
              </a:rPr>
              <a:t>Et fag med mange muligheter, ulike aktiviteter og oppgaver</a:t>
            </a:r>
          </a:p>
          <a:p>
            <a:pPr marL="457200" indent="-457200">
              <a:buFontTx/>
              <a:buChar char="-"/>
            </a:pPr>
            <a:r>
              <a:rPr lang="nb-NO" sz="2800" dirty="0" smtClean="0">
                <a:solidFill>
                  <a:srgbClr val="0F1113"/>
                </a:solidFill>
              </a:rPr>
              <a:t>Kan lærer velge aktiviteter som kan tilpasses for alle i klassen?</a:t>
            </a:r>
          </a:p>
          <a:p>
            <a:pPr marL="457200" indent="-457200">
              <a:buFontTx/>
              <a:buChar char="-"/>
            </a:pPr>
            <a:r>
              <a:rPr lang="nb-NO" sz="2800" dirty="0" smtClean="0">
                <a:solidFill>
                  <a:srgbClr val="0F1113"/>
                </a:solidFill>
              </a:rPr>
              <a:t>Kan dysmeliteam lage spesialtilpasninger, </a:t>
            </a:r>
            <a:r>
              <a:rPr lang="nb-NO" sz="2800" dirty="0" err="1" smtClean="0">
                <a:solidFill>
                  <a:srgbClr val="0F1113"/>
                </a:solidFill>
              </a:rPr>
              <a:t>f.eks</a:t>
            </a:r>
            <a:r>
              <a:rPr lang="nb-NO" sz="2800" dirty="0" smtClean="0">
                <a:solidFill>
                  <a:srgbClr val="0F1113"/>
                </a:solidFill>
              </a:rPr>
              <a:t> til verktøy?</a:t>
            </a:r>
          </a:p>
          <a:p>
            <a:r>
              <a:rPr lang="nb-NO" dirty="0" smtClean="0"/>
              <a:t>	</a:t>
            </a:r>
          </a:p>
          <a:p>
            <a:pPr indent="-57150"/>
            <a:endParaRPr lang="nb-NO" sz="2400" dirty="0" smtClean="0"/>
          </a:p>
          <a:p>
            <a:pPr indent="-57150"/>
            <a:r>
              <a:rPr lang="nb-NO" sz="2400" dirty="0" smtClean="0"/>
              <a:t>Eksempel 1: Video av </a:t>
            </a:r>
            <a:r>
              <a:rPr lang="nb-NO" sz="2400" dirty="0"/>
              <a:t>dame med </a:t>
            </a:r>
            <a:r>
              <a:rPr lang="nb-NO" sz="2400" dirty="0" smtClean="0"/>
              <a:t>armdysmeli og protese, </a:t>
            </a:r>
          </a:p>
          <a:p>
            <a:pPr indent="-57150"/>
            <a:r>
              <a:rPr lang="nb-NO" sz="2400" dirty="0" smtClean="0"/>
              <a:t>som </a:t>
            </a:r>
            <a:r>
              <a:rPr lang="nb-NO" sz="2400" dirty="0"/>
              <a:t>lager </a:t>
            </a:r>
            <a:r>
              <a:rPr lang="nb-NO" sz="2400" dirty="0" smtClean="0"/>
              <a:t>smykker med en liten tilpasning av smykketang</a:t>
            </a:r>
            <a:endParaRPr lang="nb-NO" sz="2400" dirty="0"/>
          </a:p>
          <a:p>
            <a:pPr indent="-57150"/>
            <a:r>
              <a:rPr lang="nb-NO" sz="2400" dirty="0">
                <a:hlinkClick r:id="rId5"/>
              </a:rPr>
              <a:t>https://www.youtube.com/watch?v=SkfrPONeews</a:t>
            </a:r>
            <a:endParaRPr lang="nb-NO" sz="2400" dirty="0"/>
          </a:p>
          <a:p>
            <a:pPr marL="914400" lvl="1" indent="-457200">
              <a:buFontTx/>
              <a:buChar char="-"/>
            </a:pPr>
            <a:endParaRPr lang="nb-NO" sz="2400" dirty="0">
              <a:solidFill>
                <a:srgbClr val="0F1113"/>
              </a:solidFill>
            </a:endParaRPr>
          </a:p>
          <a:p>
            <a:r>
              <a:rPr lang="nb-NO" sz="2400" dirty="0" smtClean="0">
                <a:solidFill>
                  <a:srgbClr val="0F1113"/>
                </a:solidFill>
              </a:rPr>
              <a:t>Eksempel 2: Spesialtilpasset hammer til en voksen </a:t>
            </a:r>
          </a:p>
          <a:p>
            <a:r>
              <a:rPr lang="nb-NO" sz="2400" dirty="0">
                <a:solidFill>
                  <a:srgbClr val="0F1113"/>
                </a:solidFill>
              </a:rPr>
              <a:t>m</a:t>
            </a:r>
            <a:r>
              <a:rPr lang="nb-NO" sz="2400" dirty="0" smtClean="0">
                <a:solidFill>
                  <a:srgbClr val="0F1113"/>
                </a:solidFill>
              </a:rPr>
              <a:t>ed amputasjon. </a:t>
            </a:r>
            <a:r>
              <a:rPr lang="nb-NO" sz="2400" dirty="0">
                <a:solidFill>
                  <a:srgbClr val="000000"/>
                </a:solidFill>
                <a:latin typeface="Calibri" panose="020F0502020204030204" pitchFamily="34" charset="0"/>
              </a:rPr>
              <a:t>Bilde </a:t>
            </a:r>
            <a:r>
              <a:rPr lang="nb-NO" sz="2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gjengitt </a:t>
            </a:r>
            <a:r>
              <a:rPr lang="nb-NO" sz="2400" dirty="0">
                <a:solidFill>
                  <a:srgbClr val="000000"/>
                </a:solidFill>
                <a:latin typeface="Calibri" panose="020F0502020204030204" pitchFamily="34" charset="0"/>
              </a:rPr>
              <a:t>med tillatelse av </a:t>
            </a:r>
            <a:endParaRPr lang="nb-NO" sz="2400" dirty="0" smtClean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nb-NO" sz="2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Norsk </a:t>
            </a:r>
            <a:r>
              <a:rPr lang="nb-NO" sz="2400" dirty="0">
                <a:solidFill>
                  <a:srgbClr val="000000"/>
                </a:solidFill>
                <a:latin typeface="Calibri" panose="020F0502020204030204" pitchFamily="34" charset="0"/>
              </a:rPr>
              <a:t>Teknisk Ortopedi, Ottestad. </a:t>
            </a:r>
            <a:endParaRPr lang="nb-NO" sz="2400" dirty="0"/>
          </a:p>
          <a:p>
            <a:endParaRPr lang="nb-NO" sz="2400" dirty="0" smtClean="0">
              <a:solidFill>
                <a:srgbClr val="0F1113"/>
              </a:solidFill>
            </a:endParaRPr>
          </a:p>
          <a:p>
            <a:endParaRPr lang="nb-NO" sz="2400" dirty="0">
              <a:solidFill>
                <a:srgbClr val="0F1113"/>
              </a:solidFill>
            </a:endParaRPr>
          </a:p>
          <a:p>
            <a:endParaRPr lang="nb-NO" sz="2800" dirty="0">
              <a:solidFill>
                <a:srgbClr val="0F1113"/>
              </a:solidFill>
            </a:endParaRPr>
          </a:p>
          <a:p>
            <a:r>
              <a:rPr lang="nb-NO" sz="3200" dirty="0">
                <a:solidFill>
                  <a:srgbClr val="0F1113"/>
                </a:solidFill>
              </a:rPr>
              <a:t>	</a:t>
            </a:r>
          </a:p>
        </p:txBody>
      </p:sp>
      <p:sp>
        <p:nvSpPr>
          <p:cNvPr id="8" name="Rektangel 7"/>
          <p:cNvSpPr/>
          <p:nvPr/>
        </p:nvSpPr>
        <p:spPr>
          <a:xfrm>
            <a:off x="3106626" y="6338481"/>
            <a:ext cx="16905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dirty="0">
                <a:solidFill>
                  <a:srgbClr val="003283"/>
                </a:solidFill>
              </a:rPr>
              <a:t>TB februar 2021</a:t>
            </a:r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75573" y="2993514"/>
            <a:ext cx="3370495" cy="2385105"/>
          </a:xfrm>
          <a:prstGeom prst="rect">
            <a:avLst/>
          </a:prstGeom>
        </p:spPr>
      </p:pic>
      <p:pic>
        <p:nvPicPr>
          <p:cNvPr id="2" name="Innspilt ly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96000" y="565510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908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3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b-NO" altLang="nb-NO" dirty="0" smtClean="0"/>
              <a:t>Musikk</a:t>
            </a:r>
            <a:r>
              <a:rPr lang="nb-NO" altLang="nb-NO" dirty="0"/>
              <a:t/>
            </a:r>
            <a:br>
              <a:rPr lang="nb-NO" altLang="nb-NO" dirty="0"/>
            </a:br>
            <a:endParaRPr lang="nb-NO" dirty="0"/>
          </a:p>
        </p:txBody>
      </p:sp>
      <p:sp>
        <p:nvSpPr>
          <p:cNvPr id="2" name="Plassholder for innhold 1"/>
          <p:cNvSpPr>
            <a:spLocks noGrp="1"/>
          </p:cNvSpPr>
          <p:nvPr>
            <p:ph idx="1"/>
          </p:nvPr>
        </p:nvSpPr>
        <p:spPr>
          <a:xfrm>
            <a:off x="609600" y="1155761"/>
            <a:ext cx="10972800" cy="4572281"/>
          </a:xfrm>
        </p:spPr>
        <p:txBody>
          <a:bodyPr/>
          <a:lstStyle/>
          <a:p>
            <a:pPr marL="0" indent="0">
              <a:buNone/>
            </a:pPr>
            <a:r>
              <a:rPr lang="nb-NO" altLang="nb-NO" sz="3200" dirty="0"/>
              <a:t>Hvilke instrumenter kan </a:t>
            </a:r>
            <a:r>
              <a:rPr lang="nb-NO" altLang="nb-NO" sz="3200" dirty="0" smtClean="0"/>
              <a:t>klassen velge? </a:t>
            </a:r>
            <a:r>
              <a:rPr lang="nb-NO" altLang="nb-NO" sz="3200" dirty="0"/>
              <a:t>– trengs det tilpasninger?</a:t>
            </a:r>
          </a:p>
          <a:p>
            <a:endParaRPr lang="nb-NO" dirty="0" smtClean="0"/>
          </a:p>
          <a:p>
            <a:pPr marL="0" indent="0">
              <a:buNone/>
            </a:pPr>
            <a:endParaRPr lang="nb-NO" dirty="0" smtClean="0"/>
          </a:p>
          <a:p>
            <a:endParaRPr lang="nb-NO" dirty="0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3"/>
          </p:nvPr>
        </p:nvSpPr>
        <p:spPr>
          <a:xfrm>
            <a:off x="2572845" y="6310313"/>
            <a:ext cx="5280000" cy="322113"/>
          </a:xfrm>
          <a:prstGeom prst="rect">
            <a:avLst/>
          </a:prstGeom>
        </p:spPr>
        <p:txBody>
          <a:bodyPr/>
          <a:lstStyle/>
          <a:p>
            <a:r>
              <a:rPr lang="nb-NO" dirty="0" smtClean="0"/>
              <a:t>TB februar 2021</a:t>
            </a:r>
            <a:endParaRPr lang="nb-NO" dirty="0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4294967295"/>
          </p:nvPr>
        </p:nvSpPr>
        <p:spPr>
          <a:xfrm>
            <a:off x="11610975" y="6310313"/>
            <a:ext cx="581025" cy="320675"/>
          </a:xfrm>
        </p:spPr>
        <p:txBody>
          <a:bodyPr/>
          <a:lstStyle/>
          <a:p>
            <a:fld id="{A67513C0-5F9E-431D-A218-42A3D8B9E734}" type="slidenum">
              <a:rPr lang="nb-NO" smtClean="0"/>
              <a:pPr/>
              <a:t>15</a:t>
            </a:fld>
            <a:endParaRPr lang="nb-NO" dirty="0"/>
          </a:p>
        </p:txBody>
      </p:sp>
      <p:pic>
        <p:nvPicPr>
          <p:cNvPr id="6" name="Bilde 5" descr="blokkfløyte NTO.jpg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01827" y="1893893"/>
            <a:ext cx="4578611" cy="2514600"/>
          </a:xfrm>
          <a:prstGeom prst="rect">
            <a:avLst/>
          </a:prstGeom>
        </p:spPr>
      </p:pic>
      <p:pic>
        <p:nvPicPr>
          <p:cNvPr id="7" name="Bilde 6" descr="fiolinbueprotese NTO.jpg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265334" y="1893893"/>
            <a:ext cx="4656089" cy="2514600"/>
          </a:xfrm>
          <a:prstGeom prst="rect">
            <a:avLst/>
          </a:prstGeom>
        </p:spPr>
      </p:pic>
      <p:sp>
        <p:nvSpPr>
          <p:cNvPr id="8" name="Rektangel 7"/>
          <p:cNvSpPr/>
          <p:nvPr/>
        </p:nvSpPr>
        <p:spPr>
          <a:xfrm>
            <a:off x="795005" y="4693870"/>
            <a:ext cx="11161582" cy="7487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nb-NO" sz="2133" dirty="0" smtClean="0"/>
              <a:t>Blokkfløyte tilpasset til barn med hånddysmeli </a:t>
            </a:r>
            <a:r>
              <a:rPr lang="nb-NO" sz="2133" dirty="0"/>
              <a:t>og </a:t>
            </a:r>
            <a:r>
              <a:rPr lang="nb-NO" sz="2133" dirty="0" smtClean="0"/>
              <a:t>fiolinbue tilpassete barn med underarmsdysmeli.</a:t>
            </a:r>
          </a:p>
          <a:p>
            <a:pPr>
              <a:defRPr/>
            </a:pPr>
            <a:r>
              <a:rPr lang="nb-NO" sz="2133" dirty="0" smtClean="0"/>
              <a:t>Bilder gjengitt med tillatelse fra </a:t>
            </a:r>
            <a:r>
              <a:rPr lang="nb-NO" sz="2133" dirty="0"/>
              <a:t>Norsk </a:t>
            </a:r>
            <a:r>
              <a:rPr lang="nb-NO" sz="2133" dirty="0" smtClean="0"/>
              <a:t>Teknisk Ortopedi</a:t>
            </a:r>
            <a:r>
              <a:rPr lang="nb-NO" sz="2133" dirty="0"/>
              <a:t>, Ottestad</a:t>
            </a:r>
          </a:p>
        </p:txBody>
      </p:sp>
      <p:pic>
        <p:nvPicPr>
          <p:cNvPr id="9" name="Innspilt ly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969396" y="582173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842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32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/>
          <p:cNvSpPr>
            <a:spLocks noGrp="1"/>
          </p:cNvSpPr>
          <p:nvPr>
            <p:ph type="title"/>
          </p:nvPr>
        </p:nvSpPr>
        <p:spPr>
          <a:xfrm>
            <a:off x="449756" y="311260"/>
            <a:ext cx="10727267" cy="1270000"/>
          </a:xfrm>
        </p:spPr>
        <p:txBody>
          <a:bodyPr>
            <a:normAutofit/>
          </a:bodyPr>
          <a:lstStyle/>
          <a:p>
            <a:r>
              <a:rPr lang="nb-NO" dirty="0" smtClean="0"/>
              <a:t>Flere eksempler på tilpasning av musikkinstrumenter</a:t>
            </a:r>
            <a:endParaRPr lang="nb-NO" dirty="0"/>
          </a:p>
        </p:txBody>
      </p:sp>
      <p:sp>
        <p:nvSpPr>
          <p:cNvPr id="2" name="Plassholder for innhold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b-NO" sz="2800" dirty="0" smtClean="0"/>
              <a:t>Spille gitar. Eksempel fra video på nettet: «Erik har Norges minste hånd» </a:t>
            </a:r>
            <a:r>
              <a:rPr lang="nb-NO" sz="2800" dirty="0" smtClean="0">
                <a:hlinkClick r:id="rId5"/>
              </a:rPr>
              <a:t>https</a:t>
            </a:r>
            <a:r>
              <a:rPr lang="nb-NO" sz="2800" dirty="0">
                <a:hlinkClick r:id="rId5"/>
              </a:rPr>
              <a:t>://</a:t>
            </a:r>
            <a:r>
              <a:rPr lang="nb-NO" sz="2800" dirty="0" smtClean="0">
                <a:hlinkClick r:id="rId5"/>
              </a:rPr>
              <a:t>vimeo.com/161171783</a:t>
            </a:r>
            <a:endParaRPr lang="nb-NO" sz="2800" dirty="0" smtClean="0"/>
          </a:p>
          <a:p>
            <a:endParaRPr lang="nb-NO" sz="2800" dirty="0"/>
          </a:p>
          <a:p>
            <a:r>
              <a:rPr lang="nb-NO" sz="2800" dirty="0" smtClean="0"/>
              <a:t>Spille kornett. Eksempel i filmen </a:t>
            </a:r>
            <a:r>
              <a:rPr lang="nb-NO" sz="2800" dirty="0" smtClean="0">
                <a:hlinkClick r:id="rId6"/>
              </a:rPr>
              <a:t>Dysmeli lure løsninger </a:t>
            </a:r>
            <a:r>
              <a:rPr lang="nb-NO" sz="2800" dirty="0" smtClean="0"/>
              <a:t>fra TRS. </a:t>
            </a:r>
            <a:endParaRPr lang="nb-NO" sz="2800" dirty="0"/>
          </a:p>
          <a:p>
            <a:pPr marL="0" indent="0">
              <a:buNone/>
            </a:pPr>
            <a:endParaRPr lang="nb-NO" sz="2800" dirty="0"/>
          </a:p>
        </p:txBody>
      </p:sp>
      <p:sp>
        <p:nvSpPr>
          <p:cNvPr id="4" name="Rektangel 3"/>
          <p:cNvSpPr/>
          <p:nvPr/>
        </p:nvSpPr>
        <p:spPr>
          <a:xfrm>
            <a:off x="1160395" y="5552528"/>
            <a:ext cx="10297717" cy="502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nb-NO" sz="2667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2898665" y="6389058"/>
            <a:ext cx="5280000" cy="322113"/>
          </a:xfrm>
        </p:spPr>
        <p:txBody>
          <a:bodyPr/>
          <a:lstStyle/>
          <a:p>
            <a:r>
              <a:rPr lang="nb-NO" dirty="0" smtClean="0">
                <a:solidFill>
                  <a:srgbClr val="003283"/>
                </a:solidFill>
              </a:rPr>
              <a:t>TB februar 2021</a:t>
            </a:r>
            <a:endParaRPr lang="nb-NO" dirty="0">
              <a:solidFill>
                <a:srgbClr val="003283"/>
              </a:solidFill>
            </a:endParaRPr>
          </a:p>
        </p:txBody>
      </p:sp>
      <p:pic>
        <p:nvPicPr>
          <p:cNvPr id="6" name="Innspilt ly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96000" y="452481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074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47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b-NO" altLang="nb-NO" sz="4000" dirty="0" smtClean="0"/>
              <a:t>Tilrettelegging av skolevei og skolelokaler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1"/>
          </p:nvPr>
        </p:nvSpPr>
        <p:spPr>
          <a:xfrm>
            <a:off x="723024" y="1509713"/>
            <a:ext cx="11647651" cy="4714106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99000"/>
              </a:lnSpc>
              <a:buNone/>
            </a:pPr>
            <a:r>
              <a:rPr lang="nb-NO" altLang="nb-NO" b="1" dirty="0" smtClean="0"/>
              <a:t>Skoleveien</a:t>
            </a:r>
          </a:p>
          <a:p>
            <a:pPr marL="0" indent="0">
              <a:lnSpc>
                <a:spcPct val="99000"/>
              </a:lnSpc>
              <a:buNone/>
            </a:pPr>
            <a:r>
              <a:rPr lang="nb-NO" altLang="nb-NO" sz="2200" dirty="0" smtClean="0"/>
              <a:t>Bære sekk</a:t>
            </a:r>
          </a:p>
          <a:p>
            <a:pPr marL="400050" lvl="1" indent="0">
              <a:lnSpc>
                <a:spcPct val="99000"/>
              </a:lnSpc>
              <a:buNone/>
            </a:pPr>
            <a:r>
              <a:rPr lang="nb-NO" altLang="nb-NO" sz="2200" dirty="0"/>
              <a:t>	</a:t>
            </a:r>
            <a:r>
              <a:rPr lang="nb-NO" altLang="nb-NO" sz="2200" dirty="0" smtClean="0"/>
              <a:t>	- Tilpasse reimer og lukking?</a:t>
            </a:r>
          </a:p>
          <a:p>
            <a:pPr marL="400050" lvl="1" indent="0">
              <a:lnSpc>
                <a:spcPct val="99000"/>
              </a:lnSpc>
              <a:buNone/>
            </a:pPr>
            <a:r>
              <a:rPr lang="nb-NO" altLang="nb-NO" sz="2200" dirty="0" smtClean="0"/>
              <a:t>		- Ekstra sett skolebøker </a:t>
            </a:r>
          </a:p>
          <a:p>
            <a:pPr marL="0" indent="0" eaLnBrk="1" hangingPunct="1">
              <a:lnSpc>
                <a:spcPct val="99000"/>
              </a:lnSpc>
              <a:buNone/>
            </a:pPr>
            <a:endParaRPr lang="nb-NO" altLang="nb-NO" sz="2600" dirty="0" smtClean="0"/>
          </a:p>
          <a:p>
            <a:pPr marL="0" indent="0" eaLnBrk="1" hangingPunct="1">
              <a:lnSpc>
                <a:spcPct val="99000"/>
              </a:lnSpc>
              <a:buNone/>
            </a:pPr>
            <a:r>
              <a:rPr lang="nb-NO" altLang="nb-NO" b="1" dirty="0" smtClean="0"/>
              <a:t>Skolelokaler</a:t>
            </a:r>
            <a:endParaRPr lang="nb-NO" altLang="nb-NO" sz="2400" b="1" dirty="0" smtClean="0"/>
          </a:p>
          <a:p>
            <a:pPr marL="0" indent="0">
              <a:lnSpc>
                <a:spcPct val="99000"/>
              </a:lnSpc>
              <a:buNone/>
            </a:pPr>
            <a:r>
              <a:rPr lang="nb-NO" altLang="nb-NO" dirty="0" smtClean="0"/>
              <a:t>Vurder sammen med skolen om det er behov for tilrettelegging</a:t>
            </a:r>
          </a:p>
          <a:p>
            <a:pPr>
              <a:lnSpc>
                <a:spcPct val="99000"/>
              </a:lnSpc>
            </a:pPr>
            <a:r>
              <a:rPr lang="nb-NO" altLang="nb-NO" dirty="0" smtClean="0"/>
              <a:t>Inn og ut av dører</a:t>
            </a:r>
          </a:p>
          <a:p>
            <a:pPr>
              <a:lnSpc>
                <a:spcPct val="99000"/>
              </a:lnSpc>
            </a:pPr>
            <a:r>
              <a:rPr lang="nb-NO" altLang="nb-NO" sz="2400" dirty="0" smtClean="0"/>
              <a:t>Trapper</a:t>
            </a:r>
          </a:p>
          <a:p>
            <a:pPr>
              <a:lnSpc>
                <a:spcPct val="99000"/>
              </a:lnSpc>
            </a:pPr>
            <a:r>
              <a:rPr lang="nb-NO" altLang="nb-NO" dirty="0" smtClean="0"/>
              <a:t>Toalett</a:t>
            </a:r>
          </a:p>
          <a:p>
            <a:pPr>
              <a:lnSpc>
                <a:spcPct val="99000"/>
              </a:lnSpc>
            </a:pPr>
            <a:r>
              <a:rPr lang="nb-NO" altLang="nb-NO" sz="2400" dirty="0" smtClean="0"/>
              <a:t>Garderobe</a:t>
            </a:r>
          </a:p>
          <a:p>
            <a:pPr marL="0" indent="0" eaLnBrk="1" hangingPunct="1">
              <a:lnSpc>
                <a:spcPct val="99000"/>
              </a:lnSpc>
              <a:buNone/>
            </a:pPr>
            <a:endParaRPr lang="nb-NO" altLang="nb-NO" b="1" dirty="0"/>
          </a:p>
          <a:p>
            <a:pPr eaLnBrk="1" hangingPunct="1">
              <a:lnSpc>
                <a:spcPct val="99000"/>
              </a:lnSpc>
            </a:pPr>
            <a:endParaRPr lang="nb-NO" altLang="nb-NO" sz="2400" dirty="0" smtClean="0"/>
          </a:p>
          <a:p>
            <a:pPr eaLnBrk="1" hangingPunct="1">
              <a:lnSpc>
                <a:spcPct val="99000"/>
              </a:lnSpc>
            </a:pPr>
            <a:endParaRPr lang="nb-NO" altLang="nb-NO" sz="800" b="1" dirty="0" smtClean="0"/>
          </a:p>
          <a:p>
            <a:pPr lvl="1">
              <a:buFont typeface="Arial" pitchFamily="34" charset="0"/>
              <a:buChar char="•"/>
            </a:pPr>
            <a:endParaRPr lang="nb-NO" altLang="nb-NO" sz="800" dirty="0" smtClean="0"/>
          </a:p>
        </p:txBody>
      </p:sp>
      <p:sp>
        <p:nvSpPr>
          <p:cNvPr id="2" name="Plassholder for bunntekst 1"/>
          <p:cNvSpPr>
            <a:spLocks noGrp="1"/>
          </p:cNvSpPr>
          <p:nvPr>
            <p:ph type="ftr" sz="quarter" idx="3"/>
          </p:nvPr>
        </p:nvSpPr>
        <p:spPr>
          <a:xfrm>
            <a:off x="2646417" y="6285956"/>
            <a:ext cx="5280000" cy="322113"/>
          </a:xfrm>
        </p:spPr>
        <p:txBody>
          <a:bodyPr/>
          <a:lstStyle/>
          <a:p>
            <a:r>
              <a:rPr lang="nb-NO" dirty="0" smtClean="0">
                <a:solidFill>
                  <a:srgbClr val="003283"/>
                </a:solidFill>
              </a:rPr>
              <a:t>TB februar 2021</a:t>
            </a:r>
            <a:endParaRPr lang="nb-NO" dirty="0">
              <a:solidFill>
                <a:srgbClr val="003283"/>
              </a:solidFill>
            </a:endParaRPr>
          </a:p>
        </p:txBody>
      </p:sp>
      <p:pic>
        <p:nvPicPr>
          <p:cNvPr id="5" name="Picture 2" descr="C:\Users\tribat\AppData\Local\Microsoft\Windows\Temporary Internet Files\Content.IE5\SMMGDR6M\boy-160168_640[1]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9855" y="1819146"/>
            <a:ext cx="3472816" cy="1749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nnspilt ly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09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9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nb-NO" altLang="nb-NO" dirty="0" smtClean="0"/>
              <a:t>Tilrettelegging av uteplass, utedager og turer</a:t>
            </a:r>
          </a:p>
        </p:txBody>
      </p:sp>
      <p:sp>
        <p:nvSpPr>
          <p:cNvPr id="25603" name="Plassholder for innhold 2"/>
          <p:cNvSpPr>
            <a:spLocks noGrp="1"/>
          </p:cNvSpPr>
          <p:nvPr>
            <p:ph idx="1"/>
          </p:nvPr>
        </p:nvSpPr>
        <p:spPr>
          <a:xfrm>
            <a:off x="609600" y="1553883"/>
            <a:ext cx="6358759" cy="4572281"/>
          </a:xfrm>
        </p:spPr>
        <p:txBody>
          <a:bodyPr/>
          <a:lstStyle/>
          <a:p>
            <a:pPr lvl="1">
              <a:buFont typeface="Arial" pitchFamily="34" charset="0"/>
              <a:buChar char="•"/>
            </a:pPr>
            <a:r>
              <a:rPr lang="nb-NO" sz="2400" dirty="0"/>
              <a:t>Behov for tilrettelegging på skolens uteplass?</a:t>
            </a:r>
            <a:endParaRPr lang="nb-NO" altLang="nb-NO" sz="2400" dirty="0" smtClean="0"/>
          </a:p>
          <a:p>
            <a:pPr lvl="1" eaLnBrk="1" hangingPunct="1">
              <a:buFont typeface="Arial" pitchFamily="34" charset="0"/>
              <a:buChar char="•"/>
            </a:pPr>
            <a:r>
              <a:rPr lang="nb-NO" altLang="nb-NO" sz="2400" dirty="0" smtClean="0"/>
              <a:t>Planlegg i god tid; faste aktivitetsdager, leirskole og lignende</a:t>
            </a:r>
          </a:p>
          <a:p>
            <a:pPr lvl="2">
              <a:buFont typeface="Arial" pitchFamily="34" charset="0"/>
              <a:buChar char="•"/>
            </a:pPr>
            <a:r>
              <a:rPr lang="nb-NO" altLang="nb-NO" sz="2200" dirty="0" smtClean="0"/>
              <a:t>Trenger barnet hjelpemidler på tur og hvordan skal de fraktes med?</a:t>
            </a:r>
          </a:p>
          <a:p>
            <a:pPr lvl="2">
              <a:buFont typeface="Arial" pitchFamily="34" charset="0"/>
              <a:buChar char="•"/>
            </a:pPr>
            <a:r>
              <a:rPr lang="nb-NO" altLang="nb-NO" sz="2200" dirty="0" smtClean="0"/>
              <a:t>Gå hele veien eller kjøre deler av veien? – </a:t>
            </a:r>
            <a:endParaRPr lang="nb-NO" altLang="nb-NO" b="1" dirty="0" smtClean="0"/>
          </a:p>
          <a:p>
            <a:pPr lvl="2">
              <a:buFont typeface="Arial" pitchFamily="34" charset="0"/>
              <a:buChar char="•"/>
            </a:pPr>
            <a:endParaRPr lang="nb-NO" altLang="nb-NO" sz="2200" dirty="0" smtClean="0"/>
          </a:p>
        </p:txBody>
      </p:sp>
      <p:sp>
        <p:nvSpPr>
          <p:cNvPr id="2" name="Plassholder for bunntekst 1"/>
          <p:cNvSpPr>
            <a:spLocks noGrp="1"/>
          </p:cNvSpPr>
          <p:nvPr>
            <p:ph type="ftr" sz="quarter" idx="3"/>
          </p:nvPr>
        </p:nvSpPr>
        <p:spPr>
          <a:xfrm>
            <a:off x="2656928" y="6389058"/>
            <a:ext cx="5280000" cy="322113"/>
          </a:xfrm>
        </p:spPr>
        <p:txBody>
          <a:bodyPr/>
          <a:lstStyle/>
          <a:p>
            <a:r>
              <a:rPr lang="nb-NO" dirty="0" smtClean="0">
                <a:solidFill>
                  <a:srgbClr val="003283"/>
                </a:solidFill>
              </a:rPr>
              <a:t>TB februar 2021</a:t>
            </a:r>
            <a:endParaRPr lang="nb-NO" dirty="0">
              <a:solidFill>
                <a:srgbClr val="003283"/>
              </a:solidFill>
            </a:endParaRPr>
          </a:p>
        </p:txBody>
      </p:sp>
      <p:pic>
        <p:nvPicPr>
          <p:cNvPr id="5" name="Bild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6928" y="1867094"/>
            <a:ext cx="2507617" cy="3340686"/>
          </a:xfrm>
          <a:prstGeom prst="rect">
            <a:avLst/>
          </a:prstGeom>
        </p:spPr>
      </p:pic>
      <p:pic>
        <p:nvPicPr>
          <p:cNvPr id="3" name="Innspilt ly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91797" y="480138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9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9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901700" y="239713"/>
            <a:ext cx="10727267" cy="580094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nb-NO" altLang="nb-NO" sz="4400" dirty="0" smtClean="0"/>
              <a:t>Lovverk om hjelpemidler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idx="1"/>
          </p:nvPr>
        </p:nvSpPr>
        <p:spPr>
          <a:xfrm>
            <a:off x="609600" y="965303"/>
            <a:ext cx="10972800" cy="5003935"/>
          </a:xfrm>
        </p:spPr>
        <p:txBody>
          <a:bodyPr>
            <a:noAutofit/>
          </a:bodyPr>
          <a:lstStyle/>
          <a:p>
            <a:pPr eaLnBrk="1" hangingPunct="1"/>
            <a:r>
              <a:rPr lang="nb-NO" altLang="nb-NO" sz="2400" b="1" dirty="0" smtClean="0"/>
              <a:t>Folketrygdloven § 10.5-7</a:t>
            </a:r>
          </a:p>
          <a:p>
            <a:pPr marL="457200" lvl="1" indent="0" eaLnBrk="1" hangingPunct="1">
              <a:buNone/>
            </a:pPr>
            <a:r>
              <a:rPr lang="nb-NO" altLang="nb-NO" sz="2400" dirty="0" smtClean="0"/>
              <a:t>”Hjelpemidler til bedring av funksjonsevnen i dagliglivet” (inklusive på skole). </a:t>
            </a:r>
          </a:p>
          <a:p>
            <a:pPr marL="457200" lvl="1" indent="0" eaLnBrk="1" hangingPunct="1">
              <a:buNone/>
            </a:pPr>
            <a:r>
              <a:rPr lang="nb-NO" altLang="nb-NO" sz="2400" dirty="0" smtClean="0"/>
              <a:t>”Hjelpemidler til trening, stimulering og aktivisering” (aktivitetshjelpemidler)</a:t>
            </a:r>
          </a:p>
          <a:p>
            <a:pPr marL="457200" lvl="1" indent="0" eaLnBrk="1" hangingPunct="1">
              <a:buNone/>
            </a:pPr>
            <a:r>
              <a:rPr lang="nb-NO" altLang="nb-NO" sz="2400" dirty="0" smtClean="0"/>
              <a:t>”Ortopediske hjelpemidler”</a:t>
            </a:r>
            <a:endParaRPr lang="nb-NO" altLang="nb-NO" sz="2800" dirty="0"/>
          </a:p>
          <a:p>
            <a:pPr marL="400050"/>
            <a:r>
              <a:rPr lang="nb-NO" altLang="nb-NO" dirty="0" smtClean="0"/>
              <a:t>«</a:t>
            </a:r>
            <a:r>
              <a:rPr lang="nb-NO" altLang="nb-NO" dirty="0"/>
              <a:t>Stønad til småhjelpemidler» - </a:t>
            </a:r>
            <a:r>
              <a:rPr lang="nb-NO" altLang="nb-NO" dirty="0" err="1"/>
              <a:t>ca</a:t>
            </a:r>
            <a:r>
              <a:rPr lang="nb-NO" altLang="nb-NO" dirty="0"/>
              <a:t> 2000,- (gjelder for 4 år)</a:t>
            </a:r>
          </a:p>
          <a:p>
            <a:pPr eaLnBrk="1" hangingPunct="1"/>
            <a:r>
              <a:rPr lang="nb-NO" altLang="nb-NO" sz="2400" dirty="0" smtClean="0"/>
              <a:t>Hjelpemidler søkes og lånes ut fra fylkets Hjelpemiddelsentral </a:t>
            </a:r>
          </a:p>
          <a:p>
            <a:pPr eaLnBrk="1" hangingPunct="1">
              <a:lnSpc>
                <a:spcPct val="90000"/>
              </a:lnSpc>
              <a:spcBef>
                <a:spcPct val="50000"/>
              </a:spcBef>
            </a:pPr>
            <a:r>
              <a:rPr lang="nb-NO" altLang="nb-NO" sz="2400" dirty="0" smtClean="0"/>
              <a:t>Individuelle hjelpemidler til bruk i skolen kan tas med ved overgang til ny skole</a:t>
            </a:r>
          </a:p>
          <a:p>
            <a:pPr eaLnBrk="1" hangingPunct="1">
              <a:lnSpc>
                <a:spcPct val="90000"/>
              </a:lnSpc>
            </a:pPr>
            <a:r>
              <a:rPr lang="nb-NO" altLang="nb-NO" sz="2400" dirty="0" smtClean="0"/>
              <a:t>Fastmontert utstyr og pedagogisk utstyr må finansieres over skolens budsjett</a:t>
            </a:r>
          </a:p>
          <a:p>
            <a:pPr marL="0" indent="0" eaLnBrk="1" hangingPunct="1">
              <a:lnSpc>
                <a:spcPct val="90000"/>
              </a:lnSpc>
              <a:buNone/>
            </a:pPr>
            <a:endParaRPr lang="nb-NO" altLang="nb-NO" dirty="0" smtClean="0"/>
          </a:p>
          <a:p>
            <a:pPr marL="0" indent="0">
              <a:lnSpc>
                <a:spcPct val="90000"/>
              </a:lnSpc>
              <a:buNone/>
            </a:pPr>
            <a:r>
              <a:rPr lang="nb-NO" altLang="nb-NO" dirty="0" smtClean="0"/>
              <a:t>Mer informasjon om hjelpemidler på TRS sin nettside </a:t>
            </a:r>
            <a:r>
              <a:rPr lang="nb-NO" u="sng" dirty="0">
                <a:hlinkClick r:id="rId5"/>
              </a:rPr>
              <a:t>Hjelpemidler, tilrettelegging, bil og bolig - Sunnaas sykehus</a:t>
            </a:r>
            <a:endParaRPr lang="nb-NO" dirty="0"/>
          </a:p>
          <a:p>
            <a:pPr marL="0" indent="0" eaLnBrk="1" hangingPunct="1">
              <a:lnSpc>
                <a:spcPct val="90000"/>
              </a:lnSpc>
              <a:buNone/>
            </a:pPr>
            <a:endParaRPr lang="nb-NO" altLang="nb-NO" sz="2400" dirty="0" smtClean="0"/>
          </a:p>
          <a:p>
            <a:pPr eaLnBrk="1" hangingPunct="1">
              <a:lnSpc>
                <a:spcPct val="90000"/>
              </a:lnSpc>
            </a:pPr>
            <a:endParaRPr lang="nb-NO" altLang="nb-NO" sz="2400" dirty="0" smtClean="0"/>
          </a:p>
        </p:txBody>
      </p:sp>
      <p:sp>
        <p:nvSpPr>
          <p:cNvPr id="2" name="Plassholder for bunntekst 1"/>
          <p:cNvSpPr>
            <a:spLocks noGrp="1"/>
          </p:cNvSpPr>
          <p:nvPr>
            <p:ph type="ftr" sz="quarter" idx="3"/>
          </p:nvPr>
        </p:nvSpPr>
        <p:spPr>
          <a:xfrm>
            <a:off x="2698969" y="6389058"/>
            <a:ext cx="5280000" cy="322113"/>
          </a:xfrm>
        </p:spPr>
        <p:txBody>
          <a:bodyPr/>
          <a:lstStyle/>
          <a:p>
            <a:r>
              <a:rPr lang="nb-NO" dirty="0" smtClean="0">
                <a:solidFill>
                  <a:srgbClr val="003283"/>
                </a:solidFill>
              </a:rPr>
              <a:t>TB februar 2021</a:t>
            </a:r>
            <a:endParaRPr lang="nb-NO" dirty="0">
              <a:solidFill>
                <a:srgbClr val="003283"/>
              </a:solidFill>
            </a:endParaRPr>
          </a:p>
        </p:txBody>
      </p:sp>
      <p:pic>
        <p:nvPicPr>
          <p:cNvPr id="3" name="Innspilt ly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99200" y="570833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338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1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Plassholder for innhold 2"/>
          <p:cNvSpPr>
            <a:spLocks noGrp="1"/>
          </p:cNvSpPr>
          <p:nvPr>
            <p:ph idx="1"/>
          </p:nvPr>
        </p:nvSpPr>
        <p:spPr>
          <a:xfrm>
            <a:off x="732126" y="1582171"/>
            <a:ext cx="7873219" cy="4885947"/>
          </a:xfrm>
        </p:spPr>
        <p:txBody>
          <a:bodyPr>
            <a:normAutofit/>
          </a:bodyPr>
          <a:lstStyle/>
          <a:p>
            <a:pPr eaLnBrk="1" hangingPunct="1">
              <a:buFont typeface="Wingdings" panose="05000000000000000000" pitchFamily="2" charset="2"/>
              <a:buChar char="Ø"/>
            </a:pPr>
            <a:r>
              <a:rPr lang="nb-NO" altLang="nb-NO" sz="3000" dirty="0"/>
              <a:t>Mulige </a:t>
            </a:r>
            <a:r>
              <a:rPr lang="nb-NO" altLang="nb-NO" sz="3000" dirty="0" smtClean="0"/>
              <a:t>praktiske utfordringer på skolen for barn med dysmeli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nb-NO" altLang="nb-NO" sz="3000" dirty="0" smtClean="0"/>
              <a:t>Behov for tilrettelegging og «lure </a:t>
            </a:r>
            <a:r>
              <a:rPr lang="nb-NO" altLang="nb-NO" sz="3000" dirty="0"/>
              <a:t>løsninger</a:t>
            </a:r>
            <a:r>
              <a:rPr lang="nb-NO" altLang="nb-NO" sz="3000" dirty="0" smtClean="0"/>
              <a:t>»?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nb-NO" altLang="nb-NO" sz="3000" dirty="0" smtClean="0"/>
              <a:t>Hvem </a:t>
            </a:r>
            <a:r>
              <a:rPr lang="nb-NO" altLang="nb-NO" sz="3000" dirty="0"/>
              <a:t>kan dere samarbeide med?</a:t>
            </a:r>
          </a:p>
        </p:txBody>
      </p:sp>
      <p:sp>
        <p:nvSpPr>
          <p:cNvPr id="11266" name="Tittel 1"/>
          <p:cNvSpPr>
            <a:spLocks noGrp="1"/>
          </p:cNvSpPr>
          <p:nvPr>
            <p:ph type="title"/>
          </p:nvPr>
        </p:nvSpPr>
        <p:spPr>
          <a:xfrm>
            <a:off x="829347" y="430509"/>
            <a:ext cx="11521280" cy="72008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nb-NO" altLang="nb-NO" sz="4800" dirty="0" smtClean="0"/>
              <a:t>Innhold</a:t>
            </a:r>
            <a:endParaRPr lang="nb-NO" altLang="nb-NO" sz="4800" dirty="0"/>
          </a:p>
        </p:txBody>
      </p:sp>
      <p:sp>
        <p:nvSpPr>
          <p:cNvPr id="2" name="Plassholder for bunntekst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nb-NO" dirty="0" smtClean="0"/>
              <a:t>TB februar 2021</a:t>
            </a:r>
            <a:endParaRPr lang="nb-NO" dirty="0"/>
          </a:p>
        </p:txBody>
      </p:sp>
      <p:sp>
        <p:nvSpPr>
          <p:cNvPr id="3" name="Plassholder for lysbildenumm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67513C0-5F9E-431D-A218-42A3D8B9E734}" type="slidenum">
              <a:rPr lang="nb-NO" smtClean="0"/>
              <a:pPr/>
              <a:t>2</a:t>
            </a:fld>
            <a:endParaRPr lang="nb-NO" dirty="0"/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3172" y="2417378"/>
            <a:ext cx="3134711" cy="3134711"/>
          </a:xfrm>
          <a:prstGeom prst="rect">
            <a:avLst/>
          </a:prstGeom>
        </p:spPr>
      </p:pic>
      <p:pic>
        <p:nvPicPr>
          <p:cNvPr id="5" name="Innspilt ly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271224" y="450869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650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28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altLang="nb-NO" dirty="0" smtClean="0"/>
              <a:t>E-læringskurs og filmer om barn med dysmeli  </a:t>
            </a:r>
          </a:p>
        </p:txBody>
      </p:sp>
      <p:sp>
        <p:nvSpPr>
          <p:cNvPr id="35843" name="Plassholder for innhold 2"/>
          <p:cNvSpPr>
            <a:spLocks noGrp="1"/>
          </p:cNvSpPr>
          <p:nvPr>
            <p:ph idx="1"/>
          </p:nvPr>
        </p:nvSpPr>
        <p:spPr>
          <a:xfrm>
            <a:off x="609600" y="1553883"/>
            <a:ext cx="11166764" cy="4957753"/>
          </a:xfrm>
        </p:spPr>
        <p:txBody>
          <a:bodyPr>
            <a:normAutofit fontScale="62500" lnSpcReduction="20000"/>
          </a:bodyPr>
          <a:lstStyle/>
          <a:p>
            <a:r>
              <a:rPr lang="nb-NO" altLang="nb-NO" sz="2900" b="1" dirty="0">
                <a:hlinkClick r:id="rId5"/>
              </a:rPr>
              <a:t>E-læringskurs om skolestart for barn </a:t>
            </a:r>
            <a:r>
              <a:rPr lang="nb-NO" altLang="nb-NO" sz="2900" b="1" dirty="0" smtClean="0">
                <a:hlinkClick r:id="rId5"/>
              </a:rPr>
              <a:t>med dysmeli, fra TRS</a:t>
            </a:r>
            <a:endParaRPr lang="nb-NO" altLang="nb-NO" sz="2900" b="1" dirty="0" smtClean="0"/>
          </a:p>
          <a:p>
            <a:pPr marL="0" indent="0">
              <a:buNone/>
            </a:pPr>
            <a:r>
              <a:rPr lang="nb-NO" altLang="nb-NO" sz="2900" dirty="0" smtClean="0"/>
              <a:t> 	for fagpersoner  på skolen og skolefritidsordningen</a:t>
            </a:r>
          </a:p>
          <a:p>
            <a:pPr lvl="1"/>
            <a:r>
              <a:rPr lang="nb-NO" altLang="nb-NO" sz="2900" dirty="0" smtClean="0"/>
              <a:t>hva er dysmeli</a:t>
            </a:r>
          </a:p>
          <a:p>
            <a:pPr lvl="1"/>
            <a:r>
              <a:rPr lang="nb-NO" altLang="nb-NO" sz="2900" dirty="0" smtClean="0"/>
              <a:t>utfordringer ved skolestart</a:t>
            </a:r>
          </a:p>
          <a:p>
            <a:pPr lvl="1"/>
            <a:r>
              <a:rPr lang="nb-NO" altLang="nb-NO" sz="2900" dirty="0" smtClean="0"/>
              <a:t>hvordan tilrettelegge på skolen og hjelpe barnet til deltagelse både sosialt og faglig</a:t>
            </a:r>
          </a:p>
          <a:p>
            <a:endParaRPr lang="nb-NO" altLang="nb-NO" sz="2900" dirty="0" smtClean="0"/>
          </a:p>
          <a:p>
            <a:r>
              <a:rPr lang="nb-NO" altLang="nb-NO" sz="2900" b="1" dirty="0" smtClean="0"/>
              <a:t>Filmer om barn med dysmeli, fra TRS </a:t>
            </a:r>
            <a:r>
              <a:rPr lang="nb-NO" altLang="nb-NO" sz="2900" dirty="0" smtClean="0"/>
              <a:t> </a:t>
            </a:r>
          </a:p>
          <a:p>
            <a:pPr lvl="1"/>
            <a:r>
              <a:rPr lang="nb-NO" altLang="nb-NO" sz="2900" dirty="0" smtClean="0">
                <a:hlinkClick r:id="rId6"/>
              </a:rPr>
              <a:t>Tilrettelegging i skolen for barn med dysmeli</a:t>
            </a:r>
            <a:endParaRPr lang="nb-NO" altLang="nb-NO" sz="2900" dirty="0" smtClean="0"/>
          </a:p>
          <a:p>
            <a:pPr lvl="1"/>
            <a:r>
              <a:rPr lang="nb-NO" altLang="nb-NO" sz="2900" dirty="0" smtClean="0">
                <a:hlinkClick r:id="rId7"/>
              </a:rPr>
              <a:t>Dysmeli, smarte teknikker </a:t>
            </a:r>
            <a:r>
              <a:rPr lang="nb-NO" altLang="nb-NO" sz="2900" dirty="0" smtClean="0"/>
              <a:t>– 3 barn med dysmeli viser sine lure løsninger på praktiske utfordringer i hverdagen</a:t>
            </a:r>
          </a:p>
          <a:p>
            <a:pPr lvl="1"/>
            <a:r>
              <a:rPr lang="nb-NO" altLang="nb-NO" sz="2900" dirty="0" smtClean="0">
                <a:hlinkClick r:id="rId8"/>
              </a:rPr>
              <a:t>Unge med dysmeli – tips til lærere</a:t>
            </a:r>
            <a:endParaRPr lang="nb-NO" altLang="nb-NO" sz="2900" dirty="0" smtClean="0"/>
          </a:p>
          <a:p>
            <a:pPr marL="457200" lvl="1" indent="0">
              <a:buNone/>
            </a:pPr>
            <a:endParaRPr lang="nb-NO" altLang="nb-NO" sz="2900" dirty="0" smtClean="0"/>
          </a:p>
          <a:p>
            <a:r>
              <a:rPr lang="nb-NO" altLang="nb-NO" sz="2900" b="1" dirty="0" smtClean="0"/>
              <a:t>Filmer om barn med dysmeli, fra andre</a:t>
            </a:r>
          </a:p>
          <a:p>
            <a:pPr lvl="1"/>
            <a:r>
              <a:rPr lang="nb-NO" altLang="nb-NO" sz="2900" dirty="0" smtClean="0">
                <a:hlinkClick r:id="rId9"/>
              </a:rPr>
              <a:t>NRK-program: «Sånn er jeg og sånn er det» (gutt med armdysmeli)</a:t>
            </a:r>
            <a:endParaRPr lang="nb-NO" altLang="nb-NO" sz="2900" dirty="0" smtClean="0"/>
          </a:p>
          <a:p>
            <a:pPr lvl="1"/>
            <a:r>
              <a:rPr lang="nb-NO" altLang="nb-NO" sz="2900" dirty="0" smtClean="0">
                <a:hlinkClick r:id="rId10"/>
              </a:rPr>
              <a:t>Erik har Norges minste hånd</a:t>
            </a:r>
            <a:endParaRPr lang="nb-NO" altLang="nb-NO" sz="2900" dirty="0" smtClean="0"/>
          </a:p>
          <a:p>
            <a:pPr lvl="1"/>
            <a:r>
              <a:rPr lang="nb-NO" altLang="nb-NO" sz="2900" dirty="0" smtClean="0">
                <a:hlinkClick r:id="rId11"/>
              </a:rPr>
              <a:t>How </a:t>
            </a:r>
            <a:r>
              <a:rPr lang="nb-NO" altLang="nb-NO" sz="2900" dirty="0" err="1" smtClean="0">
                <a:hlinkClick r:id="rId11"/>
              </a:rPr>
              <a:t>we</a:t>
            </a:r>
            <a:r>
              <a:rPr lang="nb-NO" altLang="nb-NO" sz="2900" dirty="0" smtClean="0">
                <a:hlinkClick r:id="rId11"/>
              </a:rPr>
              <a:t> do </a:t>
            </a:r>
            <a:r>
              <a:rPr lang="nb-NO" altLang="nb-NO" sz="2900" dirty="0" err="1" smtClean="0">
                <a:hlinkClick r:id="rId11"/>
              </a:rPr>
              <a:t>stuff</a:t>
            </a:r>
            <a:endParaRPr lang="nb-NO" altLang="nb-NO" sz="2600" dirty="0" smtClean="0"/>
          </a:p>
          <a:p>
            <a:pPr marL="0" indent="0">
              <a:buNone/>
            </a:pPr>
            <a:r>
              <a:rPr lang="nb-NO" altLang="nb-NO" sz="2600" dirty="0" smtClean="0"/>
              <a:t> </a:t>
            </a:r>
          </a:p>
        </p:txBody>
      </p:sp>
      <p:sp>
        <p:nvSpPr>
          <p:cNvPr id="2" name="Plassholder for bunntekst 1"/>
          <p:cNvSpPr>
            <a:spLocks noGrp="1"/>
          </p:cNvSpPr>
          <p:nvPr>
            <p:ph type="ftr" sz="quarter" idx="3"/>
          </p:nvPr>
        </p:nvSpPr>
        <p:spPr>
          <a:xfrm>
            <a:off x="2814582" y="6350579"/>
            <a:ext cx="5280000" cy="322113"/>
          </a:xfrm>
        </p:spPr>
        <p:txBody>
          <a:bodyPr/>
          <a:lstStyle/>
          <a:p>
            <a:r>
              <a:rPr lang="nb-NO" dirty="0" smtClean="0">
                <a:solidFill>
                  <a:srgbClr val="003283"/>
                </a:solidFill>
              </a:rPr>
              <a:t>TB februar 2021</a:t>
            </a:r>
            <a:endParaRPr lang="nb-NO" dirty="0">
              <a:solidFill>
                <a:srgbClr val="003283"/>
              </a:solidFill>
            </a:endParaRPr>
          </a:p>
        </p:txBody>
      </p:sp>
      <p:pic>
        <p:nvPicPr>
          <p:cNvPr id="3" name="Innspilt ly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27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89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3048329385"/>
              </p:ext>
            </p:extLst>
          </p:nvPr>
        </p:nvGraphicFramePr>
        <p:xfrm>
          <a:off x="1380227" y="1069676"/>
          <a:ext cx="9362536" cy="49601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5" name="Tittel 4"/>
          <p:cNvSpPr>
            <a:spLocks noGrp="1"/>
          </p:cNvSpPr>
          <p:nvPr>
            <p:ph type="title"/>
          </p:nvPr>
        </p:nvSpPr>
        <p:spPr>
          <a:xfrm>
            <a:off x="697861" y="155666"/>
            <a:ext cx="10727267" cy="1270000"/>
          </a:xfrm>
        </p:spPr>
        <p:txBody>
          <a:bodyPr>
            <a:normAutofit/>
          </a:bodyPr>
          <a:lstStyle/>
          <a:p>
            <a:r>
              <a:rPr lang="nb-NO" dirty="0" smtClean="0"/>
              <a:t>Samarbeid for å finne gode løsninger</a:t>
            </a:r>
            <a:endParaRPr lang="nb-NO" dirty="0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3"/>
          </p:nvPr>
        </p:nvSpPr>
        <p:spPr>
          <a:xfrm>
            <a:off x="2667438" y="6308875"/>
            <a:ext cx="5280000" cy="322113"/>
          </a:xfrm>
        </p:spPr>
        <p:txBody>
          <a:bodyPr/>
          <a:lstStyle/>
          <a:p>
            <a:r>
              <a:rPr lang="nb-NO" dirty="0" smtClean="0"/>
              <a:t>TB februar 2021</a:t>
            </a:r>
            <a:endParaRPr lang="nb-NO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294967295"/>
          </p:nvPr>
        </p:nvSpPr>
        <p:spPr>
          <a:xfrm>
            <a:off x="11610975" y="6310313"/>
            <a:ext cx="581025" cy="320675"/>
          </a:xfrm>
        </p:spPr>
        <p:txBody>
          <a:bodyPr/>
          <a:lstStyle/>
          <a:p>
            <a:fld id="{A67513C0-5F9E-431D-A218-42A3D8B9E734}" type="slidenum">
              <a:rPr lang="nb-NO" smtClean="0"/>
              <a:pPr/>
              <a:t>21</a:t>
            </a:fld>
            <a:endParaRPr lang="nb-NO" dirty="0"/>
          </a:p>
        </p:txBody>
      </p:sp>
      <p:pic>
        <p:nvPicPr>
          <p:cNvPr id="2" name="Innspilt ly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336363" y="479529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588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1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dirty="0" smtClean="0"/>
              <a:t>Kunnskap kan gi gode løsninger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b-NO" sz="3200" dirty="0"/>
              <a:t>Lokale fagpersoner, skole/SFO trenger å forstå barnets behov, utfordringer og muligheter for å finne gode løsninger.</a:t>
            </a:r>
          </a:p>
          <a:p>
            <a:r>
              <a:rPr lang="nb-NO" sz="3200" dirty="0"/>
              <a:t>Bruk gjerne informasjonen fra </a:t>
            </a:r>
            <a:r>
              <a:rPr lang="nb-NO" sz="3200" dirty="0">
                <a:hlinkClick r:id="rId5"/>
              </a:rPr>
              <a:t>TRS</a:t>
            </a:r>
            <a:endParaRPr lang="nb-NO" sz="3200" dirty="0"/>
          </a:p>
          <a:p>
            <a:r>
              <a:rPr lang="nb-NO" sz="3200" dirty="0"/>
              <a:t>Foreldre og fagpersoner kan kontakte TRS for å diskutere problemstillinger og få råd</a:t>
            </a:r>
          </a:p>
          <a:p>
            <a:r>
              <a:rPr lang="nb-NO" sz="3200" dirty="0"/>
              <a:t>Samarbeid med dysmeliteamene hvis barnet trenger tilpassing av for eksempel </a:t>
            </a:r>
            <a:r>
              <a:rPr lang="nb-NO" sz="3200" dirty="0" err="1"/>
              <a:t>grepshjelpemidler</a:t>
            </a:r>
            <a:r>
              <a:rPr lang="nb-NO" sz="3200" dirty="0"/>
              <a:t> for å mestre aktiviteter</a:t>
            </a:r>
          </a:p>
          <a:p>
            <a:endParaRPr lang="nb-NO" sz="3200" dirty="0"/>
          </a:p>
          <a:p>
            <a:pPr marL="0" indent="0">
              <a:buNone/>
            </a:pPr>
            <a:endParaRPr lang="nb-NO" sz="3200" i="1" dirty="0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3"/>
          </p:nvPr>
        </p:nvSpPr>
        <p:spPr>
          <a:xfrm>
            <a:off x="2541314" y="6389058"/>
            <a:ext cx="5280000" cy="322113"/>
          </a:xfrm>
        </p:spPr>
        <p:txBody>
          <a:bodyPr/>
          <a:lstStyle/>
          <a:p>
            <a:pPr>
              <a:defRPr/>
            </a:pPr>
            <a:r>
              <a:rPr lang="nb-NO" dirty="0" smtClean="0"/>
              <a:t>TB februar 2021</a:t>
            </a:r>
            <a:endParaRPr lang="nb-NO" dirty="0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4294967295"/>
          </p:nvPr>
        </p:nvSpPr>
        <p:spPr>
          <a:xfrm>
            <a:off x="11610975" y="6310313"/>
            <a:ext cx="581025" cy="320675"/>
          </a:xfrm>
        </p:spPr>
        <p:txBody>
          <a:bodyPr/>
          <a:lstStyle/>
          <a:p>
            <a:fld id="{A67513C0-5F9E-431D-A218-42A3D8B9E734}" type="slidenum">
              <a:rPr lang="nb-NO" smtClean="0"/>
              <a:pPr/>
              <a:t>22</a:t>
            </a:fld>
            <a:endParaRPr lang="nb-NO" dirty="0"/>
          </a:p>
        </p:txBody>
      </p:sp>
      <p:pic>
        <p:nvPicPr>
          <p:cNvPr id="6" name="Innspilt ly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466006" y="551862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073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67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dirty="0" smtClean="0"/>
              <a:t>Noen aktuelle nettsider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b-NO" dirty="0" smtClean="0"/>
              <a:t>Dysmeli, kunnskap, råd og tips</a:t>
            </a:r>
          </a:p>
          <a:p>
            <a:pPr lvl="1"/>
            <a:r>
              <a:rPr lang="nb-NO" dirty="0" smtClean="0">
                <a:hlinkClick r:id="rId5"/>
              </a:rPr>
              <a:t>http://www.dysmeli.no/</a:t>
            </a:r>
            <a:r>
              <a:rPr lang="nb-NO" dirty="0" smtClean="0"/>
              <a:t>     </a:t>
            </a:r>
            <a:r>
              <a:rPr lang="nb-NO" sz="2133" dirty="0"/>
              <a:t>(Norsk </a:t>
            </a:r>
            <a:r>
              <a:rPr lang="nb-NO" sz="2133" dirty="0" err="1"/>
              <a:t>dysmeliforening</a:t>
            </a:r>
            <a:r>
              <a:rPr lang="nb-NO" sz="2133" dirty="0"/>
              <a:t>)</a:t>
            </a:r>
          </a:p>
          <a:p>
            <a:pPr lvl="1"/>
            <a:r>
              <a:rPr lang="nb-NO" sz="2133" dirty="0" smtClean="0">
                <a:hlinkClick r:id="rId6"/>
              </a:rPr>
              <a:t>Dagligliv</a:t>
            </a:r>
            <a:r>
              <a:rPr lang="nb-NO" sz="2133" dirty="0">
                <a:hlinkClick r:id="rId6"/>
              </a:rPr>
              <a:t>, barnehage, skole.. Ved dysmeli </a:t>
            </a:r>
            <a:r>
              <a:rPr lang="nb-NO" sz="2133" dirty="0"/>
              <a:t>(TRS nettsiden</a:t>
            </a:r>
            <a:r>
              <a:rPr lang="nb-NO" sz="2133" dirty="0" smtClean="0"/>
              <a:t>)</a:t>
            </a:r>
          </a:p>
          <a:p>
            <a:pPr lvl="1"/>
            <a:r>
              <a:rPr lang="nb-NO" sz="2133" dirty="0" err="1" smtClean="0">
                <a:hlinkClick r:id="rId7"/>
              </a:rPr>
              <a:t>Limb</a:t>
            </a:r>
            <a:r>
              <a:rPr lang="nb-NO" sz="2133" dirty="0" smtClean="0">
                <a:hlinkClick r:id="rId7"/>
              </a:rPr>
              <a:t> </a:t>
            </a:r>
            <a:r>
              <a:rPr lang="nb-NO" sz="2133" dirty="0" err="1" smtClean="0">
                <a:hlinkClick r:id="rId7"/>
              </a:rPr>
              <a:t>power</a:t>
            </a:r>
            <a:r>
              <a:rPr lang="nb-NO" sz="2133" dirty="0" smtClean="0"/>
              <a:t> En organisasjon som jobber for at personer med amputasjoner og dysmeli kan delta i fysisk aktivitet, sport og kunst.</a:t>
            </a:r>
          </a:p>
          <a:p>
            <a:pPr lvl="1"/>
            <a:r>
              <a:rPr lang="nb-NO" sz="2133" dirty="0" smtClean="0">
                <a:hlinkClick r:id="rId8"/>
              </a:rPr>
              <a:t>Tipbase.org</a:t>
            </a:r>
            <a:r>
              <a:rPr lang="nb-NO" sz="2133" dirty="0" smtClean="0"/>
              <a:t>. En </a:t>
            </a:r>
            <a:r>
              <a:rPr lang="nb-NO" sz="2133" dirty="0" err="1" smtClean="0"/>
              <a:t>tipsside</a:t>
            </a:r>
            <a:r>
              <a:rPr lang="nb-NO" sz="2133" dirty="0" smtClean="0"/>
              <a:t> for personer med dysmeli i armer og ben</a:t>
            </a:r>
            <a:endParaRPr lang="nb-NO" sz="2133" dirty="0"/>
          </a:p>
          <a:p>
            <a:pPr marL="0" indent="0">
              <a:buNone/>
            </a:pPr>
            <a:endParaRPr lang="nb-NO" dirty="0" smtClean="0"/>
          </a:p>
          <a:p>
            <a:r>
              <a:rPr lang="nb-NO" dirty="0" smtClean="0"/>
              <a:t>Hjelpemiddelfirmaer småhjelpemidler (sakser, linjaler, </a:t>
            </a:r>
            <a:r>
              <a:rPr lang="nb-NO" dirty="0" err="1" smtClean="0"/>
              <a:t>sklikker</a:t>
            </a:r>
            <a:r>
              <a:rPr lang="nb-NO" dirty="0" smtClean="0"/>
              <a:t> mm)</a:t>
            </a:r>
          </a:p>
          <a:p>
            <a:pPr lvl="1"/>
            <a:r>
              <a:rPr lang="nb-NO" dirty="0" smtClean="0">
                <a:hlinkClick r:id="rId9"/>
              </a:rPr>
              <a:t>http://www.etac.no</a:t>
            </a:r>
            <a:r>
              <a:rPr lang="nb-NO" dirty="0" smtClean="0"/>
              <a:t>		</a:t>
            </a:r>
            <a:r>
              <a:rPr lang="nb-NO" dirty="0" smtClean="0">
                <a:hlinkClick r:id="rId10"/>
              </a:rPr>
              <a:t>http://www.nitec.no/</a:t>
            </a:r>
            <a:r>
              <a:rPr lang="nb-NO" dirty="0" smtClean="0"/>
              <a:t>  </a:t>
            </a:r>
          </a:p>
          <a:p>
            <a:pPr lvl="1"/>
            <a:r>
              <a:rPr lang="nb-NO" dirty="0" smtClean="0">
                <a:hlinkClick r:id="rId11"/>
              </a:rPr>
              <a:t>http://amajo.no/</a:t>
            </a:r>
            <a:r>
              <a:rPr lang="nb-NO" dirty="0"/>
              <a:t>       </a:t>
            </a:r>
            <a:r>
              <a:rPr lang="nb-NO" dirty="0" smtClean="0"/>
              <a:t>             </a:t>
            </a:r>
            <a:r>
              <a:rPr lang="nb-NO" dirty="0" smtClean="0">
                <a:hlinkClick r:id="rId12"/>
              </a:rPr>
              <a:t>https</a:t>
            </a:r>
            <a:r>
              <a:rPr lang="nb-NO" dirty="0">
                <a:hlinkClick r:id="rId12"/>
              </a:rPr>
              <a:t>://www.enklereliv.no</a:t>
            </a:r>
            <a:r>
              <a:rPr lang="nb-NO" dirty="0" smtClean="0">
                <a:hlinkClick r:id="rId12"/>
              </a:rPr>
              <a:t>/</a:t>
            </a:r>
            <a:endParaRPr lang="nb-NO" dirty="0" smtClean="0"/>
          </a:p>
          <a:p>
            <a:pPr marL="609585" lvl="1" indent="0">
              <a:buNone/>
            </a:pPr>
            <a:endParaRPr lang="nb-NO" dirty="0" smtClean="0"/>
          </a:p>
          <a:p>
            <a:pPr lvl="1"/>
            <a:endParaRPr lang="nb-NO" dirty="0" smtClean="0"/>
          </a:p>
          <a:p>
            <a:endParaRPr lang="nb-NO" dirty="0" smtClean="0"/>
          </a:p>
          <a:p>
            <a:endParaRPr lang="nb-NO" dirty="0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3"/>
          </p:nvPr>
        </p:nvSpPr>
        <p:spPr>
          <a:xfrm>
            <a:off x="2846114" y="6304243"/>
            <a:ext cx="5280000" cy="322113"/>
          </a:xfrm>
        </p:spPr>
        <p:txBody>
          <a:bodyPr/>
          <a:lstStyle/>
          <a:p>
            <a:pPr>
              <a:defRPr/>
            </a:pPr>
            <a:r>
              <a:rPr lang="da-DK" dirty="0" smtClean="0"/>
              <a:t>TB februar 2021</a:t>
            </a:r>
            <a:endParaRPr lang="nb-NO" dirty="0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4294967295"/>
          </p:nvPr>
        </p:nvSpPr>
        <p:spPr>
          <a:xfrm>
            <a:off x="11610975" y="6310313"/>
            <a:ext cx="581025" cy="320675"/>
          </a:xfrm>
        </p:spPr>
        <p:txBody>
          <a:bodyPr/>
          <a:lstStyle/>
          <a:p>
            <a:fld id="{A67513C0-5F9E-431D-A218-42A3D8B9E734}" type="slidenum">
              <a:rPr lang="nb-NO" smtClean="0"/>
              <a:pPr/>
              <a:t>23</a:t>
            </a:fld>
            <a:endParaRPr lang="nb-NO" dirty="0"/>
          </a:p>
        </p:txBody>
      </p:sp>
      <p:pic>
        <p:nvPicPr>
          <p:cNvPr id="6" name="Innspilt ly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741469" y="504095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415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17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/>
          <p:cNvSpPr>
            <a:spLocks noGrp="1"/>
          </p:cNvSpPr>
          <p:nvPr>
            <p:ph type="title"/>
          </p:nvPr>
        </p:nvSpPr>
        <p:spPr>
          <a:xfrm>
            <a:off x="855133" y="520548"/>
            <a:ext cx="10727267" cy="561671"/>
          </a:xfrm>
        </p:spPr>
        <p:txBody>
          <a:bodyPr>
            <a:normAutofit fontScale="90000"/>
          </a:bodyPr>
          <a:lstStyle/>
          <a:p>
            <a:r>
              <a:rPr lang="nb-NO" dirty="0"/>
              <a:t>Lykke til med skolestarten!  </a:t>
            </a:r>
            <a:br>
              <a:rPr lang="nb-NO" dirty="0"/>
            </a:br>
            <a:endParaRPr lang="nb-NO" dirty="0"/>
          </a:p>
        </p:txBody>
      </p:sp>
      <p:sp>
        <p:nvSpPr>
          <p:cNvPr id="2" name="Plassholder for innhold 1"/>
          <p:cNvSpPr>
            <a:spLocks noGrp="1"/>
          </p:cNvSpPr>
          <p:nvPr>
            <p:ph idx="1"/>
          </p:nvPr>
        </p:nvSpPr>
        <p:spPr>
          <a:xfrm>
            <a:off x="609600" y="872359"/>
            <a:ext cx="10972800" cy="5253805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nb-NO" sz="2800" dirty="0" smtClean="0"/>
              <a:t>Vi på TRS er gjerne diskusjonspartnere med dere og </a:t>
            </a:r>
          </a:p>
          <a:p>
            <a:pPr marL="0" indent="0" algn="ctr">
              <a:buNone/>
            </a:pPr>
            <a:r>
              <a:rPr lang="nb-NO" sz="2800" dirty="0" smtClean="0"/>
              <a:t>kommunens og skolens fagpersoner. </a:t>
            </a:r>
          </a:p>
          <a:p>
            <a:pPr marL="0" indent="0">
              <a:buNone/>
            </a:pPr>
            <a:endParaRPr lang="nb-NO" sz="2800" dirty="0"/>
          </a:p>
          <a:p>
            <a:pPr marL="0" indent="0">
              <a:buNone/>
            </a:pPr>
            <a:endParaRPr lang="nb-NO" sz="2800" dirty="0" smtClean="0"/>
          </a:p>
          <a:p>
            <a:pPr marL="0" indent="0">
              <a:buNone/>
            </a:pPr>
            <a:endParaRPr lang="nb-NO" sz="2800" dirty="0"/>
          </a:p>
          <a:p>
            <a:pPr marL="0" indent="0">
              <a:buNone/>
            </a:pPr>
            <a:endParaRPr lang="nb-NO" sz="2800" dirty="0" smtClean="0"/>
          </a:p>
          <a:p>
            <a:pPr marL="0" indent="0">
              <a:buNone/>
            </a:pPr>
            <a:endParaRPr lang="nb-NO" sz="2800" dirty="0" smtClean="0"/>
          </a:p>
          <a:p>
            <a:pPr marL="0" indent="0">
              <a:buNone/>
            </a:pPr>
            <a:endParaRPr lang="nb-NO" sz="2800" dirty="0"/>
          </a:p>
          <a:p>
            <a:pPr marL="0" indent="0">
              <a:buNone/>
            </a:pPr>
            <a:endParaRPr lang="nb-NO" sz="2800" dirty="0" smtClean="0"/>
          </a:p>
          <a:p>
            <a:pPr marL="0" indent="0">
              <a:buNone/>
            </a:pPr>
            <a:endParaRPr lang="nb-NO" sz="2800" dirty="0" smtClean="0"/>
          </a:p>
          <a:p>
            <a:pPr marL="0" indent="0">
              <a:buNone/>
            </a:pPr>
            <a:endParaRPr lang="nb-NO" sz="2800" dirty="0"/>
          </a:p>
          <a:p>
            <a:pPr marL="0" indent="0">
              <a:buNone/>
            </a:pPr>
            <a:r>
              <a:rPr lang="nb-NO" sz="2000" dirty="0" smtClean="0"/>
              <a:t>Telefonnummer 66969000, telefontid </a:t>
            </a:r>
            <a:r>
              <a:rPr lang="nb-NO" sz="2000" dirty="0"/>
              <a:t>mandag til fredag </a:t>
            </a:r>
            <a:r>
              <a:rPr lang="nb-NO" sz="2000" dirty="0" err="1"/>
              <a:t>kl</a:t>
            </a:r>
            <a:r>
              <a:rPr lang="nb-NO" sz="2000" dirty="0"/>
              <a:t> 10-12 og 13-14.</a:t>
            </a:r>
            <a:endParaRPr lang="nb-NO" sz="2000" dirty="0" smtClean="0"/>
          </a:p>
          <a:p>
            <a:pPr marL="0" indent="0">
              <a:buNone/>
            </a:pPr>
            <a:endParaRPr lang="nb-NO" sz="2800" dirty="0"/>
          </a:p>
        </p:txBody>
      </p:sp>
      <p:pic>
        <p:nvPicPr>
          <p:cNvPr id="1032" name="Picture 8" descr="C:\Users\unnis\AppData\Local\Microsoft\Windows\Temporary Internet Files\Content.IE5\VIRWCBT8\8247051426_290110c821[1]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0054" y="1947096"/>
            <a:ext cx="5760527" cy="3314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lassholder for bunntekst 2"/>
          <p:cNvSpPr>
            <a:spLocks noGrp="1"/>
          </p:cNvSpPr>
          <p:nvPr>
            <p:ph type="ftr" sz="quarter" idx="3"/>
          </p:nvPr>
        </p:nvSpPr>
        <p:spPr>
          <a:xfrm>
            <a:off x="2975294" y="6389058"/>
            <a:ext cx="5280000" cy="322113"/>
          </a:xfrm>
        </p:spPr>
        <p:txBody>
          <a:bodyPr/>
          <a:lstStyle/>
          <a:p>
            <a:r>
              <a:rPr lang="nb-NO" dirty="0" smtClean="0">
                <a:solidFill>
                  <a:srgbClr val="003283"/>
                </a:solidFill>
              </a:rPr>
              <a:t>TB februar 2021</a:t>
            </a:r>
            <a:endParaRPr lang="nb-NO" dirty="0">
              <a:solidFill>
                <a:srgbClr val="003283"/>
              </a:solidFill>
            </a:endParaRPr>
          </a:p>
        </p:txBody>
      </p:sp>
      <p:pic>
        <p:nvPicPr>
          <p:cNvPr id="5" name="Innspilt ly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601278" y="383994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174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56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Litteraturliste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609600" y="1187669"/>
            <a:ext cx="10972800" cy="4938495"/>
          </a:xfrm>
        </p:spPr>
        <p:txBody>
          <a:bodyPr>
            <a:normAutofit fontScale="70000" lnSpcReduction="20000"/>
          </a:bodyPr>
          <a:lstStyle/>
          <a:p>
            <a:endParaRPr lang="nb-NO" dirty="0" smtClean="0"/>
          </a:p>
          <a:p>
            <a:r>
              <a:rPr lang="nb-NO" dirty="0" err="1"/>
              <a:t>Buffart</a:t>
            </a:r>
            <a:r>
              <a:rPr lang="nb-NO" dirty="0"/>
              <a:t> LM, </a:t>
            </a:r>
            <a:r>
              <a:rPr lang="nb-NO" dirty="0" err="1"/>
              <a:t>Roebroeck</a:t>
            </a:r>
            <a:r>
              <a:rPr lang="nb-NO" dirty="0"/>
              <a:t> ME, van </a:t>
            </a:r>
            <a:r>
              <a:rPr lang="nb-NO" dirty="0" err="1"/>
              <a:t>Heijningen</a:t>
            </a:r>
            <a:r>
              <a:rPr lang="nb-NO" dirty="0"/>
              <a:t> VG, </a:t>
            </a:r>
            <a:r>
              <a:rPr lang="nb-NO" dirty="0" err="1"/>
              <a:t>Pesch-Batenburg</a:t>
            </a:r>
            <a:r>
              <a:rPr lang="nb-NO" dirty="0"/>
              <a:t> JM, Stam HJ. Evaluation </a:t>
            </a:r>
            <a:r>
              <a:rPr lang="nb-NO" dirty="0" err="1"/>
              <a:t>of</a:t>
            </a:r>
            <a:r>
              <a:rPr lang="nb-NO" dirty="0"/>
              <a:t> arm and </a:t>
            </a:r>
            <a:r>
              <a:rPr lang="nb-NO" dirty="0" err="1"/>
              <a:t>prosthetic</a:t>
            </a:r>
            <a:r>
              <a:rPr lang="nb-NO" dirty="0"/>
              <a:t> </a:t>
            </a:r>
            <a:r>
              <a:rPr lang="nb-NO" dirty="0" err="1"/>
              <a:t>functioning</a:t>
            </a:r>
            <a:r>
              <a:rPr lang="nb-NO" dirty="0"/>
              <a:t> in </a:t>
            </a:r>
            <a:r>
              <a:rPr lang="nb-NO" dirty="0" err="1"/>
              <a:t>children</a:t>
            </a:r>
            <a:r>
              <a:rPr lang="nb-NO" dirty="0"/>
              <a:t> </a:t>
            </a:r>
            <a:r>
              <a:rPr lang="nb-NO" dirty="0" err="1"/>
              <a:t>with</a:t>
            </a:r>
            <a:r>
              <a:rPr lang="nb-NO" dirty="0"/>
              <a:t> a </a:t>
            </a:r>
            <a:r>
              <a:rPr lang="nb-NO" dirty="0" err="1"/>
              <a:t>congenital</a:t>
            </a:r>
            <a:r>
              <a:rPr lang="nb-NO" dirty="0"/>
              <a:t> </a:t>
            </a:r>
            <a:r>
              <a:rPr lang="nb-NO" dirty="0" err="1"/>
              <a:t>transverse</a:t>
            </a:r>
            <a:r>
              <a:rPr lang="nb-NO" dirty="0"/>
              <a:t> </a:t>
            </a:r>
            <a:r>
              <a:rPr lang="nb-NO" dirty="0" err="1"/>
              <a:t>reduction</a:t>
            </a:r>
            <a:r>
              <a:rPr lang="nb-NO" dirty="0"/>
              <a:t> </a:t>
            </a:r>
            <a:r>
              <a:rPr lang="nb-NO" dirty="0" err="1"/>
              <a:t>deficiency</a:t>
            </a:r>
            <a:r>
              <a:rPr lang="nb-NO" dirty="0"/>
              <a:t> </a:t>
            </a:r>
            <a:r>
              <a:rPr lang="nb-NO" dirty="0" err="1"/>
              <a:t>of</a:t>
            </a:r>
            <a:r>
              <a:rPr lang="nb-NO" dirty="0"/>
              <a:t> </a:t>
            </a:r>
            <a:r>
              <a:rPr lang="nb-NO" dirty="0" err="1"/>
              <a:t>the</a:t>
            </a:r>
            <a:r>
              <a:rPr lang="nb-NO" dirty="0"/>
              <a:t> </a:t>
            </a:r>
            <a:r>
              <a:rPr lang="nb-NO" dirty="0" err="1"/>
              <a:t>upper</a:t>
            </a:r>
            <a:r>
              <a:rPr lang="nb-NO" dirty="0"/>
              <a:t> </a:t>
            </a:r>
            <a:r>
              <a:rPr lang="nb-NO" dirty="0" err="1"/>
              <a:t>limb</a:t>
            </a:r>
            <a:r>
              <a:rPr lang="nb-NO" dirty="0"/>
              <a:t>. J </a:t>
            </a:r>
            <a:r>
              <a:rPr lang="nb-NO" dirty="0" err="1"/>
              <a:t>Rehabil</a:t>
            </a:r>
            <a:r>
              <a:rPr lang="nb-NO" dirty="0"/>
              <a:t> Med. 2007 May;39(5):379-86. </a:t>
            </a:r>
            <a:r>
              <a:rPr lang="nb-NO" dirty="0" err="1"/>
              <a:t>doi</a:t>
            </a:r>
            <a:r>
              <a:rPr lang="nb-NO" dirty="0"/>
              <a:t>: 10.2340/16501977-0068. PMID: 17549329</a:t>
            </a:r>
            <a:r>
              <a:rPr lang="nb-NO" dirty="0" smtClean="0"/>
              <a:t>.</a:t>
            </a:r>
          </a:p>
          <a:p>
            <a:r>
              <a:rPr lang="nb-NO" dirty="0" smtClean="0"/>
              <a:t>de </a:t>
            </a:r>
            <a:r>
              <a:rPr lang="nb-NO" dirty="0" err="1"/>
              <a:t>Jong</a:t>
            </a:r>
            <a:r>
              <a:rPr lang="nb-NO" dirty="0"/>
              <a:t> IG, </a:t>
            </a:r>
            <a:r>
              <a:rPr lang="nb-NO" dirty="0" err="1"/>
              <a:t>Reinders</a:t>
            </a:r>
            <a:r>
              <a:rPr lang="nb-NO" dirty="0"/>
              <a:t>-Messelink HA, Tates K, Janssen WG, </a:t>
            </a:r>
            <a:r>
              <a:rPr lang="nb-NO" dirty="0" err="1"/>
              <a:t>Poelma</a:t>
            </a:r>
            <a:r>
              <a:rPr lang="nb-NO" dirty="0"/>
              <a:t> MJ, van </a:t>
            </a:r>
            <a:r>
              <a:rPr lang="nb-NO" dirty="0" err="1"/>
              <a:t>Wijk</a:t>
            </a:r>
            <a:r>
              <a:rPr lang="nb-NO" dirty="0"/>
              <a:t> I, et al. Activity and </a:t>
            </a:r>
            <a:r>
              <a:rPr lang="nb-NO" dirty="0" err="1"/>
              <a:t>participation</a:t>
            </a:r>
            <a:r>
              <a:rPr lang="nb-NO" dirty="0"/>
              <a:t> </a:t>
            </a:r>
            <a:r>
              <a:rPr lang="nb-NO" dirty="0" err="1"/>
              <a:t>of</a:t>
            </a:r>
            <a:r>
              <a:rPr lang="nb-NO" dirty="0"/>
              <a:t> </a:t>
            </a:r>
            <a:r>
              <a:rPr lang="nb-NO" dirty="0" err="1"/>
              <a:t>children</a:t>
            </a:r>
            <a:r>
              <a:rPr lang="nb-NO" dirty="0"/>
              <a:t> and </a:t>
            </a:r>
            <a:r>
              <a:rPr lang="nb-NO" dirty="0" err="1"/>
              <a:t>adolescents</a:t>
            </a:r>
            <a:r>
              <a:rPr lang="nb-NO" dirty="0"/>
              <a:t> </a:t>
            </a:r>
            <a:r>
              <a:rPr lang="nb-NO" dirty="0" err="1"/>
              <a:t>with</a:t>
            </a:r>
            <a:r>
              <a:rPr lang="nb-NO" dirty="0"/>
              <a:t> unilateral </a:t>
            </a:r>
            <a:r>
              <a:rPr lang="nb-NO" dirty="0" err="1"/>
              <a:t>congenital</a:t>
            </a:r>
            <a:r>
              <a:rPr lang="nb-NO" dirty="0"/>
              <a:t> </a:t>
            </a:r>
            <a:r>
              <a:rPr lang="nb-NO" dirty="0" err="1"/>
              <a:t>below</a:t>
            </a:r>
            <a:r>
              <a:rPr lang="nb-NO" dirty="0"/>
              <a:t> </a:t>
            </a:r>
            <a:r>
              <a:rPr lang="nb-NO" dirty="0" err="1"/>
              <a:t>elbow</a:t>
            </a:r>
            <a:r>
              <a:rPr lang="nb-NO" dirty="0"/>
              <a:t> </a:t>
            </a:r>
            <a:r>
              <a:rPr lang="nb-NO" dirty="0" err="1"/>
              <a:t>deficiency</a:t>
            </a:r>
            <a:r>
              <a:rPr lang="nb-NO" dirty="0"/>
              <a:t>: An online </a:t>
            </a:r>
            <a:r>
              <a:rPr lang="nb-NO" dirty="0" err="1"/>
              <a:t>focus</a:t>
            </a:r>
            <a:r>
              <a:rPr lang="nb-NO" dirty="0"/>
              <a:t> </a:t>
            </a:r>
            <a:r>
              <a:rPr lang="nb-NO" dirty="0" err="1"/>
              <a:t>group</a:t>
            </a:r>
            <a:r>
              <a:rPr lang="nb-NO" dirty="0"/>
              <a:t> </a:t>
            </a:r>
            <a:r>
              <a:rPr lang="nb-NO" dirty="0" err="1"/>
              <a:t>study</a:t>
            </a:r>
            <a:r>
              <a:rPr lang="nb-NO" dirty="0"/>
              <a:t>. Journal </a:t>
            </a:r>
            <a:r>
              <a:rPr lang="nb-NO" dirty="0" err="1"/>
              <a:t>of</a:t>
            </a:r>
            <a:r>
              <a:rPr lang="nb-NO" dirty="0"/>
              <a:t> </a:t>
            </a:r>
            <a:r>
              <a:rPr lang="nb-NO" dirty="0" err="1"/>
              <a:t>rehabilitation</a:t>
            </a:r>
            <a:r>
              <a:rPr lang="nb-NO" dirty="0"/>
              <a:t> </a:t>
            </a:r>
            <a:r>
              <a:rPr lang="nb-NO" dirty="0" err="1"/>
              <a:t>medicine</a:t>
            </a:r>
            <a:r>
              <a:rPr lang="nb-NO" dirty="0"/>
              <a:t>. 2012;44(10):885-92. </a:t>
            </a:r>
          </a:p>
          <a:p>
            <a:r>
              <a:rPr lang="nb-NO" dirty="0" smtClean="0"/>
              <a:t>Hermansson </a:t>
            </a:r>
            <a:r>
              <a:rPr lang="nb-NO" dirty="0"/>
              <a:t>L, Eliasson AC, Engström I. </a:t>
            </a:r>
            <a:r>
              <a:rPr lang="nb-NO" dirty="0" err="1"/>
              <a:t>Psychosocial</a:t>
            </a:r>
            <a:r>
              <a:rPr lang="nb-NO" dirty="0"/>
              <a:t> </a:t>
            </a:r>
            <a:r>
              <a:rPr lang="nb-NO" dirty="0" err="1"/>
              <a:t>adjustment</a:t>
            </a:r>
            <a:r>
              <a:rPr lang="nb-NO" dirty="0"/>
              <a:t> in </a:t>
            </a:r>
            <a:r>
              <a:rPr lang="nb-NO" dirty="0" err="1"/>
              <a:t>Swedish</a:t>
            </a:r>
            <a:r>
              <a:rPr lang="nb-NO" dirty="0"/>
              <a:t> </a:t>
            </a:r>
            <a:r>
              <a:rPr lang="nb-NO" dirty="0" err="1"/>
              <a:t>children</a:t>
            </a:r>
            <a:r>
              <a:rPr lang="nb-NO" dirty="0"/>
              <a:t> </a:t>
            </a:r>
            <a:r>
              <a:rPr lang="nb-NO" dirty="0" err="1"/>
              <a:t>with</a:t>
            </a:r>
            <a:r>
              <a:rPr lang="nb-NO" dirty="0"/>
              <a:t> </a:t>
            </a:r>
            <a:r>
              <a:rPr lang="nb-NO" dirty="0" err="1"/>
              <a:t>upper-limb</a:t>
            </a:r>
            <a:r>
              <a:rPr lang="nb-NO" dirty="0"/>
              <a:t> </a:t>
            </a:r>
            <a:r>
              <a:rPr lang="nb-NO" dirty="0" err="1"/>
              <a:t>reduction</a:t>
            </a:r>
            <a:r>
              <a:rPr lang="nb-NO" dirty="0"/>
              <a:t> </a:t>
            </a:r>
            <a:r>
              <a:rPr lang="nb-NO" dirty="0" err="1"/>
              <a:t>deficiency</a:t>
            </a:r>
            <a:r>
              <a:rPr lang="nb-NO" dirty="0"/>
              <a:t> and a </a:t>
            </a:r>
            <a:r>
              <a:rPr lang="nb-NO" dirty="0" err="1"/>
              <a:t>myoelectric</a:t>
            </a:r>
            <a:r>
              <a:rPr lang="nb-NO" dirty="0"/>
              <a:t> </a:t>
            </a:r>
            <a:r>
              <a:rPr lang="nb-NO" dirty="0" err="1"/>
              <a:t>prosthetic</a:t>
            </a:r>
            <a:r>
              <a:rPr lang="nb-NO" dirty="0"/>
              <a:t> hand. Acta </a:t>
            </a:r>
            <a:r>
              <a:rPr lang="nb-NO" dirty="0" err="1"/>
              <a:t>Paediatr</a:t>
            </a:r>
            <a:r>
              <a:rPr lang="nb-NO" dirty="0"/>
              <a:t>. 2005 Apr;94(4):479-88. </a:t>
            </a:r>
            <a:r>
              <a:rPr lang="nb-NO" dirty="0" err="1"/>
              <a:t>doi</a:t>
            </a:r>
            <a:r>
              <a:rPr lang="nb-NO" dirty="0"/>
              <a:t>: 10.1111/j.1651-2227.2005.tb01921.x. PMID: 16092464. </a:t>
            </a:r>
            <a:endParaRPr lang="nb-NO" dirty="0" smtClean="0"/>
          </a:p>
          <a:p>
            <a:r>
              <a:rPr lang="nb-NO" dirty="0" smtClean="0"/>
              <a:t>James </a:t>
            </a:r>
            <a:r>
              <a:rPr lang="nb-NO" dirty="0"/>
              <a:t>MA, </a:t>
            </a:r>
            <a:r>
              <a:rPr lang="nb-NO" dirty="0" err="1"/>
              <a:t>Bagley</a:t>
            </a:r>
            <a:r>
              <a:rPr lang="nb-NO" dirty="0"/>
              <a:t> AM, </a:t>
            </a:r>
            <a:r>
              <a:rPr lang="nb-NO" dirty="0" err="1"/>
              <a:t>Brasington</a:t>
            </a:r>
            <a:r>
              <a:rPr lang="nb-NO" dirty="0"/>
              <a:t> K, Lutz C, </a:t>
            </a:r>
            <a:r>
              <a:rPr lang="nb-NO" dirty="0" err="1"/>
              <a:t>McConnell</a:t>
            </a:r>
            <a:r>
              <a:rPr lang="nb-NO" dirty="0"/>
              <a:t> S, </a:t>
            </a:r>
            <a:r>
              <a:rPr lang="nb-NO" dirty="0" err="1"/>
              <a:t>Molitor</a:t>
            </a:r>
            <a:r>
              <a:rPr lang="nb-NO" dirty="0"/>
              <a:t> F. </a:t>
            </a:r>
            <a:r>
              <a:rPr lang="nb-NO" dirty="0" err="1"/>
              <a:t>Impact</a:t>
            </a:r>
            <a:r>
              <a:rPr lang="nb-NO" dirty="0"/>
              <a:t> </a:t>
            </a:r>
            <a:r>
              <a:rPr lang="nb-NO" dirty="0" err="1"/>
              <a:t>of</a:t>
            </a:r>
            <a:r>
              <a:rPr lang="nb-NO" dirty="0"/>
              <a:t> prostheses </a:t>
            </a:r>
            <a:r>
              <a:rPr lang="nb-NO" dirty="0" err="1"/>
              <a:t>on</a:t>
            </a:r>
            <a:r>
              <a:rPr lang="nb-NO" dirty="0"/>
              <a:t> </a:t>
            </a:r>
            <a:r>
              <a:rPr lang="nb-NO" dirty="0" err="1"/>
              <a:t>function</a:t>
            </a:r>
            <a:r>
              <a:rPr lang="nb-NO" dirty="0"/>
              <a:t> and </a:t>
            </a:r>
            <a:r>
              <a:rPr lang="nb-NO" dirty="0" err="1"/>
              <a:t>quality</a:t>
            </a:r>
            <a:r>
              <a:rPr lang="nb-NO" dirty="0"/>
              <a:t> </a:t>
            </a:r>
            <a:r>
              <a:rPr lang="nb-NO" dirty="0" err="1"/>
              <a:t>of</a:t>
            </a:r>
            <a:r>
              <a:rPr lang="nb-NO" dirty="0"/>
              <a:t> </a:t>
            </a:r>
            <a:r>
              <a:rPr lang="nb-NO" dirty="0" err="1"/>
              <a:t>life</a:t>
            </a:r>
            <a:r>
              <a:rPr lang="nb-NO" dirty="0"/>
              <a:t> for </a:t>
            </a:r>
            <a:r>
              <a:rPr lang="nb-NO" dirty="0" err="1"/>
              <a:t>children</a:t>
            </a:r>
            <a:r>
              <a:rPr lang="nb-NO" dirty="0"/>
              <a:t> </a:t>
            </a:r>
            <a:r>
              <a:rPr lang="nb-NO" dirty="0" err="1"/>
              <a:t>with</a:t>
            </a:r>
            <a:r>
              <a:rPr lang="nb-NO" dirty="0"/>
              <a:t> unilateral </a:t>
            </a:r>
            <a:r>
              <a:rPr lang="nb-NO" dirty="0" err="1"/>
              <a:t>congenital</a:t>
            </a:r>
            <a:r>
              <a:rPr lang="nb-NO" dirty="0"/>
              <a:t> </a:t>
            </a:r>
            <a:r>
              <a:rPr lang="nb-NO" dirty="0" err="1"/>
              <a:t>below-the-elbow</a:t>
            </a:r>
            <a:r>
              <a:rPr lang="nb-NO" dirty="0"/>
              <a:t> </a:t>
            </a:r>
            <a:r>
              <a:rPr lang="nb-NO" dirty="0" err="1"/>
              <a:t>deficiency</a:t>
            </a:r>
            <a:r>
              <a:rPr lang="nb-NO" dirty="0"/>
              <a:t>. J Bone Joint </a:t>
            </a:r>
            <a:r>
              <a:rPr lang="nb-NO" dirty="0" err="1"/>
              <a:t>Surg</a:t>
            </a:r>
            <a:r>
              <a:rPr lang="nb-NO" dirty="0"/>
              <a:t> Am. 2006 Nov;88(11):2356-65. </a:t>
            </a:r>
            <a:r>
              <a:rPr lang="nb-NO" dirty="0" err="1"/>
              <a:t>doi</a:t>
            </a:r>
            <a:r>
              <a:rPr lang="nb-NO" dirty="0"/>
              <a:t>: 10.2106/JBJS.E.01146. PMID: 17079391</a:t>
            </a:r>
            <a:r>
              <a:rPr lang="nb-NO" dirty="0" smtClean="0"/>
              <a:t>.</a:t>
            </a:r>
          </a:p>
          <a:p>
            <a:r>
              <a:rPr lang="en-US" dirty="0"/>
              <a:t>Johansen H, </a:t>
            </a:r>
            <a:r>
              <a:rPr lang="en-US" dirty="0" err="1"/>
              <a:t>Dammann</a:t>
            </a:r>
            <a:r>
              <a:rPr lang="en-US" dirty="0"/>
              <a:t> B, </a:t>
            </a:r>
            <a:r>
              <a:rPr lang="en-US" dirty="0" err="1"/>
              <a:t>Oinaes</a:t>
            </a:r>
            <a:r>
              <a:rPr lang="en-US" dirty="0"/>
              <a:t> Andersen L, Andresen IL. Children with congenital limb deficiency in Norway: issues related to school life and health-related quality of life. A cross-sectional study. </a:t>
            </a:r>
            <a:r>
              <a:rPr lang="en-US" dirty="0" err="1"/>
              <a:t>Disabil</a:t>
            </a:r>
            <a:r>
              <a:rPr lang="en-US" dirty="0"/>
              <a:t> </a:t>
            </a:r>
            <a:r>
              <a:rPr lang="en-US" dirty="0" err="1"/>
              <a:t>Rehabil</a:t>
            </a:r>
            <a:r>
              <a:rPr lang="en-US" dirty="0"/>
              <a:t>. 2016;38(18):1803-10.</a:t>
            </a:r>
          </a:p>
          <a:p>
            <a:r>
              <a:rPr lang="en-US" dirty="0" err="1" smtClean="0"/>
              <a:t>Michielsen</a:t>
            </a:r>
            <a:r>
              <a:rPr lang="en-US" dirty="0" smtClean="0"/>
              <a:t> </a:t>
            </a:r>
            <a:r>
              <a:rPr lang="en-US" dirty="0"/>
              <a:t>A, Van </a:t>
            </a:r>
            <a:r>
              <a:rPr lang="en-US" dirty="0" err="1"/>
              <a:t>Wijk</a:t>
            </a:r>
            <a:r>
              <a:rPr lang="en-US" dirty="0"/>
              <a:t> I, </a:t>
            </a:r>
            <a:r>
              <a:rPr lang="en-US" dirty="0" err="1"/>
              <a:t>Ketelaar</a:t>
            </a:r>
            <a:r>
              <a:rPr lang="en-US" dirty="0"/>
              <a:t> M. Participation and quality of life in children and adolescents with congenital limb deficiencies: A narrative review. </a:t>
            </a:r>
            <a:r>
              <a:rPr lang="en-US" dirty="0" err="1"/>
              <a:t>Prosthet</a:t>
            </a:r>
            <a:r>
              <a:rPr lang="en-US" dirty="0"/>
              <a:t> </a:t>
            </a:r>
            <a:r>
              <a:rPr lang="en-US" dirty="0" err="1"/>
              <a:t>Orthot</a:t>
            </a:r>
            <a:r>
              <a:rPr lang="en-US" dirty="0"/>
              <a:t> Int. 2010;34(4):</a:t>
            </a:r>
            <a:r>
              <a:rPr lang="en-US" dirty="0" smtClean="0"/>
              <a:t>351-61</a:t>
            </a:r>
            <a:r>
              <a:rPr lang="nb-NO" dirty="0"/>
              <a:t>		</a:t>
            </a:r>
            <a:endParaRPr lang="nb-NO" dirty="0" smtClean="0"/>
          </a:p>
          <a:p>
            <a:r>
              <a:rPr lang="nb-NO" dirty="0" err="1" smtClean="0"/>
              <a:t>Ylimäinen</a:t>
            </a:r>
            <a:r>
              <a:rPr lang="nb-NO" dirty="0" smtClean="0"/>
              <a:t> </a:t>
            </a:r>
            <a:r>
              <a:rPr lang="nb-NO" dirty="0"/>
              <a:t>K, </a:t>
            </a:r>
            <a:r>
              <a:rPr lang="nb-NO" dirty="0" err="1"/>
              <a:t>Nachemson</a:t>
            </a:r>
            <a:r>
              <a:rPr lang="nb-NO" dirty="0"/>
              <a:t> A, Sommerstein K, </a:t>
            </a:r>
            <a:r>
              <a:rPr lang="nb-NO" dirty="0" err="1"/>
              <a:t>Stockselius</a:t>
            </a:r>
            <a:r>
              <a:rPr lang="nb-NO" dirty="0"/>
              <a:t> A, </a:t>
            </a:r>
            <a:r>
              <a:rPr lang="nb-NO" dirty="0" err="1"/>
              <a:t>Norling</a:t>
            </a:r>
            <a:r>
              <a:rPr lang="nb-NO" dirty="0"/>
              <a:t> Hermansson L. Health-</a:t>
            </a:r>
            <a:r>
              <a:rPr lang="nb-NO" dirty="0" err="1"/>
              <a:t>related</a:t>
            </a:r>
            <a:r>
              <a:rPr lang="nb-NO" dirty="0"/>
              <a:t> </a:t>
            </a:r>
            <a:r>
              <a:rPr lang="nb-NO" dirty="0" err="1"/>
              <a:t>quality</a:t>
            </a:r>
            <a:r>
              <a:rPr lang="nb-NO" dirty="0"/>
              <a:t> </a:t>
            </a:r>
            <a:r>
              <a:rPr lang="nb-NO" dirty="0" err="1"/>
              <a:t>of</a:t>
            </a:r>
            <a:r>
              <a:rPr lang="nb-NO" dirty="0"/>
              <a:t> </a:t>
            </a:r>
            <a:r>
              <a:rPr lang="nb-NO" dirty="0" err="1"/>
              <a:t>life</a:t>
            </a:r>
            <a:r>
              <a:rPr lang="nb-NO" dirty="0"/>
              <a:t> in </a:t>
            </a:r>
            <a:r>
              <a:rPr lang="nb-NO" dirty="0" err="1"/>
              <a:t>Swedish</a:t>
            </a:r>
            <a:r>
              <a:rPr lang="nb-NO" dirty="0"/>
              <a:t> </a:t>
            </a:r>
            <a:r>
              <a:rPr lang="nb-NO" dirty="0" err="1"/>
              <a:t>children</a:t>
            </a:r>
            <a:r>
              <a:rPr lang="nb-NO" dirty="0"/>
              <a:t> and </a:t>
            </a:r>
            <a:r>
              <a:rPr lang="nb-NO" dirty="0" err="1"/>
              <a:t>adolescents</a:t>
            </a:r>
            <a:r>
              <a:rPr lang="nb-NO" dirty="0"/>
              <a:t> </a:t>
            </a:r>
            <a:r>
              <a:rPr lang="nb-NO" dirty="0" err="1"/>
              <a:t>with</a:t>
            </a:r>
            <a:r>
              <a:rPr lang="nb-NO" dirty="0"/>
              <a:t> </a:t>
            </a:r>
            <a:r>
              <a:rPr lang="nb-NO" dirty="0" err="1"/>
              <a:t>limb</a:t>
            </a:r>
            <a:r>
              <a:rPr lang="nb-NO" dirty="0"/>
              <a:t> </a:t>
            </a:r>
            <a:r>
              <a:rPr lang="nb-NO" dirty="0" err="1"/>
              <a:t>reduction</a:t>
            </a:r>
            <a:r>
              <a:rPr lang="nb-NO" dirty="0"/>
              <a:t> </a:t>
            </a:r>
            <a:r>
              <a:rPr lang="nb-NO" dirty="0" err="1"/>
              <a:t>deficiency</a:t>
            </a:r>
            <a:r>
              <a:rPr lang="nb-NO" dirty="0"/>
              <a:t>. Acta </a:t>
            </a:r>
            <a:r>
              <a:rPr lang="nb-NO" dirty="0" err="1"/>
              <a:t>Paediatr</a:t>
            </a:r>
            <a:r>
              <a:rPr lang="nb-NO" dirty="0"/>
              <a:t>. 2010 Oct;99(10):1550-5. </a:t>
            </a:r>
            <a:r>
              <a:rPr lang="nb-NO" dirty="0" err="1"/>
              <a:t>doi</a:t>
            </a:r>
            <a:r>
              <a:rPr lang="nb-NO" dirty="0"/>
              <a:t>: 10.1111/j.1651-2227.2010.01855.x. PMID: 20456269.</a:t>
            </a:r>
          </a:p>
          <a:p>
            <a:endParaRPr lang="nb-NO" dirty="0"/>
          </a:p>
          <a:p>
            <a:endParaRPr lang="nb-NO" dirty="0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3"/>
          </p:nvPr>
        </p:nvSpPr>
        <p:spPr>
          <a:xfrm>
            <a:off x="2825093" y="6312085"/>
            <a:ext cx="5280000" cy="322113"/>
          </a:xfrm>
        </p:spPr>
        <p:txBody>
          <a:bodyPr/>
          <a:lstStyle/>
          <a:p>
            <a:r>
              <a:rPr lang="nb-NO" dirty="0" smtClean="0">
                <a:solidFill>
                  <a:srgbClr val="003283"/>
                </a:solidFill>
              </a:rPr>
              <a:t>TB februar 2021</a:t>
            </a:r>
            <a:endParaRPr lang="nb-NO" dirty="0">
              <a:solidFill>
                <a:srgbClr val="00328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9932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158875" y="520003"/>
            <a:ext cx="10363200" cy="866588"/>
          </a:xfrm>
        </p:spPr>
        <p:txBody>
          <a:bodyPr>
            <a:noAutofit/>
          </a:bodyPr>
          <a:lstStyle/>
          <a:p>
            <a:pPr eaLnBrk="1" hangingPunct="1"/>
            <a:r>
              <a:rPr lang="nb-NO" altLang="nb-NO" dirty="0"/>
              <a:t>Mulige utfordringer når man har </a:t>
            </a:r>
            <a:br>
              <a:rPr lang="nb-NO" altLang="nb-NO" dirty="0"/>
            </a:br>
            <a:r>
              <a:rPr lang="nb-NO" altLang="nb-NO" dirty="0"/>
              <a:t>hånd/ </a:t>
            </a:r>
            <a:r>
              <a:rPr lang="nb-NO" altLang="nb-NO" dirty="0" smtClean="0"/>
              <a:t>armdysmeli</a:t>
            </a:r>
            <a:endParaRPr lang="nb-NO" altLang="nb-NO" dirty="0"/>
          </a:p>
        </p:txBody>
      </p:sp>
      <p:sp>
        <p:nvSpPr>
          <p:cNvPr id="14339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579437" y="1641475"/>
            <a:ext cx="11522075" cy="4989513"/>
          </a:xfrm>
        </p:spPr>
        <p:txBody>
          <a:bodyPr>
            <a:normAutofit/>
          </a:bodyPr>
          <a:lstStyle/>
          <a:p>
            <a:pPr marL="685783" indent="-609585"/>
            <a:r>
              <a:rPr lang="nb-NO" altLang="nb-NO" dirty="0" smtClean="0"/>
              <a:t>Grep: Holde, manipulere støtte</a:t>
            </a:r>
            <a:endParaRPr lang="nb-NO" altLang="nb-NO" dirty="0"/>
          </a:p>
          <a:p>
            <a:pPr marL="685783" indent="-609585"/>
            <a:r>
              <a:rPr lang="nb-NO" altLang="nb-NO" dirty="0"/>
              <a:t>Ulik lengde på </a:t>
            </a:r>
            <a:r>
              <a:rPr lang="nb-NO" altLang="nb-NO" dirty="0" smtClean="0"/>
              <a:t>armene, skjev arbeidsstilling</a:t>
            </a:r>
          </a:p>
          <a:p>
            <a:pPr marL="685783" indent="-609585"/>
            <a:r>
              <a:rPr lang="nb-NO" altLang="nb-NO" dirty="0" smtClean="0"/>
              <a:t>Kortere </a:t>
            </a:r>
            <a:r>
              <a:rPr lang="nb-NO" altLang="nb-NO" dirty="0"/>
              <a:t>armer, mindre </a:t>
            </a:r>
            <a:r>
              <a:rPr lang="nb-NO" altLang="nb-NO" dirty="0" smtClean="0"/>
              <a:t>rekkevidde</a:t>
            </a:r>
          </a:p>
          <a:p>
            <a:pPr marL="685783" indent="-609585"/>
            <a:r>
              <a:rPr lang="nb-NO" altLang="nb-NO" dirty="0" smtClean="0"/>
              <a:t>Behov for </a:t>
            </a:r>
            <a:r>
              <a:rPr lang="nb-NO" altLang="nb-NO" dirty="0" err="1" smtClean="0"/>
              <a:t>grepshjelpemidler</a:t>
            </a:r>
            <a:r>
              <a:rPr lang="nb-NO" altLang="nb-NO" dirty="0" smtClean="0"/>
              <a:t> / protese                                                          </a:t>
            </a:r>
          </a:p>
          <a:p>
            <a:pPr marL="685783" indent="-609585"/>
            <a:r>
              <a:rPr lang="nb-NO" altLang="nb-NO" dirty="0" smtClean="0"/>
              <a:t>Fortere kald </a:t>
            </a:r>
            <a:r>
              <a:rPr lang="nb-NO" dirty="0" smtClean="0"/>
              <a:t>på dysmeliarmen / </a:t>
            </a:r>
            <a:r>
              <a:rPr lang="nb-NO" dirty="0"/>
              <a:t>hånden</a:t>
            </a:r>
          </a:p>
          <a:p>
            <a:pPr marL="685783" indent="-609585"/>
            <a:r>
              <a:rPr lang="nb-NO" altLang="nb-NO" dirty="0" smtClean="0"/>
              <a:t>Påkledning </a:t>
            </a:r>
            <a:r>
              <a:rPr lang="nb-NO" altLang="nb-NO" dirty="0"/>
              <a:t>og </a:t>
            </a:r>
            <a:r>
              <a:rPr lang="nb-NO" altLang="nb-NO" dirty="0" smtClean="0"/>
              <a:t>toalettbesøk</a:t>
            </a:r>
          </a:p>
          <a:p>
            <a:pPr marL="685783" indent="-609585"/>
            <a:r>
              <a:rPr lang="nb-NO" altLang="nb-NO" dirty="0" smtClean="0"/>
              <a:t>Bruker mer </a:t>
            </a:r>
            <a:r>
              <a:rPr lang="nb-NO" altLang="nb-NO" dirty="0"/>
              <a:t>tid/ </a:t>
            </a:r>
            <a:r>
              <a:rPr lang="nb-NO" altLang="nb-NO" dirty="0" smtClean="0"/>
              <a:t>energi</a:t>
            </a:r>
          </a:p>
          <a:p>
            <a:pPr marL="685783" indent="-609585"/>
            <a:endParaRPr lang="nb-NO" altLang="nb-NO" dirty="0"/>
          </a:p>
          <a:p>
            <a:pPr marL="57150" indent="0">
              <a:buNone/>
            </a:pPr>
            <a:r>
              <a:rPr lang="nb-NO" altLang="nb-NO" dirty="0" smtClean="0"/>
              <a:t>Viktig å få lærer som støttespiller så barnet kan</a:t>
            </a:r>
          </a:p>
          <a:p>
            <a:pPr marL="57150" indent="0">
              <a:buNone/>
            </a:pPr>
            <a:r>
              <a:rPr lang="nb-NO" altLang="nb-NO" dirty="0" smtClean="0"/>
              <a:t> delta på lik linje med de andre</a:t>
            </a:r>
          </a:p>
          <a:p>
            <a:pPr eaLnBrk="1" hangingPunct="1"/>
            <a:endParaRPr lang="nb-NO" altLang="nb-NO" dirty="0" smtClean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4294967295"/>
          </p:nvPr>
        </p:nvSpPr>
        <p:spPr>
          <a:xfrm>
            <a:off x="11610975" y="6310313"/>
            <a:ext cx="581025" cy="320675"/>
          </a:xfrm>
        </p:spPr>
        <p:txBody>
          <a:bodyPr/>
          <a:lstStyle/>
          <a:p>
            <a:fld id="{A67513C0-5F9E-431D-A218-42A3D8B9E734}" type="slidenum">
              <a:rPr lang="nb-NO" smtClean="0"/>
              <a:pPr/>
              <a:t>3</a:t>
            </a:fld>
            <a:endParaRPr lang="nb-NO" dirty="0"/>
          </a:p>
        </p:txBody>
      </p:sp>
      <p:pic>
        <p:nvPicPr>
          <p:cNvPr id="5" name="Bild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73" t="26106" r="12749"/>
          <a:stretch/>
        </p:blipFill>
        <p:spPr>
          <a:xfrm>
            <a:off x="7731036" y="2469931"/>
            <a:ext cx="3601070" cy="3076107"/>
          </a:xfrm>
          <a:prstGeom prst="rect">
            <a:avLst/>
          </a:prstGeom>
        </p:spPr>
      </p:pic>
      <p:sp>
        <p:nvSpPr>
          <p:cNvPr id="6" name="Rektangel 5"/>
          <p:cNvSpPr/>
          <p:nvPr/>
        </p:nvSpPr>
        <p:spPr>
          <a:xfrm>
            <a:off x="3159177" y="6317461"/>
            <a:ext cx="16905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dirty="0">
                <a:solidFill>
                  <a:srgbClr val="003283"/>
                </a:solidFill>
              </a:rPr>
              <a:t>TB februar 2021</a:t>
            </a:r>
          </a:p>
        </p:txBody>
      </p:sp>
      <p:pic>
        <p:nvPicPr>
          <p:cNvPr id="2" name="Innspilt ly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137274" y="437221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022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7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tel 1"/>
          <p:cNvSpPr>
            <a:spLocks noGrp="1"/>
          </p:cNvSpPr>
          <p:nvPr>
            <p:ph type="ctrTitle"/>
          </p:nvPr>
        </p:nvSpPr>
        <p:spPr>
          <a:xfrm>
            <a:off x="1051034" y="291462"/>
            <a:ext cx="10363200" cy="866588"/>
          </a:xfrm>
        </p:spPr>
        <p:txBody>
          <a:bodyPr/>
          <a:lstStyle/>
          <a:p>
            <a:r>
              <a:rPr lang="nb-NO" altLang="nb-NO" dirty="0" smtClean="0"/>
              <a:t>Mulige utfordringer når man har bendysmeli</a:t>
            </a:r>
          </a:p>
        </p:txBody>
      </p:sp>
      <p:sp>
        <p:nvSpPr>
          <p:cNvPr id="15363" name="Plassholder for innhold 2"/>
          <p:cNvSpPr>
            <a:spLocks noGrp="1"/>
          </p:cNvSpPr>
          <p:nvPr>
            <p:ph idx="4294967295"/>
          </p:nvPr>
        </p:nvSpPr>
        <p:spPr>
          <a:xfrm>
            <a:off x="1051034" y="1446593"/>
            <a:ext cx="8640762" cy="457041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b-NO" altLang="nb-NO" sz="2800" dirty="0"/>
              <a:t>Noen bruker protese/ </a:t>
            </a:r>
            <a:r>
              <a:rPr lang="nb-NO" altLang="nb-NO" sz="2800" dirty="0" err="1" smtClean="0"/>
              <a:t>spesialsko</a:t>
            </a:r>
            <a:endParaRPr lang="nb-NO" altLang="nb-NO" sz="2800" dirty="0"/>
          </a:p>
          <a:p>
            <a:pPr marL="0" indent="0">
              <a:buNone/>
            </a:pPr>
            <a:r>
              <a:rPr lang="nb-NO" altLang="nb-NO" sz="2800" dirty="0" smtClean="0"/>
              <a:t>Noen kan ha utfordringer med: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nb-NO" altLang="nb-NO" sz="2400" dirty="0" smtClean="0"/>
              <a:t>Hoppe</a:t>
            </a:r>
            <a:r>
              <a:rPr lang="nb-NO" altLang="nb-NO" sz="2400" dirty="0"/>
              <a:t>, hinke, løpe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nb-NO" altLang="nb-NO" sz="2400" dirty="0"/>
              <a:t>Balanse 	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nb-NO" altLang="nb-NO" sz="2400" dirty="0"/>
              <a:t>Gå lange avstander, </a:t>
            </a:r>
            <a:r>
              <a:rPr lang="nb-NO" altLang="nb-NO" sz="2400" dirty="0" smtClean="0"/>
              <a:t>for </a:t>
            </a:r>
            <a:r>
              <a:rPr lang="nb-NO" altLang="nb-NO" sz="2400" dirty="0"/>
              <a:t>eksempel på </a:t>
            </a:r>
            <a:r>
              <a:rPr lang="nb-NO" altLang="nb-NO" sz="2400" dirty="0" smtClean="0"/>
              <a:t>skoleturer</a:t>
            </a:r>
          </a:p>
          <a:p>
            <a:pPr marL="57150" indent="0">
              <a:buNone/>
            </a:pPr>
            <a:endParaRPr lang="nb-NO" altLang="nb-NO" dirty="0" smtClean="0"/>
          </a:p>
          <a:p>
            <a:pPr marL="57150" indent="0">
              <a:buNone/>
            </a:pPr>
            <a:r>
              <a:rPr lang="nb-NO" altLang="nb-NO" dirty="0" smtClean="0"/>
              <a:t>Viktig </a:t>
            </a:r>
            <a:r>
              <a:rPr lang="nb-NO" altLang="nb-NO" dirty="0"/>
              <a:t>å få lærer som støttespiller så barnet kan</a:t>
            </a:r>
          </a:p>
          <a:p>
            <a:pPr marL="57150" indent="0">
              <a:buNone/>
            </a:pPr>
            <a:r>
              <a:rPr lang="nb-NO" altLang="nb-NO" dirty="0"/>
              <a:t> delta på lik linje med de andre</a:t>
            </a:r>
          </a:p>
          <a:p>
            <a:pPr marL="457200" lvl="1" indent="0">
              <a:buNone/>
            </a:pPr>
            <a:endParaRPr lang="nb-NO" altLang="nb-NO" sz="2400" dirty="0"/>
          </a:p>
          <a:p>
            <a:pPr marL="0" indent="0">
              <a:buNone/>
            </a:pPr>
            <a:r>
              <a:rPr lang="nb-NO" altLang="nb-NO" dirty="0"/>
              <a:t>	</a:t>
            </a:r>
          </a:p>
        </p:txBody>
      </p:sp>
      <p:sp>
        <p:nvSpPr>
          <p:cNvPr id="7172" name="Plassholder for bunntekst 3"/>
          <p:cNvSpPr>
            <a:spLocks noGrp="1"/>
          </p:cNvSpPr>
          <p:nvPr>
            <p:ph type="ftr" sz="quarter" idx="4294967295"/>
          </p:nvPr>
        </p:nvSpPr>
        <p:spPr>
          <a:xfrm>
            <a:off x="2954338" y="6305550"/>
            <a:ext cx="9237662" cy="32543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nb-NO" smtClean="0">
                <a:latin typeface="Arial" pitchFamily="34" charset="0"/>
              </a:rPr>
              <a:t>TB februar 2021</a:t>
            </a:r>
          </a:p>
        </p:txBody>
      </p:sp>
      <p:sp>
        <p:nvSpPr>
          <p:cNvPr id="2" name="Plassholder for lysbildenummer 1"/>
          <p:cNvSpPr>
            <a:spLocks noGrp="1"/>
          </p:cNvSpPr>
          <p:nvPr>
            <p:ph type="sldNum" sz="quarter" idx="4294967295"/>
          </p:nvPr>
        </p:nvSpPr>
        <p:spPr>
          <a:xfrm>
            <a:off x="11610975" y="6310313"/>
            <a:ext cx="581025" cy="320675"/>
          </a:xfrm>
        </p:spPr>
        <p:txBody>
          <a:bodyPr/>
          <a:lstStyle/>
          <a:p>
            <a:fld id="{A67513C0-5F9E-431D-A218-42A3D8B9E734}" type="slidenum">
              <a:rPr lang="nb-NO" smtClean="0"/>
              <a:pPr/>
              <a:t>4</a:t>
            </a:fld>
            <a:endParaRPr lang="nb-NO" dirty="0"/>
          </a:p>
        </p:txBody>
      </p:sp>
      <p:pic>
        <p:nvPicPr>
          <p:cNvPr id="6" name="Bilde 5" descr="Bendysmeli nytegning  med autokorrigering.jpg"/>
          <p:cNvPicPr>
            <a:picLocks noChangeAspect="1"/>
          </p:cNvPicPr>
          <p:nvPr/>
        </p:nvPicPr>
        <p:blipFill rotWithShape="1">
          <a:blip r:embed="rId5" cstate="print"/>
          <a:srcRect l="10474" t="7575" r="7972"/>
          <a:stretch/>
        </p:blipFill>
        <p:spPr>
          <a:xfrm>
            <a:off x="8303173" y="1348026"/>
            <a:ext cx="2974209" cy="4767545"/>
          </a:xfrm>
          <a:prstGeom prst="rect">
            <a:avLst/>
          </a:prstGeom>
          <a:ln>
            <a:solidFill>
              <a:schemeClr val="bg2"/>
            </a:solidFill>
          </a:ln>
        </p:spPr>
      </p:pic>
      <p:pic>
        <p:nvPicPr>
          <p:cNvPr id="3" name="Innspilt ly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311187" y="520472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312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9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tel 1"/>
          <p:cNvSpPr>
            <a:spLocks noGrp="1"/>
          </p:cNvSpPr>
          <p:nvPr>
            <p:ph type="ctrTitle"/>
          </p:nvPr>
        </p:nvSpPr>
        <p:spPr>
          <a:xfrm>
            <a:off x="809296" y="485589"/>
            <a:ext cx="10363200" cy="866588"/>
          </a:xfrm>
        </p:spPr>
        <p:txBody>
          <a:bodyPr>
            <a:normAutofit fontScale="90000"/>
          </a:bodyPr>
          <a:lstStyle/>
          <a:p>
            <a:r>
              <a:rPr lang="nb-NO" dirty="0" smtClean="0"/>
              <a:t>Forskning viser at de fleste barn med dysmeli klarer seg bra</a:t>
            </a:r>
          </a:p>
        </p:txBody>
      </p:sp>
      <p:sp>
        <p:nvSpPr>
          <p:cNvPr id="20483" name="Plassholder for innhold 2"/>
          <p:cNvSpPr>
            <a:spLocks noGrp="1"/>
          </p:cNvSpPr>
          <p:nvPr>
            <p:ph idx="4294967295"/>
          </p:nvPr>
        </p:nvSpPr>
        <p:spPr>
          <a:xfrm>
            <a:off x="379412" y="1385888"/>
            <a:ext cx="10299098" cy="5472112"/>
          </a:xfrm>
        </p:spPr>
        <p:txBody>
          <a:bodyPr>
            <a:normAutofit/>
          </a:bodyPr>
          <a:lstStyle/>
          <a:p>
            <a:pPr lvl="1">
              <a:buClr>
                <a:srgbClr val="0070C0"/>
              </a:buClr>
              <a:buFont typeface="Wingdings" pitchFamily="2" charset="2"/>
              <a:buChar char="ü"/>
            </a:pPr>
            <a:r>
              <a:rPr lang="nb-NO" sz="2400" dirty="0"/>
              <a:t>Barna klarer seg bra, like bra som barn flest </a:t>
            </a:r>
          </a:p>
          <a:p>
            <a:pPr marL="0" indent="0">
              <a:buClr>
                <a:srgbClr val="0070C0"/>
              </a:buClr>
              <a:buNone/>
            </a:pPr>
            <a:r>
              <a:rPr lang="nb-NO" dirty="0"/>
              <a:t>	</a:t>
            </a:r>
            <a:r>
              <a:rPr lang="nb-NO" dirty="0" smtClean="0"/>
              <a:t>	</a:t>
            </a:r>
            <a:r>
              <a:rPr lang="nb-NO" sz="2000" dirty="0" smtClean="0"/>
              <a:t>(</a:t>
            </a:r>
            <a:r>
              <a:rPr lang="nb-NO" sz="2000" dirty="0"/>
              <a:t>Hermansson </a:t>
            </a:r>
            <a:r>
              <a:rPr lang="nb-NO" sz="2000" dirty="0" smtClean="0"/>
              <a:t>2005, </a:t>
            </a:r>
            <a:r>
              <a:rPr lang="nb-NO" sz="2000" dirty="0" err="1"/>
              <a:t>Ylimainen</a:t>
            </a:r>
            <a:r>
              <a:rPr lang="nb-NO" sz="2000" dirty="0"/>
              <a:t> 2010, </a:t>
            </a:r>
            <a:r>
              <a:rPr lang="nb-NO" sz="2000" dirty="0" err="1"/>
              <a:t>Michielsen</a:t>
            </a:r>
            <a:r>
              <a:rPr lang="nb-NO" sz="2000" dirty="0"/>
              <a:t> </a:t>
            </a:r>
            <a:r>
              <a:rPr lang="nb-NO" sz="2000" dirty="0" smtClean="0"/>
              <a:t>2011, James 2006</a:t>
            </a:r>
            <a:r>
              <a:rPr lang="nb-NO" sz="2000" dirty="0"/>
              <a:t>, </a:t>
            </a:r>
            <a:r>
              <a:rPr lang="nb-NO" sz="2000" dirty="0" smtClean="0"/>
              <a:t>Johansen 2016) </a:t>
            </a:r>
            <a:endParaRPr lang="nb-NO" sz="2000" dirty="0"/>
          </a:p>
          <a:p>
            <a:pPr lvl="1">
              <a:buClr>
                <a:srgbClr val="0070C0"/>
              </a:buClr>
              <a:buFont typeface="Wingdings" pitchFamily="2" charset="2"/>
              <a:buChar char="ü"/>
            </a:pPr>
            <a:r>
              <a:rPr lang="nb-NO" sz="2400" dirty="0" smtClean="0"/>
              <a:t>Størrelsen</a:t>
            </a:r>
            <a:r>
              <a:rPr lang="nb-NO" sz="2400" dirty="0"/>
              <a:t>/ omfanget på dysmelien </a:t>
            </a:r>
            <a:r>
              <a:rPr lang="nb-NO" sz="2400" dirty="0" smtClean="0"/>
              <a:t>hadde liten </a:t>
            </a:r>
            <a:r>
              <a:rPr lang="nb-NO" sz="2400" dirty="0"/>
              <a:t>betydning for helserelatert livskvalitet (HRQOL) </a:t>
            </a:r>
            <a:endParaRPr lang="nb-NO" sz="2400" dirty="0" smtClean="0"/>
          </a:p>
          <a:p>
            <a:pPr marL="457200" lvl="1" indent="0">
              <a:buClr>
                <a:srgbClr val="0070C0"/>
              </a:buClr>
              <a:buNone/>
            </a:pPr>
            <a:r>
              <a:rPr lang="nb-NO" sz="2400" dirty="0"/>
              <a:t>	</a:t>
            </a:r>
            <a:r>
              <a:rPr lang="nb-NO" sz="2400" dirty="0" smtClean="0"/>
              <a:t>(</a:t>
            </a:r>
            <a:r>
              <a:rPr lang="nb-NO" dirty="0" err="1"/>
              <a:t>Michielsen</a:t>
            </a:r>
            <a:r>
              <a:rPr lang="nb-NO" dirty="0"/>
              <a:t> 2011) </a:t>
            </a:r>
          </a:p>
          <a:p>
            <a:pPr lvl="1">
              <a:buClr>
                <a:srgbClr val="0070C0"/>
              </a:buClr>
              <a:buFont typeface="Wingdings" pitchFamily="2" charset="2"/>
              <a:buChar char="ü"/>
            </a:pPr>
            <a:r>
              <a:rPr lang="nb-NO" sz="2400" dirty="0" smtClean="0"/>
              <a:t>Uavhengig </a:t>
            </a:r>
            <a:r>
              <a:rPr lang="nb-NO" sz="2400" dirty="0"/>
              <a:t>av protese eller ikke; barna klarte seg bra </a:t>
            </a:r>
            <a:endParaRPr lang="nb-NO" sz="2400" dirty="0" smtClean="0"/>
          </a:p>
          <a:p>
            <a:pPr marL="457200" lvl="1" indent="0">
              <a:buClr>
                <a:srgbClr val="0070C0"/>
              </a:buClr>
              <a:buNone/>
            </a:pPr>
            <a:r>
              <a:rPr lang="nb-NO" sz="2400" dirty="0" smtClean="0"/>
              <a:t>     i </a:t>
            </a:r>
            <a:r>
              <a:rPr lang="nb-NO" sz="2400" dirty="0"/>
              <a:t>skole og </a:t>
            </a:r>
            <a:r>
              <a:rPr lang="nb-NO" sz="2400" dirty="0" smtClean="0"/>
              <a:t>hverdagsliv</a:t>
            </a:r>
          </a:p>
          <a:p>
            <a:pPr marL="457200" lvl="1" indent="0">
              <a:buClr>
                <a:srgbClr val="0070C0"/>
              </a:buClr>
              <a:buNone/>
            </a:pPr>
            <a:r>
              <a:rPr lang="nb-NO" sz="2400" dirty="0"/>
              <a:t>	</a:t>
            </a:r>
            <a:r>
              <a:rPr lang="nb-NO" dirty="0" smtClean="0"/>
              <a:t>(</a:t>
            </a:r>
            <a:r>
              <a:rPr lang="nb-NO" dirty="0" err="1" smtClean="0"/>
              <a:t>Buffart</a:t>
            </a:r>
            <a:r>
              <a:rPr lang="nb-NO" dirty="0" smtClean="0"/>
              <a:t> 2007, De </a:t>
            </a:r>
            <a:r>
              <a:rPr lang="nb-NO" dirty="0" err="1" smtClean="0"/>
              <a:t>Jong</a:t>
            </a:r>
            <a:r>
              <a:rPr lang="nb-NO" dirty="0" smtClean="0"/>
              <a:t> 2012) </a:t>
            </a:r>
          </a:p>
          <a:p>
            <a:endParaRPr lang="nb-NO" dirty="0"/>
          </a:p>
          <a:p>
            <a:pPr marL="457200" lvl="1" indent="0">
              <a:buClr>
                <a:srgbClr val="0070C0"/>
              </a:buClr>
              <a:buNone/>
            </a:pPr>
            <a:endParaRPr lang="nb-NO" sz="2667" dirty="0"/>
          </a:p>
          <a:p>
            <a:pPr lvl="1">
              <a:buFont typeface="Times" pitchFamily="18" charset="0"/>
              <a:buNone/>
            </a:pPr>
            <a:endParaRPr lang="nb-NO" sz="2667" dirty="0"/>
          </a:p>
          <a:p>
            <a:endParaRPr lang="nb-NO" dirty="0" smtClean="0"/>
          </a:p>
        </p:txBody>
      </p:sp>
      <p:sp>
        <p:nvSpPr>
          <p:cNvPr id="2" name="Plassholder for lysbildenummer 1"/>
          <p:cNvSpPr>
            <a:spLocks noGrp="1"/>
          </p:cNvSpPr>
          <p:nvPr>
            <p:ph type="sldNum" sz="quarter" idx="4294967295"/>
          </p:nvPr>
        </p:nvSpPr>
        <p:spPr>
          <a:xfrm>
            <a:off x="11610975" y="6310313"/>
            <a:ext cx="581025" cy="320675"/>
          </a:xfrm>
        </p:spPr>
        <p:txBody>
          <a:bodyPr/>
          <a:lstStyle/>
          <a:p>
            <a:fld id="{A67513C0-5F9E-431D-A218-42A3D8B9E734}" type="slidenum">
              <a:rPr lang="nb-NO" smtClean="0"/>
              <a:pPr/>
              <a:t>5</a:t>
            </a:fld>
            <a:endParaRPr lang="nb-NO" dirty="0"/>
          </a:p>
        </p:txBody>
      </p:sp>
      <p:sp>
        <p:nvSpPr>
          <p:cNvPr id="5" name="Rektangel 4"/>
          <p:cNvSpPr/>
          <p:nvPr/>
        </p:nvSpPr>
        <p:spPr>
          <a:xfrm>
            <a:off x="2875398" y="6318931"/>
            <a:ext cx="16905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dirty="0">
                <a:solidFill>
                  <a:srgbClr val="003283"/>
                </a:solidFill>
              </a:rPr>
              <a:t>TB februar 2021</a:t>
            </a:r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3193" y="3195145"/>
            <a:ext cx="4059621" cy="2706414"/>
          </a:xfrm>
          <a:prstGeom prst="rect">
            <a:avLst/>
          </a:prstGeom>
        </p:spPr>
      </p:pic>
      <p:pic>
        <p:nvPicPr>
          <p:cNvPr id="3" name="Innspilt ly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89600" y="482258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424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1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tel 1"/>
          <p:cNvSpPr>
            <a:spLocks noGrp="1"/>
          </p:cNvSpPr>
          <p:nvPr>
            <p:ph type="ctrTitle"/>
          </p:nvPr>
        </p:nvSpPr>
        <p:spPr>
          <a:xfrm>
            <a:off x="914400" y="229429"/>
            <a:ext cx="10363200" cy="866588"/>
          </a:xfrm>
        </p:spPr>
        <p:txBody>
          <a:bodyPr>
            <a:normAutofit/>
          </a:bodyPr>
          <a:lstStyle/>
          <a:p>
            <a:r>
              <a:rPr lang="nb-NO" altLang="nb-NO" dirty="0" smtClean="0"/>
              <a:t>Bruke protese på skolen?</a:t>
            </a:r>
          </a:p>
        </p:txBody>
      </p:sp>
      <p:sp>
        <p:nvSpPr>
          <p:cNvPr id="32771" name="Plassholder for innhold 2"/>
          <p:cNvSpPr>
            <a:spLocks noGrp="1"/>
          </p:cNvSpPr>
          <p:nvPr>
            <p:ph idx="4294967295"/>
          </p:nvPr>
        </p:nvSpPr>
        <p:spPr>
          <a:xfrm>
            <a:off x="1166648" y="1335301"/>
            <a:ext cx="10734839" cy="4568825"/>
          </a:xfrm>
        </p:spPr>
        <p:txBody>
          <a:bodyPr>
            <a:normAutofit/>
          </a:bodyPr>
          <a:lstStyle/>
          <a:p>
            <a:r>
              <a:rPr lang="nb-NO" altLang="nb-NO" sz="3200" dirty="0"/>
              <a:t>Informasjon til </a:t>
            </a:r>
            <a:r>
              <a:rPr lang="nb-NO" altLang="nb-NO" sz="3200" dirty="0" smtClean="0"/>
              <a:t>lærer</a:t>
            </a:r>
            <a:endParaRPr lang="nb-NO" altLang="nb-NO" sz="3200" dirty="0"/>
          </a:p>
          <a:p>
            <a:pPr lvl="1"/>
            <a:r>
              <a:rPr lang="nb-NO" altLang="nb-NO" sz="2933" dirty="0"/>
              <a:t>Trenger barnet hjelp til å ta av/ på protese?</a:t>
            </a:r>
          </a:p>
          <a:p>
            <a:pPr lvl="1"/>
            <a:endParaRPr lang="nb-NO" altLang="nb-NO" sz="2933" dirty="0"/>
          </a:p>
          <a:p>
            <a:pPr lvl="1"/>
            <a:r>
              <a:rPr lang="nb-NO" altLang="nb-NO" sz="2933" dirty="0"/>
              <a:t>Fare for gnag/ ubehag?</a:t>
            </a:r>
          </a:p>
          <a:p>
            <a:pPr marL="457200" lvl="1" indent="0">
              <a:buNone/>
            </a:pPr>
            <a:endParaRPr lang="nb-NO" altLang="nb-NO" sz="2933" dirty="0"/>
          </a:p>
          <a:p>
            <a:pPr lvl="1"/>
            <a:r>
              <a:rPr lang="nb-NO" altLang="nb-NO" sz="2933" dirty="0"/>
              <a:t>Skal barnet trene på protesebruk i</a:t>
            </a:r>
          </a:p>
          <a:p>
            <a:pPr marL="533387" lvl="1" indent="0">
              <a:buNone/>
            </a:pPr>
            <a:r>
              <a:rPr lang="nb-NO" altLang="nb-NO" sz="2933" dirty="0"/>
              <a:t>	aktiviteter på skolen?</a:t>
            </a:r>
          </a:p>
          <a:p>
            <a:pPr lvl="1"/>
            <a:endParaRPr lang="nb-NO" altLang="nb-NO" sz="2933" i="1" dirty="0"/>
          </a:p>
        </p:txBody>
      </p:sp>
      <p:sp>
        <p:nvSpPr>
          <p:cNvPr id="3" name="Plassholder for lysbildenummer 2"/>
          <p:cNvSpPr>
            <a:spLocks noGrp="1"/>
          </p:cNvSpPr>
          <p:nvPr>
            <p:ph type="sldNum" sz="quarter" idx="4294967295"/>
          </p:nvPr>
        </p:nvSpPr>
        <p:spPr>
          <a:xfrm>
            <a:off x="11610975" y="6310313"/>
            <a:ext cx="581025" cy="320675"/>
          </a:xfrm>
        </p:spPr>
        <p:txBody>
          <a:bodyPr/>
          <a:lstStyle/>
          <a:p>
            <a:fld id="{A67513C0-5F9E-431D-A218-42A3D8B9E734}" type="slidenum">
              <a:rPr lang="nb-NO" smtClean="0"/>
              <a:pPr/>
              <a:t>6</a:t>
            </a:fld>
            <a:endParaRPr lang="nb-NO" dirty="0"/>
          </a:p>
        </p:txBody>
      </p:sp>
      <p:sp>
        <p:nvSpPr>
          <p:cNvPr id="6" name="Rektangel 5"/>
          <p:cNvSpPr/>
          <p:nvPr/>
        </p:nvSpPr>
        <p:spPr>
          <a:xfrm>
            <a:off x="2864888" y="6338481"/>
            <a:ext cx="16905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dirty="0">
                <a:solidFill>
                  <a:srgbClr val="003283"/>
                </a:solidFill>
              </a:rPr>
              <a:t>TB februar 2021</a:t>
            </a:r>
          </a:p>
        </p:txBody>
      </p:sp>
      <p:pic>
        <p:nvPicPr>
          <p:cNvPr id="2" name="Bild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1324" y="2762069"/>
            <a:ext cx="4203419" cy="3260360"/>
          </a:xfrm>
          <a:prstGeom prst="rect">
            <a:avLst/>
          </a:prstGeom>
        </p:spPr>
      </p:pic>
      <p:pic>
        <p:nvPicPr>
          <p:cNvPr id="4" name="Innspilt ly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75439" y="30226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151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71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15853" y="15809"/>
            <a:ext cx="10363200" cy="866588"/>
          </a:xfrm>
        </p:spPr>
        <p:txBody>
          <a:bodyPr>
            <a:normAutofit fontScale="90000"/>
          </a:bodyPr>
          <a:lstStyle/>
          <a:p>
            <a:pPr marL="914377" indent="-914377"/>
            <a:r>
              <a:rPr lang="nb-NO" altLang="nb-NO" sz="4800" dirty="0"/>
              <a:t/>
            </a:r>
            <a:br>
              <a:rPr lang="nb-NO" altLang="nb-NO" sz="4800" dirty="0"/>
            </a:br>
            <a:r>
              <a:rPr lang="nb-NO" altLang="nb-NO" sz="4000" dirty="0" smtClean="0"/>
              <a:t>Bruke </a:t>
            </a:r>
            <a:r>
              <a:rPr lang="nb-NO" altLang="nb-NO" sz="4000" dirty="0" err="1" smtClean="0"/>
              <a:t>grepshjelpemidler</a:t>
            </a:r>
            <a:r>
              <a:rPr lang="nb-NO" altLang="nb-NO" sz="4000" dirty="0" smtClean="0"/>
              <a:t> på skolen?</a:t>
            </a:r>
            <a:endParaRPr lang="nb-NO" altLang="nb-NO" sz="4000" dirty="0"/>
          </a:p>
        </p:txBody>
      </p:sp>
      <p:sp>
        <p:nvSpPr>
          <p:cNvPr id="33795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455316" y="1365276"/>
            <a:ext cx="11520488" cy="4957763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nb-NO" altLang="nb-NO" sz="2800" dirty="0" err="1"/>
              <a:t>Grepshjelpemidler</a:t>
            </a:r>
            <a:r>
              <a:rPr lang="nb-NO" altLang="nb-NO" sz="2800" dirty="0"/>
              <a:t>/ </a:t>
            </a:r>
            <a:r>
              <a:rPr lang="nb-NO" altLang="nb-NO" sz="2800" dirty="0" err="1"/>
              <a:t>grepsprotese</a:t>
            </a:r>
            <a:r>
              <a:rPr lang="nb-NO" altLang="nb-NO" sz="2800" dirty="0"/>
              <a:t>/ </a:t>
            </a:r>
            <a:r>
              <a:rPr lang="nb-NO" altLang="nb-NO" sz="2800" dirty="0" err="1"/>
              <a:t>grepsortose</a:t>
            </a:r>
            <a:r>
              <a:rPr lang="nb-NO" altLang="nb-NO" sz="2800" dirty="0"/>
              <a:t>; </a:t>
            </a:r>
          </a:p>
          <a:p>
            <a:pPr marL="76198" indent="0">
              <a:buNone/>
            </a:pPr>
            <a:r>
              <a:rPr lang="nb-NO" altLang="nb-NO" sz="3200" dirty="0" smtClean="0"/>
              <a:t>	</a:t>
            </a:r>
            <a:r>
              <a:rPr lang="nb-NO" altLang="nb-NO" dirty="0" smtClean="0"/>
              <a:t>Individuelt </a:t>
            </a:r>
            <a:r>
              <a:rPr lang="nb-NO" altLang="nb-NO" dirty="0"/>
              <a:t>utformet til spesielle aktiviteter </a:t>
            </a:r>
            <a:endParaRPr lang="nb-NO" altLang="nb-NO" dirty="0" smtClean="0"/>
          </a:p>
          <a:p>
            <a:pPr marL="76198" indent="0">
              <a:buNone/>
            </a:pPr>
            <a:r>
              <a:rPr lang="nb-NO" altLang="nb-NO" dirty="0" smtClean="0"/>
              <a:t>	(</a:t>
            </a:r>
            <a:r>
              <a:rPr lang="nb-NO" altLang="nb-NO" dirty="0"/>
              <a:t>skistav, </a:t>
            </a:r>
            <a:r>
              <a:rPr lang="nb-NO" altLang="nb-NO" dirty="0" smtClean="0"/>
              <a:t>sykkelstyre</a:t>
            </a:r>
            <a:r>
              <a:rPr lang="nb-NO" altLang="nb-NO" dirty="0"/>
              <a:t>, blyant mm).</a:t>
            </a:r>
          </a:p>
          <a:p>
            <a:pPr>
              <a:buFont typeface="Times" pitchFamily="18" charset="0"/>
              <a:buNone/>
            </a:pPr>
            <a:endParaRPr lang="nb-NO" altLang="nb-NO" sz="3467" dirty="0"/>
          </a:p>
          <a:p>
            <a:r>
              <a:rPr lang="nb-NO" altLang="nb-NO" sz="2800" dirty="0"/>
              <a:t>Kan </a:t>
            </a:r>
            <a:r>
              <a:rPr lang="nb-NO" altLang="nb-NO" sz="2800" dirty="0" err="1"/>
              <a:t>grepshjelpemidler</a:t>
            </a:r>
            <a:r>
              <a:rPr lang="nb-NO" altLang="nb-NO" sz="2800" dirty="0"/>
              <a:t> være aktuelt </a:t>
            </a:r>
            <a:endParaRPr lang="nb-NO" altLang="nb-NO" sz="2800" dirty="0" smtClean="0"/>
          </a:p>
          <a:p>
            <a:pPr lvl="1">
              <a:buNone/>
            </a:pPr>
            <a:r>
              <a:rPr lang="nb-NO" altLang="nb-NO" sz="2800" dirty="0" smtClean="0"/>
              <a:t>i </a:t>
            </a:r>
            <a:r>
              <a:rPr lang="nb-NO" altLang="nb-NO" sz="2800" dirty="0"/>
              <a:t>skoleaktiviteter? </a:t>
            </a:r>
          </a:p>
          <a:p>
            <a:r>
              <a:rPr lang="nb-NO" altLang="nb-NO" sz="2800" dirty="0" smtClean="0"/>
              <a:t>Samarbeid </a:t>
            </a:r>
            <a:r>
              <a:rPr lang="nb-NO" altLang="nb-NO" sz="2800" dirty="0"/>
              <a:t>med skole, lokal ergo/ </a:t>
            </a:r>
            <a:r>
              <a:rPr lang="nb-NO" altLang="nb-NO" sz="2800" dirty="0" err="1"/>
              <a:t>fysio</a:t>
            </a:r>
            <a:r>
              <a:rPr lang="nb-NO" altLang="nb-NO" sz="2800" dirty="0"/>
              <a:t> </a:t>
            </a:r>
          </a:p>
          <a:p>
            <a:pPr lvl="1">
              <a:buFont typeface="Times" pitchFamily="18" charset="0"/>
              <a:buNone/>
            </a:pPr>
            <a:r>
              <a:rPr lang="nb-NO" altLang="nb-NO" sz="2800" dirty="0"/>
              <a:t>og </a:t>
            </a:r>
            <a:r>
              <a:rPr lang="nb-NO" altLang="nb-NO" sz="2800" dirty="0" smtClean="0"/>
              <a:t>dysmeliteam</a:t>
            </a:r>
            <a:endParaRPr lang="nb-NO" altLang="nb-NO" sz="2800" dirty="0"/>
          </a:p>
          <a:p>
            <a:pPr lvl="1" eaLnBrk="1" hangingPunct="1">
              <a:buFont typeface="Arial" pitchFamily="34" charset="0"/>
              <a:buChar char="•"/>
            </a:pPr>
            <a:endParaRPr lang="nb-NO" altLang="nb-NO" sz="1333" dirty="0"/>
          </a:p>
          <a:p>
            <a:pPr lvl="1" eaLnBrk="1" hangingPunct="1">
              <a:buFont typeface="Times" pitchFamily="18" charset="0"/>
              <a:buNone/>
            </a:pPr>
            <a:endParaRPr lang="nb-NO" altLang="nb-NO" sz="1333" dirty="0"/>
          </a:p>
        </p:txBody>
      </p:sp>
      <p:sp>
        <p:nvSpPr>
          <p:cNvPr id="3" name="Plassholder for lysbildenummer 2"/>
          <p:cNvSpPr>
            <a:spLocks noGrp="1"/>
          </p:cNvSpPr>
          <p:nvPr>
            <p:ph type="sldNum" sz="quarter" idx="4294967295"/>
          </p:nvPr>
        </p:nvSpPr>
        <p:spPr>
          <a:xfrm>
            <a:off x="11610975" y="6310313"/>
            <a:ext cx="581025" cy="320675"/>
          </a:xfrm>
        </p:spPr>
        <p:txBody>
          <a:bodyPr/>
          <a:lstStyle/>
          <a:p>
            <a:fld id="{A67513C0-5F9E-431D-A218-42A3D8B9E734}" type="slidenum">
              <a:rPr lang="nb-NO" smtClean="0"/>
              <a:pPr/>
              <a:t>7</a:t>
            </a:fld>
            <a:endParaRPr lang="nb-NO" dirty="0"/>
          </a:p>
        </p:txBody>
      </p:sp>
      <p:pic>
        <p:nvPicPr>
          <p:cNvPr id="33796" name="Bilde 4" descr="sykkelprotese mm Sofies Minde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17" t="56815" r="64970" b="13795"/>
          <a:stretch>
            <a:fillRect/>
          </a:stretch>
        </p:blipFill>
        <p:spPr bwMode="auto">
          <a:xfrm>
            <a:off x="7894142" y="3401533"/>
            <a:ext cx="3426565" cy="2327554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797" name="Rektangel 5"/>
          <p:cNvSpPr>
            <a:spLocks noChangeArrowheads="1"/>
          </p:cNvSpPr>
          <p:nvPr/>
        </p:nvSpPr>
        <p:spPr bwMode="auto">
          <a:xfrm>
            <a:off x="8790317" y="5729087"/>
            <a:ext cx="318548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spcBef>
                <a:spcPct val="20000"/>
              </a:spcBef>
              <a:buFont typeface="Times" pitchFamily="18" charset="0"/>
              <a:buChar char="•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spcBef>
                <a:spcPct val="20000"/>
              </a:spcBef>
              <a:buChar char="-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>
              <a:spcBef>
                <a:spcPct val="0"/>
              </a:spcBef>
            </a:pPr>
            <a:r>
              <a:rPr lang="nb-NO" altLang="nb-NO" dirty="0"/>
              <a:t>Bilder fra </a:t>
            </a:r>
            <a:r>
              <a:rPr lang="nb-NO" altLang="nb-NO" dirty="0">
                <a:hlinkClick r:id="rId6"/>
              </a:rPr>
              <a:t>http://sophiesminde.no/</a:t>
            </a:r>
            <a:endParaRPr lang="nb-NO" altLang="nb-NO" dirty="0"/>
          </a:p>
        </p:txBody>
      </p:sp>
      <p:pic>
        <p:nvPicPr>
          <p:cNvPr id="33798" name="Bilde 6" descr="skistavprotese Sofies Minde.jp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45" r="16327"/>
          <a:stretch/>
        </p:blipFill>
        <p:spPr bwMode="auto">
          <a:xfrm>
            <a:off x="8605024" y="1365276"/>
            <a:ext cx="3112633" cy="2212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ktangel 4"/>
          <p:cNvSpPr/>
          <p:nvPr/>
        </p:nvSpPr>
        <p:spPr>
          <a:xfrm>
            <a:off x="3148667" y="6308902"/>
            <a:ext cx="16905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dirty="0">
                <a:solidFill>
                  <a:srgbClr val="003283"/>
                </a:solidFill>
              </a:rPr>
              <a:t>TB februar 2021</a:t>
            </a:r>
          </a:p>
        </p:txBody>
      </p:sp>
      <p:pic>
        <p:nvPicPr>
          <p:cNvPr id="2" name="Innspilt ly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602484" y="28194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05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8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tel 1"/>
          <p:cNvSpPr>
            <a:spLocks noGrp="1"/>
          </p:cNvSpPr>
          <p:nvPr>
            <p:ph type="ctrTitle"/>
          </p:nvPr>
        </p:nvSpPr>
        <p:spPr>
          <a:xfrm>
            <a:off x="914400" y="322164"/>
            <a:ext cx="10363200" cy="866588"/>
          </a:xfrm>
        </p:spPr>
        <p:txBody>
          <a:bodyPr>
            <a:normAutofit/>
          </a:bodyPr>
          <a:lstStyle/>
          <a:p>
            <a:r>
              <a:rPr lang="nb-NO" altLang="nb-NO" sz="4800" dirty="0"/>
              <a:t>Fort kald på armer/ ben ?</a:t>
            </a:r>
          </a:p>
        </p:txBody>
      </p:sp>
      <p:sp>
        <p:nvSpPr>
          <p:cNvPr id="28675" name="Plassholder for innhold 2"/>
          <p:cNvSpPr>
            <a:spLocks noGrp="1"/>
          </p:cNvSpPr>
          <p:nvPr>
            <p:ph idx="4294967295"/>
          </p:nvPr>
        </p:nvSpPr>
        <p:spPr>
          <a:xfrm>
            <a:off x="631889" y="1188752"/>
            <a:ext cx="10044934" cy="4568825"/>
          </a:xfrm>
        </p:spPr>
        <p:txBody>
          <a:bodyPr/>
          <a:lstStyle/>
          <a:p>
            <a:r>
              <a:rPr lang="nb-NO" altLang="nb-NO" sz="3200" dirty="0"/>
              <a:t>Varmehjelpemidler: sko, sokker, hansker og votter. </a:t>
            </a:r>
          </a:p>
          <a:p>
            <a:r>
              <a:rPr lang="nb-NO" altLang="nb-NO" sz="3200" dirty="0" smtClean="0"/>
              <a:t>Må ha </a:t>
            </a:r>
            <a:r>
              <a:rPr lang="nb-NO" altLang="nb-NO" sz="3200" dirty="0"/>
              <a:t>medisinske opplysninger fra lege, og funksjonsvurdering </a:t>
            </a:r>
            <a:r>
              <a:rPr lang="nb-NO" altLang="nb-NO" sz="3200" dirty="0" smtClean="0"/>
              <a:t>for å søke varmehjelpemidler. </a:t>
            </a:r>
            <a:r>
              <a:rPr lang="nb-NO" altLang="nb-NO" sz="3200" dirty="0"/>
              <a:t>Dysmeliteam/ kommuneergoterapeut  kan bistå med søknad</a:t>
            </a:r>
          </a:p>
        </p:txBody>
      </p:sp>
      <p:sp>
        <p:nvSpPr>
          <p:cNvPr id="3" name="Plassholder for lysbildenummer 2"/>
          <p:cNvSpPr>
            <a:spLocks noGrp="1"/>
          </p:cNvSpPr>
          <p:nvPr>
            <p:ph type="sldNum" sz="quarter" idx="4294967295"/>
          </p:nvPr>
        </p:nvSpPr>
        <p:spPr>
          <a:xfrm>
            <a:off x="11610975" y="6310313"/>
            <a:ext cx="581025" cy="320675"/>
          </a:xfrm>
        </p:spPr>
        <p:txBody>
          <a:bodyPr/>
          <a:lstStyle/>
          <a:p>
            <a:fld id="{A67513C0-5F9E-431D-A218-42A3D8B9E734}" type="slidenum">
              <a:rPr lang="nb-NO" smtClean="0"/>
              <a:pPr/>
              <a:t>8</a:t>
            </a:fld>
            <a:endParaRPr lang="nb-NO" dirty="0"/>
          </a:p>
        </p:txBody>
      </p:sp>
      <p:pic>
        <p:nvPicPr>
          <p:cNvPr id="28676" name="Picture 2" descr="http://minitech.no/minitechas/hjem/varmeprodukter/barn/barnevott_2/content_2/textwithimage_0661ebc6-f770-4964-868b-6ed16ed7358c/1360676310783.MaxSize.w-1200.h-1200.lm-1360676314266.Save.im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4150164"/>
            <a:ext cx="3568700" cy="160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4" descr="http://minitech.no/hjem/varmeprodukter/barn/content_4/photogallery_d2dd18ae-f77d-4617-88c2-0343c4689253/images/1414420464444.MaxSize.w-1000.h-1000.Save.im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5033" y="4058212"/>
            <a:ext cx="1921933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ktangel 4"/>
          <p:cNvSpPr/>
          <p:nvPr/>
        </p:nvSpPr>
        <p:spPr>
          <a:xfrm>
            <a:off x="2792573" y="6310313"/>
            <a:ext cx="16905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dirty="0">
                <a:solidFill>
                  <a:srgbClr val="003283"/>
                </a:solidFill>
              </a:rPr>
              <a:t>TB februar 2021</a:t>
            </a:r>
          </a:p>
        </p:txBody>
      </p:sp>
      <p:pic>
        <p:nvPicPr>
          <p:cNvPr id="2" name="Innspilt ly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113672" y="435856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471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3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tel 1"/>
          <p:cNvSpPr>
            <a:spLocks noGrp="1"/>
          </p:cNvSpPr>
          <p:nvPr>
            <p:ph type="ctrTitle"/>
          </p:nvPr>
        </p:nvSpPr>
        <p:spPr>
          <a:xfrm>
            <a:off x="914400" y="679515"/>
            <a:ext cx="10363200" cy="866588"/>
          </a:xfrm>
        </p:spPr>
        <p:txBody>
          <a:bodyPr>
            <a:normAutofit/>
          </a:bodyPr>
          <a:lstStyle/>
          <a:p>
            <a:pPr eaLnBrk="1" hangingPunct="1"/>
            <a:r>
              <a:rPr lang="nb-NO" altLang="nb-NO" sz="4800" dirty="0"/>
              <a:t>Tilrettelegging av pult og stol</a:t>
            </a:r>
          </a:p>
        </p:txBody>
      </p:sp>
      <p:sp>
        <p:nvSpPr>
          <p:cNvPr id="23555" name="Plassholder for innhold 2"/>
          <p:cNvSpPr>
            <a:spLocks noGrp="1"/>
          </p:cNvSpPr>
          <p:nvPr>
            <p:ph idx="4294967295"/>
          </p:nvPr>
        </p:nvSpPr>
        <p:spPr>
          <a:xfrm>
            <a:off x="914400" y="1806356"/>
            <a:ext cx="10431736" cy="45688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b-NO" altLang="nb-NO" sz="2800" dirty="0"/>
              <a:t>De fleste </a:t>
            </a:r>
            <a:r>
              <a:rPr lang="nb-NO" altLang="nb-NO" sz="2800" dirty="0" smtClean="0"/>
              <a:t>med dysmeli bruker </a:t>
            </a:r>
            <a:r>
              <a:rPr lang="nb-NO" altLang="nb-NO" sz="2800" dirty="0"/>
              <a:t>vanlig skolepult og stol </a:t>
            </a:r>
          </a:p>
          <a:p>
            <a:pPr marL="0" indent="0">
              <a:buNone/>
            </a:pPr>
            <a:r>
              <a:rPr lang="nb-NO" altLang="nb-NO" sz="2800" dirty="0"/>
              <a:t>	- </a:t>
            </a:r>
            <a:r>
              <a:rPr lang="nb-NO" altLang="nb-NO" sz="2800" dirty="0" smtClean="0"/>
              <a:t>Viktig </a:t>
            </a:r>
            <a:r>
              <a:rPr lang="nb-NO" altLang="nb-NO" sz="2800" dirty="0"/>
              <a:t>at stol og pult har riktig </a:t>
            </a:r>
            <a:r>
              <a:rPr lang="nb-NO" altLang="nb-NO" sz="2800" dirty="0" smtClean="0"/>
              <a:t>høyde </a:t>
            </a:r>
            <a:r>
              <a:rPr lang="nb-NO" altLang="nb-NO" sz="2800" dirty="0"/>
              <a:t>for barnet</a:t>
            </a:r>
          </a:p>
          <a:p>
            <a:pPr marL="0" indent="0">
              <a:buNone/>
            </a:pPr>
            <a:endParaRPr lang="nb-NO" altLang="nb-NO" sz="2800" dirty="0"/>
          </a:p>
          <a:p>
            <a:pPr marL="0" indent="0">
              <a:buNone/>
            </a:pPr>
            <a:r>
              <a:rPr lang="nb-NO" altLang="nb-NO" sz="2800" dirty="0" smtClean="0"/>
              <a:t>Er dere eller læreren usikre på om barnet </a:t>
            </a:r>
          </a:p>
          <a:p>
            <a:pPr marL="0" indent="0">
              <a:buNone/>
            </a:pPr>
            <a:r>
              <a:rPr lang="nb-NO" altLang="nb-NO" sz="2800" dirty="0" smtClean="0"/>
              <a:t>har tilfredsstillende sittestilling?</a:t>
            </a:r>
            <a:endParaRPr lang="nb-NO" altLang="nb-NO" sz="2800" dirty="0"/>
          </a:p>
          <a:p>
            <a:pPr marL="0" indent="0">
              <a:buNone/>
            </a:pPr>
            <a:r>
              <a:rPr lang="nb-NO" altLang="nb-NO" sz="2800" dirty="0"/>
              <a:t>	</a:t>
            </a:r>
            <a:r>
              <a:rPr lang="nb-NO" altLang="nb-NO" sz="2800" dirty="0" smtClean="0"/>
              <a:t>- Kan be om vurdering fra lokal </a:t>
            </a:r>
          </a:p>
          <a:p>
            <a:pPr marL="0" indent="0">
              <a:buNone/>
            </a:pPr>
            <a:r>
              <a:rPr lang="nb-NO" altLang="nb-NO" sz="2800" dirty="0"/>
              <a:t>	</a:t>
            </a:r>
            <a:r>
              <a:rPr lang="nb-NO" altLang="nb-NO" sz="2800" dirty="0" smtClean="0"/>
              <a:t>	</a:t>
            </a:r>
            <a:r>
              <a:rPr lang="nb-NO" altLang="nb-NO" sz="2800" dirty="0" err="1" smtClean="0"/>
              <a:t>fysio</a:t>
            </a:r>
            <a:r>
              <a:rPr lang="nb-NO" altLang="nb-NO" sz="2800" dirty="0" smtClean="0"/>
              <a:t>/ ergoterapeut</a:t>
            </a:r>
            <a:endParaRPr lang="nb-NO" altLang="nb-NO" sz="2800" dirty="0"/>
          </a:p>
          <a:p>
            <a:endParaRPr lang="nb-NO" altLang="nb-NO" sz="2800" dirty="0"/>
          </a:p>
          <a:p>
            <a:pPr eaLnBrk="1" hangingPunct="1"/>
            <a:endParaRPr lang="nb-NO" altLang="nb-NO" dirty="0" smtClean="0"/>
          </a:p>
        </p:txBody>
      </p:sp>
      <p:sp>
        <p:nvSpPr>
          <p:cNvPr id="3" name="Plassholder for lysbildenummer 2"/>
          <p:cNvSpPr>
            <a:spLocks noGrp="1"/>
          </p:cNvSpPr>
          <p:nvPr>
            <p:ph type="sldNum" sz="quarter" idx="4294967295"/>
          </p:nvPr>
        </p:nvSpPr>
        <p:spPr>
          <a:xfrm>
            <a:off x="11610975" y="6310313"/>
            <a:ext cx="581025" cy="320675"/>
          </a:xfrm>
        </p:spPr>
        <p:txBody>
          <a:bodyPr/>
          <a:lstStyle/>
          <a:p>
            <a:fld id="{A67513C0-5F9E-431D-A218-42A3D8B9E734}" type="slidenum">
              <a:rPr lang="nb-NO" smtClean="0"/>
              <a:pPr/>
              <a:t>9</a:t>
            </a:fld>
            <a:endParaRPr lang="nb-NO" dirty="0"/>
          </a:p>
        </p:txBody>
      </p:sp>
      <p:sp>
        <p:nvSpPr>
          <p:cNvPr id="5" name="Rektangel 4"/>
          <p:cNvSpPr/>
          <p:nvPr/>
        </p:nvSpPr>
        <p:spPr>
          <a:xfrm>
            <a:off x="3159177" y="6375181"/>
            <a:ext cx="16905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dirty="0">
                <a:solidFill>
                  <a:srgbClr val="003283"/>
                </a:solidFill>
              </a:rPr>
              <a:t>TB februar 2021</a:t>
            </a:r>
          </a:p>
        </p:txBody>
      </p:sp>
      <p:pic>
        <p:nvPicPr>
          <p:cNvPr id="2" name="Bild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5155" y="2953407"/>
            <a:ext cx="4335006" cy="2889746"/>
          </a:xfrm>
          <a:prstGeom prst="rect">
            <a:avLst/>
          </a:prstGeom>
        </p:spPr>
      </p:pic>
      <p:pic>
        <p:nvPicPr>
          <p:cNvPr id="4" name="Innspilt ly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99200" y="52047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992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4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NOR - NKSD - TRS">
  <a:themeElements>
    <a:clrScheme name="Egendefinert 3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3283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NOR - NKSD - TRS" id="{C89177C4-85D9-0545-91C9-DB9A8AC18220}" vid="{CB7D81CD-F750-054D-99D2-9285EAAD5EB6}"/>
    </a:ext>
  </a:extLst>
</a:theme>
</file>

<file path=ppt/theme/theme2.xml><?xml version="1.0" encoding="utf-8"?>
<a:theme xmlns:a="http://schemas.openxmlformats.org/drawingml/2006/main" name="1_NOR - NKSD - TRS">
  <a:themeElements>
    <a:clrScheme name="Egendefinert 3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3283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NOR - NKSD - TRS" id="{C89177C4-85D9-0545-91C9-DB9A8AC18220}" vid="{CB7D81CD-F750-054D-99D2-9285EAAD5EB6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KeywordTaxHTField xmlns="85f3dd6f-221c-4130-9170-df4a98a78b91">
      <Terms xmlns="http://schemas.microsoft.com/office/infopath/2007/PartnerControls"/>
    </TaxKeywordTaxHTField>
    <TaxCatchAll xmlns="85f3dd6f-221c-4130-9170-df4a98a78b91"/>
    <PublishingExpirationDate xmlns="http://schemas.microsoft.com/sharepoint/v3" xsi:nil="true"/>
    <PublishingStartDate xmlns="http://schemas.microsoft.com/sharepoint/v3" xsi:nil="true"/>
    <FNSPRollUpIngress xmlns="85f3dd6f-221c-4130-9170-df4a98a78b91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DACDDB7A7904F645A62A71BDDD1D2C9B" ma:contentTypeVersion="24" ma:contentTypeDescription="Opprett et nytt dokument." ma:contentTypeScope="" ma:versionID="e9fc676e4d99b93114254e3b969e4524">
  <xsd:schema xmlns:xsd="http://www.w3.org/2001/XMLSchema" xmlns:xs="http://www.w3.org/2001/XMLSchema" xmlns:p="http://schemas.microsoft.com/office/2006/metadata/properties" xmlns:ns1="http://schemas.microsoft.com/sharepoint/v3" xmlns:ns2="85f3dd6f-221c-4130-9170-df4a98a78b91" targetNamespace="http://schemas.microsoft.com/office/2006/metadata/properties" ma:root="true" ma:fieldsID="d3d9474ba5828f912af964568487a423" ns1:_="" ns2:_="">
    <xsd:import namespace="http://schemas.microsoft.com/sharepoint/v3"/>
    <xsd:import namespace="85f3dd6f-221c-4130-9170-df4a98a78b91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TaxKeywordTaxHTField" minOccurs="0"/>
                <xsd:element ref="ns2:TaxCatchAll" minOccurs="0"/>
                <xsd:element ref="ns2:TaxCatchAllLabel" minOccurs="0"/>
                <xsd:element ref="ns2:FNSPRollUpIngres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Planlagt startdato" ma:description="Planlagt startdato er en områdekolonne som opprettes av publiseringsfunksjonen. Den brukes til å angi dato og klokkeslett for når denne siden vises for første gang for besøkende på området." ma:hidden="true" ma:internalName="PublishingStartDate">
      <xsd:simpleType>
        <xsd:restriction base="dms:Unknown"/>
      </xsd:simpleType>
    </xsd:element>
    <xsd:element name="PublishingExpirationDate" ma:index="9" nillable="true" ma:displayName="Planlagt utløpsdato" ma:description="Planlagt sluttdato er en områdekolonne som opprettes av publiseringsfunksjonen. Den brukes til å angi dato og klokkeslett for når denne siden ikke lenger vises for besøkende på området.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5f3dd6f-221c-4130-9170-df4a98a78b91" elementFormDefault="qualified">
    <xsd:import namespace="http://schemas.microsoft.com/office/2006/documentManagement/types"/>
    <xsd:import namespace="http://schemas.microsoft.com/office/infopath/2007/PartnerControls"/>
    <xsd:element name="TaxKeywordTaxHTField" ma:index="10" nillable="true" ma:taxonomy="true" ma:internalName="TaxKeywordTaxHTField" ma:taxonomyFieldName="TaxKeyword" ma:displayName="Nøkkelord" ma:default="" ma:fieldId="{23f27201-bee3-471e-b2e7-b64fd8b7ca38}" ma:taxonomyMulti="true" ma:sspId="d0f0af97-1df2-4d6b-9e49-08feee2b9522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TaxCatchAll" ma:index="11" nillable="true" ma:displayName="Taxonomy Catch All Column" ma:description="" ma:hidden="true" ma:list="{77077b9d-e81d-413e-9d78-31b00ed7d438}" ma:internalName="TaxCatchAll" ma:showField="CatchAllData" ma:web="85f3dd6f-221c-4130-9170-df4a98a78b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2" nillable="true" ma:displayName="Taxonomy Catch All Column1" ma:description="" ma:hidden="true" ma:list="{77077b9d-e81d-413e-9d78-31b00ed7d438}" ma:internalName="TaxCatchAllLabel" ma:readOnly="true" ma:showField="CatchAllDataLabel" ma:web="85f3dd6f-221c-4130-9170-df4a98a78b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FNSPRollUpIngress" ma:index="14" nillable="true" ma:displayName="Utlistingsingress" ma:default="" ma:description="Teksten vises i oversikter og utlistinger" ma:internalName="FNSPRollUpIngress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BBACD38-99F1-497F-8739-74E8209F3276}"/>
</file>

<file path=customXml/itemProps2.xml><?xml version="1.0" encoding="utf-8"?>
<ds:datastoreItem xmlns:ds="http://schemas.openxmlformats.org/officeDocument/2006/customXml" ds:itemID="{184A8C7C-0A95-4125-AA8B-8102E214365A}"/>
</file>

<file path=customXml/itemProps3.xml><?xml version="1.0" encoding="utf-8"?>
<ds:datastoreItem xmlns:ds="http://schemas.openxmlformats.org/officeDocument/2006/customXml" ds:itemID="{540BC705-36FB-4710-8888-4BFB6497EB24}"/>
</file>

<file path=docProps/app.xml><?xml version="1.0" encoding="utf-8"?>
<Properties xmlns="http://schemas.openxmlformats.org/officeDocument/2006/extended-properties" xmlns:vt="http://schemas.openxmlformats.org/officeDocument/2006/docPropsVTypes">
  <Template>NOR - NKSD - TRS</Template>
  <TotalTime>1741</TotalTime>
  <Words>3902</Words>
  <Application>Microsoft Office PowerPoint</Application>
  <PresentationFormat>Widescreen</PresentationFormat>
  <Paragraphs>496</Paragraphs>
  <Slides>25</Slides>
  <Notes>24</Notes>
  <HiddenSlides>0</HiddenSlides>
  <MMClips>24</MMClips>
  <ScaleCrop>false</ScaleCrop>
  <HeadingPairs>
    <vt:vector size="6" baseType="variant">
      <vt:variant>
        <vt:lpstr>Brukte skrifter</vt:lpstr>
      </vt:variant>
      <vt:variant>
        <vt:i4>5</vt:i4>
      </vt:variant>
      <vt:variant>
        <vt:lpstr>Tema</vt:lpstr>
      </vt:variant>
      <vt:variant>
        <vt:i4>2</vt:i4>
      </vt:variant>
      <vt:variant>
        <vt:lpstr>Lysbildetitler</vt:lpstr>
      </vt:variant>
      <vt:variant>
        <vt:i4>25</vt:i4>
      </vt:variant>
    </vt:vector>
  </HeadingPairs>
  <TitlesOfParts>
    <vt:vector size="32" baseType="lpstr">
      <vt:lpstr>Arial</vt:lpstr>
      <vt:lpstr>Calibri</vt:lpstr>
      <vt:lpstr>Times</vt:lpstr>
      <vt:lpstr>Wingdings</vt:lpstr>
      <vt:lpstr>ヒラギノ角ゴ Pro W3</vt:lpstr>
      <vt:lpstr>NOR - NKSD - TRS</vt:lpstr>
      <vt:lpstr>1_NOR - NKSD - TRS</vt:lpstr>
      <vt:lpstr>Praktisk tilrettelegging av skolehverdagen  for barn med dysmeli </vt:lpstr>
      <vt:lpstr>Innhold</vt:lpstr>
      <vt:lpstr>Mulige utfordringer når man har  hånd/ armdysmeli</vt:lpstr>
      <vt:lpstr>Mulige utfordringer når man har bendysmeli</vt:lpstr>
      <vt:lpstr>Forskning viser at de fleste barn med dysmeli klarer seg bra</vt:lpstr>
      <vt:lpstr>Bruke protese på skolen?</vt:lpstr>
      <vt:lpstr> Bruke grepshjelpemidler på skolen?</vt:lpstr>
      <vt:lpstr>Fort kald på armer/ ben ?</vt:lpstr>
      <vt:lpstr>Tilrettelegging av pult og stol</vt:lpstr>
      <vt:lpstr>Skrive og tegne, mange mulige løsninger</vt:lpstr>
      <vt:lpstr>Andre mulige løsninger skrive, tegne, klippe</vt:lpstr>
      <vt:lpstr>Tilrettelegging av praktiske fag </vt:lpstr>
      <vt:lpstr>Mat og helse  </vt:lpstr>
      <vt:lpstr> Kunst og Håndverk  </vt:lpstr>
      <vt:lpstr>Musikk </vt:lpstr>
      <vt:lpstr>Flere eksempler på tilpasning av musikkinstrumenter</vt:lpstr>
      <vt:lpstr>Tilrettelegging av skolevei og skolelokaler</vt:lpstr>
      <vt:lpstr>Tilrettelegging av uteplass, utedager og turer</vt:lpstr>
      <vt:lpstr>Lovverk om hjelpemidler</vt:lpstr>
      <vt:lpstr>E-læringskurs og filmer om barn med dysmeli  </vt:lpstr>
      <vt:lpstr>Samarbeid for å finne gode løsninger</vt:lpstr>
      <vt:lpstr>Kunnskap kan gi gode løsninger</vt:lpstr>
      <vt:lpstr>Noen aktuelle nettsider</vt:lpstr>
      <vt:lpstr>Lykke til med skolestarten!   </vt:lpstr>
      <vt:lpstr>Litteraturliste</vt:lpstr>
    </vt:vector>
  </TitlesOfParts>
  <Company>Helse Sør-Øst RHF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Unni Steen</dc:creator>
  <cp:keywords/>
  <cp:lastModifiedBy>Trine Bathen</cp:lastModifiedBy>
  <cp:revision>123</cp:revision>
  <cp:lastPrinted>2019-02-08T09:37:58Z</cp:lastPrinted>
  <dcterms:created xsi:type="dcterms:W3CDTF">2019-02-01T13:42:33Z</dcterms:created>
  <dcterms:modified xsi:type="dcterms:W3CDTF">2021-01-22T07:18:10Z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0x010100DACDDB7A7904F645A62A71BDDD1D2C9B</vt:lpwstr>
  </property>
  <property fmtid="{D5CDD505-2E9C-101B-9397-08002B2CF9AE}" pid="3" name="TaxKeyword">
    <vt:lpwstr/>
  </property>
</Properties>
</file>