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2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notesMasterIdLst>
    <p:notesMasterId r:id="rId31"/>
  </p:notesMasterIdLst>
  <p:handoutMasterIdLst>
    <p:handoutMasterId r:id="rId32"/>
  </p:handoutMasterIdLst>
  <p:sldIdLst>
    <p:sldId id="303" r:id="rId3"/>
    <p:sldId id="263" r:id="rId4"/>
    <p:sldId id="299" r:id="rId5"/>
    <p:sldId id="266" r:id="rId6"/>
    <p:sldId id="302" r:id="rId7"/>
    <p:sldId id="267" r:id="rId8"/>
    <p:sldId id="307" r:id="rId9"/>
    <p:sldId id="309" r:id="rId10"/>
    <p:sldId id="290" r:id="rId11"/>
    <p:sldId id="310" r:id="rId12"/>
    <p:sldId id="271" r:id="rId13"/>
    <p:sldId id="272" r:id="rId14"/>
    <p:sldId id="273" r:id="rId15"/>
    <p:sldId id="292" r:id="rId16"/>
    <p:sldId id="274" r:id="rId17"/>
    <p:sldId id="275" r:id="rId18"/>
    <p:sldId id="276" r:id="rId19"/>
    <p:sldId id="305" r:id="rId20"/>
    <p:sldId id="277" r:id="rId21"/>
    <p:sldId id="278" r:id="rId22"/>
    <p:sldId id="294" r:id="rId23"/>
    <p:sldId id="280" r:id="rId24"/>
    <p:sldId id="281" r:id="rId25"/>
    <p:sldId id="286" r:id="rId26"/>
    <p:sldId id="284" r:id="rId27"/>
    <p:sldId id="285" r:id="rId28"/>
    <p:sldId id="288" r:id="rId29"/>
    <p:sldId id="289" r:id="rId30"/>
  </p:sldIdLst>
  <p:sldSz cx="12192000" cy="6858000"/>
  <p:notesSz cx="9774238" cy="672465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83"/>
    <a:srgbClr val="0066FF"/>
    <a:srgbClr val="003200"/>
    <a:srgbClr val="81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/>
    <p:restoredTop sz="65445" autoAdjust="0"/>
  </p:normalViewPr>
  <p:slideViewPr>
    <p:cSldViewPr snapToGrid="0" snapToObjects="1">
      <p:cViewPr varScale="1">
        <p:scale>
          <a:sx n="57" d="100"/>
          <a:sy n="57" d="100"/>
        </p:scale>
        <p:origin x="1819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ustomXml" Target="../customXml/item3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5536474" y="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C5D9E-391C-3242-AB1F-01CBE8B1DD11}" type="datetimeFigureOut">
              <a:rPr lang="nb-NO" smtClean="0"/>
              <a:t>27.01.2021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638725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5536474" y="638725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D9764-F638-C64C-BCA7-F78AA2BB98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96485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536474" y="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B86AC-8CE6-094E-904C-3932631199F2}" type="datetimeFigureOut">
              <a:rPr lang="nb-NO" smtClean="0"/>
              <a:t>27.01.2021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2646363" y="504825"/>
            <a:ext cx="4481512" cy="2520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977424" y="3194209"/>
            <a:ext cx="7819390" cy="302609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638725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5536474" y="6387250"/>
            <a:ext cx="4235503" cy="33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BFA0A-6C03-0B45-A5C2-0AAC9740D3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1829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3891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0C4F0-BB33-43A7-A3D9-BD3AB3723337}" type="slidenum"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340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9798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4301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5C276-A174-4640-BDBD-A6484F533B77}" type="slidenum">
              <a:rPr lang="nb-NO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4403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4036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35204" indent="-28228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32310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85234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38158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97461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56764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16067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75370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27E6042E-ED4B-4DC2-97BC-22D47F8EB026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12</a:t>
            </a:fld>
            <a:endParaRPr lang="nb-NO" alt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89EB29-1BFF-4DA6-B328-21B89FDD01EC}" type="slidenum">
              <a:rPr lang="nb-NO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baseline="0" dirty="0" smtClean="0">
              <a:latin typeface="Arial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>
                <a:solidFill>
                  <a:prstClr val="black"/>
                </a:solidFill>
              </a:rPr>
              <a:pPr/>
              <a:t>14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88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8964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35204" indent="-28228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32310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85234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38158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97461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56764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16067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75370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B99A7B80-D933-4B6B-8758-B86BCED051EA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16</a:t>
            </a:fld>
            <a:endParaRPr lang="nb-NO" altLang="nb-NO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6050" y="517525"/>
            <a:ext cx="4413250" cy="24828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1647" y="3208003"/>
            <a:ext cx="7149209" cy="29993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32" tIns="44016" rIns="88032" bIns="44016"/>
          <a:lstStyle/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4710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baseline="0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A12B65-A75C-45E1-8D38-B43B3523A67D}" type="slidenum">
              <a:rPr lang="nb-NO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EE793-C490-48CF-A195-A8982C6FB6F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383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4813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baseline="0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266C33-D6B4-4987-B139-06A177FB9667}" type="slidenum">
              <a:rPr lang="nb-NO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8934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4915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9156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35204" indent="-28228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32310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85234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38158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97461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56764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16067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75370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B26BF590-8395-4E7C-AB6F-67890CEC8AB2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20</a:t>
            </a:fld>
            <a:endParaRPr lang="nb-NO" alt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6656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66564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FD0CC9-89D2-44F6-9FB8-87A9035CC41A}" type="slidenum">
              <a:rPr lang="nb-NO" smtClean="0">
                <a:solidFill>
                  <a:prstClr val="black"/>
                </a:solidFill>
                <a:latin typeface="Arial" pitchFamily="34" charset="0"/>
                <a:ea typeface="ヒラギノ角ゴ Pro W3"/>
                <a:cs typeface="ヒラギノ角ゴ Pro W3"/>
              </a:rPr>
              <a:pPr/>
              <a:t>21</a:t>
            </a:fld>
            <a:endParaRPr lang="nb-NO" smtClean="0">
              <a:solidFill>
                <a:prstClr val="black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5017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3CC362-507C-431F-9DD8-F98D165A2980}" type="slidenum">
              <a:rPr lang="nb-NO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77271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6368" indent="-2870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8258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7561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66864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2616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85470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44773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0407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39B42F9B-BEFA-4873-908D-B199D8C18C5F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24</a:t>
            </a:fld>
            <a:endParaRPr lang="nb-NO" altLang="nb-NO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35204" indent="-28228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32310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85234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38158" indent="-22646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97461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56764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16067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75370" indent="-22646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DF6593B5-CEB7-4E01-9898-F40797C22C0A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25</a:t>
            </a:fld>
            <a:endParaRPr lang="nb-NO" altLang="nb-NO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3387" y="3196173"/>
            <a:ext cx="7167470" cy="302410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89203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46363" y="504825"/>
            <a:ext cx="4481512" cy="25209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50248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1900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4096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F4ED2C-73B5-4F79-BDFE-65B968369480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393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46363" y="504825"/>
            <a:ext cx="4481512" cy="25209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59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5017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9DECB-3479-437F-998C-22546942E9D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22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3993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5F0E72-DE12-4794-9712-266EA303A7BE}" type="slidenum">
              <a:rPr lang="nb-NO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6368" indent="-2870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8258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7561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66864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2616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85470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44773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0407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A1F36-B2BD-4F83-971D-A8EC89B97981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pPr marL="0" marR="0" lvl="0" indent="0" algn="r" defTabSz="4572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4096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4198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1988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6368" indent="-2870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8258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7561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66864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2616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85470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44773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0407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4572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91FBA-A240-41C9-BED1-D92F9CBDC2CF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pPr marL="0" marR="0" lvl="0" indent="0" algn="r" defTabSz="4572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83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16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helsenorge.no/sjeldnediagnoser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helsenorge.no/sjeldnediagnoser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614707"/>
            <a:ext cx="10363200" cy="41835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Foredragsholder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3AA0-F2AB-A848-AB56-B89BD6065690}" type="datetime3">
              <a:rPr lang="nb-NO" smtClean="0"/>
              <a:t>2021.01.27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59"/>
            <a:ext cx="10363200" cy="455706"/>
          </a:xfrm>
        </p:spPr>
        <p:txBody>
          <a:bodyPr>
            <a:normAutofit/>
          </a:bodyPr>
          <a:lstStyle>
            <a:lvl1pPr marL="0" indent="0">
              <a:buNone/>
              <a:defRPr sz="2000" b="0" i="1"/>
            </a:lvl1pPr>
          </a:lstStyle>
          <a:p>
            <a:pPr lvl="0"/>
            <a:r>
              <a:rPr lang="nb-NO" dirty="0" smtClean="0"/>
              <a:t>Stilling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1" y="978647"/>
            <a:ext cx="4364567" cy="37353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Sted/dato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9047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914400" y="2425701"/>
            <a:ext cx="10363200" cy="20923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4273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dirty="0" smtClean="0"/>
              <a:t>Kontakt</a:t>
            </a:r>
            <a:endParaRPr lang="nb-NO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218766"/>
            <a:ext cx="10363200" cy="516700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</a:t>
            </a:r>
            <a:r>
              <a:rPr lang="nb-NO" dirty="0" err="1" smtClean="0"/>
              <a:t>Navnesen</a:t>
            </a:r>
            <a:endParaRPr lang="nb-NO" dirty="0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66"/>
            <a:ext cx="10363200" cy="304861"/>
          </a:xfrm>
        </p:spPr>
        <p:txBody>
          <a:bodyPr>
            <a:normAutofit/>
          </a:bodyPr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nb-NO" dirty="0" smtClean="0"/>
              <a:t>Telefon:</a:t>
            </a:r>
            <a:endParaRPr lang="nb-NO" dirty="0"/>
          </a:p>
        </p:txBody>
      </p:sp>
      <p:sp>
        <p:nvSpPr>
          <p:cNvPr id="11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337921"/>
            <a:ext cx="10363200" cy="309368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 b="1" i="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Epost: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666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01701" y="3468695"/>
            <a:ext cx="10727267" cy="1468437"/>
          </a:xfrm>
        </p:spPr>
        <p:txBody>
          <a:bodyPr tIns="45720" bIns="45720"/>
          <a:lstStyle>
            <a:lvl1pPr>
              <a:defRPr/>
            </a:lvl1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01701" y="1998670"/>
            <a:ext cx="10727267" cy="1470025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8440" name="Rectangle 8"/>
          <p:cNvSpPr>
            <a:spLocks noChangeAspect="1" noChangeArrowheads="1"/>
          </p:cNvSpPr>
          <p:nvPr/>
        </p:nvSpPr>
        <p:spPr bwMode="auto">
          <a:xfrm>
            <a:off x="1016001" y="6019807"/>
            <a:ext cx="671406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endParaRPr lang="nb-NO" sz="1600">
              <a:solidFill>
                <a:prstClr val="black"/>
              </a:solidFill>
            </a:endParaRPr>
          </a:p>
        </p:txBody>
      </p:sp>
      <p:pic>
        <p:nvPicPr>
          <p:cNvPr id="10" name="Bilde 9" descr="Bilde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0003" y="6192007"/>
            <a:ext cx="487924" cy="365943"/>
          </a:xfrm>
          <a:prstGeom prst="rect">
            <a:avLst/>
          </a:prstGeom>
        </p:spPr>
      </p:pic>
      <p:sp>
        <p:nvSpPr>
          <p:cNvPr id="12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1700" y="6228007"/>
            <a:ext cx="528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nb-NO">
              <a:solidFill>
                <a:prstClr val="black"/>
              </a:solidFill>
            </a:endParaRPr>
          </a:p>
        </p:txBody>
      </p:sp>
      <p:pic>
        <p:nvPicPr>
          <p:cNvPr id="13" name="Bilde 12" descr="Bilde 004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467"/>
            <a:ext cx="6336000" cy="72000"/>
          </a:xfrm>
          <a:prstGeom prst="rect">
            <a:avLst/>
          </a:prstGeom>
        </p:spPr>
      </p:pic>
      <p:pic>
        <p:nvPicPr>
          <p:cNvPr id="9" name="Picture 25" descr="Sunnaas_TRS_under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0067" y="6151411"/>
            <a:ext cx="3877732" cy="476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6529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1701" y="239713"/>
            <a:ext cx="10727267" cy="1270000"/>
          </a:xfrm>
          <a:prstGeom prst="rect">
            <a:avLst/>
          </a:prstGeo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1700" y="6228007"/>
            <a:ext cx="528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6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37689" y="609600"/>
            <a:ext cx="10128249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937685" y="1981200"/>
            <a:ext cx="4961467" cy="38862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02355" y="1981200"/>
            <a:ext cx="4963583" cy="38862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>
          <a:xfrm>
            <a:off x="2063751" y="6165850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>
          <a:xfrm>
            <a:off x="1102787" y="6165850"/>
            <a:ext cx="814916" cy="484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735B339-A2FF-4EBB-AFCE-542E5C6B7F1D}" type="slidenum">
              <a:rPr lang="nb-NO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18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tel, innhold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42489" y="96845"/>
            <a:ext cx="9544049" cy="141287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65768" y="1981200"/>
            <a:ext cx="5005917" cy="4114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474887" y="1981200"/>
            <a:ext cx="5005916" cy="4114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1261533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4704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1EFD87-D7AB-4DC3-B54F-0FB07EDC3E19}" type="slidenum">
              <a:rPr lang="nb-NO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14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1700" y="6228007"/>
            <a:ext cx="528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384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rkfi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35360" y="1556795"/>
            <a:ext cx="11521280" cy="456937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tittel 1"/>
          <p:cNvSpPr>
            <a:spLocks noGrp="1"/>
          </p:cNvSpPr>
          <p:nvPr>
            <p:ph type="title"/>
          </p:nvPr>
        </p:nvSpPr>
        <p:spPr>
          <a:xfrm>
            <a:off x="335360" y="692696"/>
            <a:ext cx="115212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2" name="Plassholder for dato 2"/>
          <p:cNvSpPr>
            <a:spLocks noGrp="1"/>
          </p:cNvSpPr>
          <p:nvPr>
            <p:ph type="dt" sz="half" idx="2"/>
          </p:nvPr>
        </p:nvSpPr>
        <p:spPr>
          <a:xfrm>
            <a:off x="326264" y="6305433"/>
            <a:ext cx="1338765" cy="331658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13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825065" y="6305433"/>
            <a:ext cx="9237497" cy="32537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11257035" y="6311043"/>
            <a:ext cx="580791" cy="31976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‹#›</a:t>
            </a:fld>
            <a:endParaRPr lang="nb-NO" dirty="0">
              <a:solidFill>
                <a:srgbClr val="003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37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1701" y="239713"/>
            <a:ext cx="10727267" cy="1270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1700" y="6228007"/>
            <a:ext cx="528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58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599724" y="2468901"/>
            <a:ext cx="8256917" cy="1344149"/>
          </a:xfrm>
        </p:spPr>
        <p:txBody>
          <a:bodyPr lIns="0">
            <a:norm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Forside</a:t>
            </a:r>
          </a:p>
        </p:txBody>
      </p:sp>
      <p:sp>
        <p:nvSpPr>
          <p:cNvPr id="6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599724" y="3813050"/>
            <a:ext cx="8256917" cy="1536171"/>
          </a:xfrm>
        </p:spPr>
        <p:txBody>
          <a:bodyPr lIns="0">
            <a:normAutofit/>
          </a:bodyPr>
          <a:lstStyle>
            <a:lvl1pPr marL="0" indent="0" algn="l">
              <a:buNone/>
              <a:defRPr sz="3700" b="1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Tittel</a:t>
            </a:r>
          </a:p>
        </p:txBody>
      </p:sp>
      <p:sp>
        <p:nvSpPr>
          <p:cNvPr id="9" name="Plassholder for dato 2"/>
          <p:cNvSpPr>
            <a:spLocks noGrp="1"/>
          </p:cNvSpPr>
          <p:nvPr>
            <p:ph type="dt" sz="half" idx="2"/>
          </p:nvPr>
        </p:nvSpPr>
        <p:spPr>
          <a:xfrm>
            <a:off x="326264" y="6305439"/>
            <a:ext cx="1338765" cy="331659"/>
          </a:xfrm>
          <a:prstGeom prst="rect">
            <a:avLst/>
          </a:prstGeom>
        </p:spPr>
        <p:txBody>
          <a:bodyPr anchor="ctr" anchorCtr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11257037" y="6311043"/>
            <a:ext cx="580791" cy="31976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3599723" y="6282436"/>
            <a:ext cx="6096000" cy="369328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r>
              <a:rPr lang="en-GB" sz="1600" i="1" dirty="0" smtClean="0">
                <a:solidFill>
                  <a:srgbClr val="003283"/>
                </a:solidFill>
              </a:rPr>
              <a:t>- en del </a:t>
            </a:r>
            <a:r>
              <a:rPr lang="en-GB" sz="1600" i="1" dirty="0" err="1" smtClean="0">
                <a:solidFill>
                  <a:srgbClr val="003283"/>
                </a:solidFill>
              </a:rPr>
              <a:t>av</a:t>
            </a:r>
            <a:r>
              <a:rPr lang="en-GB" sz="1600" i="1" dirty="0" smtClean="0">
                <a:solidFill>
                  <a:srgbClr val="003283"/>
                </a:solidFill>
              </a:rPr>
              <a:t> </a:t>
            </a:r>
            <a:r>
              <a:rPr lang="en-GB" sz="1600" i="1" dirty="0" err="1" smtClean="0">
                <a:solidFill>
                  <a:srgbClr val="003283"/>
                </a:solidFill>
              </a:rPr>
              <a:t>Nasjonal</a:t>
            </a:r>
            <a:r>
              <a:rPr lang="en-GB" sz="1600" i="1" dirty="0" smtClean="0">
                <a:solidFill>
                  <a:srgbClr val="003283"/>
                </a:solidFill>
              </a:rPr>
              <a:t> </a:t>
            </a:r>
            <a:r>
              <a:rPr lang="en-GB" sz="1600" i="1" dirty="0" err="1" smtClean="0">
                <a:solidFill>
                  <a:srgbClr val="003283"/>
                </a:solidFill>
              </a:rPr>
              <a:t>kompetansetjeneste</a:t>
            </a:r>
            <a:r>
              <a:rPr lang="en-GB" sz="1600" i="1" dirty="0" smtClean="0">
                <a:solidFill>
                  <a:srgbClr val="003283"/>
                </a:solidFill>
              </a:rPr>
              <a:t> for </a:t>
            </a:r>
            <a:r>
              <a:rPr lang="en-GB" sz="1600" i="1" dirty="0" err="1" smtClean="0">
                <a:solidFill>
                  <a:srgbClr val="003283"/>
                </a:solidFill>
              </a:rPr>
              <a:t>sjeldne</a:t>
            </a:r>
            <a:r>
              <a:rPr lang="en-GB" sz="1600" i="1" dirty="0" smtClean="0">
                <a:solidFill>
                  <a:srgbClr val="003283"/>
                </a:solidFill>
              </a:rPr>
              <a:t> </a:t>
            </a:r>
            <a:r>
              <a:rPr lang="en-GB" sz="1600" i="1" dirty="0" err="1" smtClean="0">
                <a:solidFill>
                  <a:srgbClr val="003283"/>
                </a:solidFill>
              </a:rPr>
              <a:t>diagnoser</a:t>
            </a:r>
            <a:endParaRPr lang="nb-NO" sz="1600" i="1" dirty="0">
              <a:solidFill>
                <a:srgbClr val="003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1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del av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E00-066B-0F47-B293-5667A3FE45A4}" type="datetime3">
              <a:rPr lang="nb-NO" smtClean="0"/>
              <a:t>2021.01.27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23" name="TekstSylinder 22"/>
          <p:cNvSpPr txBox="1"/>
          <p:nvPr userDrawn="1"/>
        </p:nvSpPr>
        <p:spPr>
          <a:xfrm>
            <a:off x="12493204" y="3793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 dirty="0"/>
          </a:p>
        </p:txBody>
      </p:sp>
      <p:sp>
        <p:nvSpPr>
          <p:cNvPr id="25" name="Tittel 1"/>
          <p:cNvSpPr txBox="1">
            <a:spLocks/>
          </p:cNvSpPr>
          <p:nvPr userDrawn="1"/>
        </p:nvSpPr>
        <p:spPr>
          <a:xfrm>
            <a:off x="4168146" y="2760172"/>
            <a:ext cx="7486853" cy="3329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Frambu</a:t>
            </a:r>
            <a:r>
              <a:rPr lang="nb-NO" sz="1600" b="0" dirty="0" smtClean="0"/>
              <a:t> kompetansesenter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Nasjonalt kompetansesenter for </a:t>
            </a:r>
            <a:r>
              <a:rPr lang="nb-NO" sz="1600" b="0" dirty="0" err="1" smtClean="0"/>
              <a:t>porfyrisykdommer</a:t>
            </a:r>
            <a:endParaRPr lang="nb-NO" sz="1600" b="0" dirty="0" smtClean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Nasjonalt kompetansesenter for sjeldne epilepsirelaterte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NevSom</a:t>
            </a:r>
            <a:r>
              <a:rPr lang="nb-NO" sz="1600" b="0" dirty="0" smtClean="0"/>
              <a:t> - Nasjonalt kompetansesenter for </a:t>
            </a:r>
            <a:r>
              <a:rPr lang="nb-NO" sz="1600" b="0" dirty="0" err="1" smtClean="0"/>
              <a:t>nevroutviklingsforstyrrelser</a:t>
            </a:r>
            <a:r>
              <a:rPr lang="nb-NO" sz="1600" b="0" dirty="0" smtClean="0"/>
              <a:t> og </a:t>
            </a:r>
            <a:r>
              <a:rPr lang="nb-NO" sz="1600" b="0" dirty="0" err="1" smtClean="0"/>
              <a:t>hypersomnier</a:t>
            </a:r>
            <a:endParaRPr lang="nb-NO" sz="1600" b="0" dirty="0" smtClean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Nevromuskulært</a:t>
            </a:r>
            <a:r>
              <a:rPr lang="nb-NO" sz="1600" b="0" dirty="0" smtClean="0"/>
              <a:t> kompetansesenter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Norsk senter for cystisk fibrose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TAKO-senteret - Nasjonalt kompetansesenter for oral helse ved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 smtClean="0"/>
              <a:t>TRS kompetansesenter for sjeldne diagnoser</a:t>
            </a:r>
          </a:p>
        </p:txBody>
      </p:sp>
      <p:sp>
        <p:nvSpPr>
          <p:cNvPr id="15" name="Tittel 1"/>
          <p:cNvSpPr txBox="1">
            <a:spLocks/>
          </p:cNvSpPr>
          <p:nvPr userDrawn="1"/>
        </p:nvSpPr>
        <p:spPr>
          <a:xfrm>
            <a:off x="4019719" y="604460"/>
            <a:ext cx="7174179" cy="39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dirty="0" smtClean="0"/>
              <a:t>TRS kompetansesenter for sjeldne diagnoser er en del av</a:t>
            </a:r>
            <a:endParaRPr lang="nb-NO" sz="1800" b="0" dirty="0"/>
          </a:p>
        </p:txBody>
      </p:sp>
      <p:sp>
        <p:nvSpPr>
          <p:cNvPr id="18" name="Tittel 1"/>
          <p:cNvSpPr txBox="1">
            <a:spLocks/>
          </p:cNvSpPr>
          <p:nvPr userDrawn="1"/>
        </p:nvSpPr>
        <p:spPr>
          <a:xfrm>
            <a:off x="4168145" y="2260753"/>
            <a:ext cx="7174179" cy="342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b="0" dirty="0" smtClean="0">
                <a:solidFill>
                  <a:srgbClr val="003279"/>
                </a:solidFill>
                <a:hlinkClick r:id="rId2"/>
              </a:rPr>
              <a:t>https://helsenorge.no/sjeldnediagnoser</a:t>
            </a:r>
            <a:endParaRPr lang="nb-NO" sz="1800" b="0" dirty="0">
              <a:solidFill>
                <a:srgbClr val="003279"/>
              </a:solidFill>
            </a:endParaRP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004">
            <a:off x="359688" y="1518637"/>
            <a:ext cx="2295711" cy="4199473"/>
          </a:xfrm>
          <a:prstGeom prst="rect">
            <a:avLst/>
          </a:prstGeom>
        </p:spPr>
      </p:pic>
      <p:grpSp>
        <p:nvGrpSpPr>
          <p:cNvPr id="2" name="Gruppe 1"/>
          <p:cNvGrpSpPr/>
          <p:nvPr userDrawn="1"/>
        </p:nvGrpSpPr>
        <p:grpSpPr>
          <a:xfrm>
            <a:off x="1646903" y="700149"/>
            <a:ext cx="1463679" cy="278348"/>
            <a:chOff x="457200" y="700149"/>
            <a:chExt cx="1463679" cy="278348"/>
          </a:xfrm>
        </p:grpSpPr>
        <p:pic>
          <p:nvPicPr>
            <p:cNvPr id="19" name="Bilde 1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700149"/>
              <a:ext cx="278348" cy="278348"/>
            </a:xfrm>
            <a:prstGeom prst="rect">
              <a:avLst/>
            </a:prstGeom>
          </p:spPr>
        </p:pic>
        <p:pic>
          <p:nvPicPr>
            <p:cNvPr id="20" name="Bilde 19" descr="Social icons-02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10" y="700149"/>
              <a:ext cx="278348" cy="278348"/>
            </a:xfrm>
            <a:prstGeom prst="rect">
              <a:avLst/>
            </a:prstGeom>
          </p:spPr>
        </p:pic>
        <p:pic>
          <p:nvPicPr>
            <p:cNvPr id="21" name="Bilde 20" descr="Social icons-04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531" y="700149"/>
              <a:ext cx="278348" cy="278348"/>
            </a:xfrm>
            <a:prstGeom prst="rect">
              <a:avLst/>
            </a:prstGeom>
          </p:spPr>
        </p:pic>
        <p:pic>
          <p:nvPicPr>
            <p:cNvPr id="22" name="Bilde 21" descr="Social icons-03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420" y="700149"/>
              <a:ext cx="278348" cy="278348"/>
            </a:xfrm>
            <a:prstGeom prst="rect">
              <a:avLst/>
            </a:prstGeom>
          </p:spPr>
        </p:pic>
      </p:grpSp>
      <p:pic>
        <p:nvPicPr>
          <p:cNvPr id="24" name="Bild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45" y="1231290"/>
            <a:ext cx="4785340" cy="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8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2021.01.27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914400" y="2425701"/>
            <a:ext cx="10363200" cy="20923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088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A515-227B-A841-8C87-8843287118FC}" type="datetime3">
              <a:rPr lang="nb-NO" smtClean="0"/>
              <a:t>2021.01.27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dirty="0" smtClean="0"/>
              <a:t>Kontakt</a:t>
            </a:r>
            <a:endParaRPr lang="nb-NO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218766"/>
            <a:ext cx="10363200" cy="516700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</a:t>
            </a:r>
            <a:r>
              <a:rPr lang="nb-NO" dirty="0" err="1" smtClean="0"/>
              <a:t>Navnesen</a:t>
            </a:r>
            <a:endParaRPr lang="nb-NO" dirty="0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60"/>
            <a:ext cx="10363200" cy="304861"/>
          </a:xfrm>
        </p:spPr>
        <p:txBody>
          <a:bodyPr>
            <a:normAutofit/>
          </a:bodyPr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nb-NO" dirty="0" smtClean="0"/>
              <a:t>Telefon:</a:t>
            </a:r>
            <a:endParaRPr lang="nb-NO" dirty="0"/>
          </a:p>
        </p:txBody>
      </p:sp>
      <p:sp>
        <p:nvSpPr>
          <p:cNvPr id="11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337921"/>
            <a:ext cx="10363200" cy="309368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 b="1" i="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Epost: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5780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599723" y="2468895"/>
            <a:ext cx="8256917" cy="1344149"/>
          </a:xfrm>
        </p:spPr>
        <p:txBody>
          <a:bodyPr lIns="0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nb-NO" dirty="0" smtClean="0"/>
              <a:t>Forside</a:t>
            </a:r>
            <a:endParaRPr lang="nb-NO" dirty="0"/>
          </a:p>
        </p:txBody>
      </p:sp>
      <p:sp>
        <p:nvSpPr>
          <p:cNvPr id="6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599723" y="3813044"/>
            <a:ext cx="8256917" cy="1536171"/>
          </a:xfrm>
        </p:spPr>
        <p:txBody>
          <a:bodyPr lIns="0">
            <a:normAutofit/>
          </a:bodyPr>
          <a:lstStyle>
            <a:lvl1pPr marL="0" indent="0" algn="l">
              <a:buNone/>
              <a:defRPr sz="2800"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Tittel</a:t>
            </a:r>
            <a:endParaRPr lang="nb-NO" dirty="0"/>
          </a:p>
        </p:txBody>
      </p:sp>
      <p:sp>
        <p:nvSpPr>
          <p:cNvPr id="9" name="Plassholder for dato 2"/>
          <p:cNvSpPr>
            <a:spLocks noGrp="1"/>
          </p:cNvSpPr>
          <p:nvPr>
            <p:ph type="dt" sz="half" idx="2"/>
          </p:nvPr>
        </p:nvSpPr>
        <p:spPr>
          <a:xfrm>
            <a:off x="326263" y="6305433"/>
            <a:ext cx="1338765" cy="331658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47837F12-30DD-4ED5-9308-F0FC799BCF97}" type="datetime1">
              <a:rPr lang="nb-NO" smtClean="0"/>
              <a:pPr/>
              <a:t>27.01.2021</a:t>
            </a:fld>
            <a:endParaRPr lang="nb-NO" dirty="0"/>
          </a:p>
        </p:txBody>
      </p:sp>
      <p:sp>
        <p:nvSpPr>
          <p:cNvPr id="10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825061" y="6305433"/>
            <a:ext cx="9237497" cy="32537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dirty="0" smtClean="0"/>
              <a:t>bunntekst</a:t>
            </a:r>
            <a:endParaRPr lang="nb-NO" dirty="0"/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11257031" y="6311043"/>
            <a:ext cx="580791" cy="31976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736769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rkfit og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35360" y="1556793"/>
            <a:ext cx="11521280" cy="456937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tittel 1"/>
          <p:cNvSpPr>
            <a:spLocks noGrp="1"/>
          </p:cNvSpPr>
          <p:nvPr>
            <p:ph type="title"/>
          </p:nvPr>
        </p:nvSpPr>
        <p:spPr>
          <a:xfrm>
            <a:off x="335360" y="692696"/>
            <a:ext cx="115212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2" name="Plassholder for dato 2"/>
          <p:cNvSpPr>
            <a:spLocks noGrp="1"/>
          </p:cNvSpPr>
          <p:nvPr>
            <p:ph type="dt" sz="half" idx="2"/>
          </p:nvPr>
        </p:nvSpPr>
        <p:spPr>
          <a:xfrm>
            <a:off x="326263" y="6305433"/>
            <a:ext cx="1338765" cy="331658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47837F12-30DD-4ED5-9308-F0FC799BCF97}" type="datetime1">
              <a:rPr lang="nb-NO" smtClean="0"/>
              <a:pPr/>
              <a:t>27.01.2021</a:t>
            </a:fld>
            <a:endParaRPr lang="nb-NO" dirty="0"/>
          </a:p>
        </p:txBody>
      </p:sp>
      <p:sp>
        <p:nvSpPr>
          <p:cNvPr id="13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825061" y="6305433"/>
            <a:ext cx="9237497" cy="32537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dirty="0" smtClean="0"/>
              <a:t>bunntekst</a:t>
            </a:r>
            <a:endParaRPr lang="nb-NO" dirty="0"/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11257031" y="6311043"/>
            <a:ext cx="580791" cy="31976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581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1700" y="239713"/>
            <a:ext cx="10727267" cy="1270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1700" y="6228002"/>
            <a:ext cx="528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nb-NO" smtClean="0">
                <a:solidFill>
                  <a:srgbClr val="003283"/>
                </a:solidFill>
              </a:rPr>
              <a:t>Rediger/aktiver bunnetekst  Sett inn -&gt;Topptekst og bunntekst</a:t>
            </a:r>
            <a:endParaRPr lang="nb-NO" dirty="0">
              <a:solidFill>
                <a:srgbClr val="003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144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614713"/>
            <a:ext cx="10363200" cy="41835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Foredragsholder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59"/>
            <a:ext cx="10363200" cy="455706"/>
          </a:xfrm>
        </p:spPr>
        <p:txBody>
          <a:bodyPr>
            <a:normAutofit/>
          </a:bodyPr>
          <a:lstStyle>
            <a:lvl1pPr marL="0" indent="0">
              <a:buNone/>
              <a:defRPr sz="2000" b="0" i="1"/>
            </a:lvl1pPr>
          </a:lstStyle>
          <a:p>
            <a:pPr lvl="0"/>
            <a:r>
              <a:rPr lang="nb-NO" dirty="0" smtClean="0"/>
              <a:t>Stilling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5" y="978647"/>
            <a:ext cx="4364567" cy="37353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Sted/dato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2954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del av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TekstSylinder 22"/>
          <p:cNvSpPr txBox="1"/>
          <p:nvPr userDrawn="1"/>
        </p:nvSpPr>
        <p:spPr>
          <a:xfrm>
            <a:off x="12493209" y="3793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25" name="Tittel 1"/>
          <p:cNvSpPr txBox="1">
            <a:spLocks/>
          </p:cNvSpPr>
          <p:nvPr userDrawn="1"/>
        </p:nvSpPr>
        <p:spPr>
          <a:xfrm>
            <a:off x="4168148" y="2760172"/>
            <a:ext cx="7486853" cy="3329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>
                <a:solidFill>
                  <a:prstClr val="black"/>
                </a:solidFill>
              </a:rPr>
              <a:t>Frambu</a:t>
            </a:r>
            <a:r>
              <a:rPr lang="nb-NO" sz="1600" b="0" dirty="0" smtClean="0">
                <a:solidFill>
                  <a:prstClr val="black"/>
                </a:solidFill>
              </a:rPr>
              <a:t> kompetansesenter for sjeldne diagnoser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>
                <a:solidFill>
                  <a:prstClr val="black"/>
                </a:solidFill>
              </a:rPr>
              <a:t>Nasjonalt kompetansesenter for </a:t>
            </a:r>
            <a:r>
              <a:rPr lang="nb-NO" sz="1600" b="0" dirty="0" err="1" smtClean="0">
                <a:solidFill>
                  <a:prstClr val="black"/>
                </a:solidFill>
              </a:rPr>
              <a:t>porfyrisykdommer</a:t>
            </a:r>
            <a:endParaRPr lang="nb-NO" sz="1600" b="0" dirty="0" smtClean="0">
              <a:solidFill>
                <a:prstClr val="black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>
                <a:solidFill>
                  <a:prstClr val="black"/>
                </a:solidFill>
              </a:rPr>
              <a:t>Nasjonalt kompetansesenter for sjeldne epilepsirelaterte diagnoser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>
                <a:solidFill>
                  <a:prstClr val="black"/>
                </a:solidFill>
              </a:rPr>
              <a:t>NevSom</a:t>
            </a:r>
            <a:r>
              <a:rPr lang="nb-NO" sz="1600" b="0" dirty="0" smtClean="0">
                <a:solidFill>
                  <a:prstClr val="black"/>
                </a:solidFill>
              </a:rPr>
              <a:t> - Nasjonalt kompetansesenter for </a:t>
            </a:r>
            <a:r>
              <a:rPr lang="nb-NO" sz="1600" b="0" dirty="0" err="1" smtClean="0">
                <a:solidFill>
                  <a:prstClr val="black"/>
                </a:solidFill>
              </a:rPr>
              <a:t>nevroutviklingsforstyrrelser</a:t>
            </a:r>
            <a:r>
              <a:rPr lang="nb-NO" sz="1600" b="0" dirty="0" smtClean="0">
                <a:solidFill>
                  <a:prstClr val="black"/>
                </a:solidFill>
              </a:rPr>
              <a:t> og </a:t>
            </a:r>
            <a:r>
              <a:rPr lang="nb-NO" sz="1600" b="0" dirty="0" err="1" smtClean="0">
                <a:solidFill>
                  <a:prstClr val="black"/>
                </a:solidFill>
              </a:rPr>
              <a:t>hypersomnier</a:t>
            </a:r>
            <a:endParaRPr lang="nb-NO" sz="1600" b="0" dirty="0" smtClean="0">
              <a:solidFill>
                <a:prstClr val="black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>
                <a:solidFill>
                  <a:prstClr val="black"/>
                </a:solidFill>
              </a:rPr>
              <a:t>Nevromuskulært</a:t>
            </a:r>
            <a:r>
              <a:rPr lang="nb-NO" sz="1600" b="0" dirty="0" smtClean="0">
                <a:solidFill>
                  <a:prstClr val="black"/>
                </a:solidFill>
              </a:rPr>
              <a:t> kompetansesenter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>
                <a:solidFill>
                  <a:prstClr val="black"/>
                </a:solidFill>
              </a:rPr>
              <a:t>Norsk senter for cystisk fibrose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>
                <a:solidFill>
                  <a:prstClr val="black"/>
                </a:solidFill>
              </a:rPr>
              <a:t>Senter for sjeldne diagnoser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>
                <a:solidFill>
                  <a:prstClr val="black"/>
                </a:solidFill>
              </a:rPr>
              <a:t>TAKO-senteret - Nasjonalt kompetansesenter for oral helse ved sjeldne diagnoser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 smtClean="0">
                <a:solidFill>
                  <a:prstClr val="black"/>
                </a:solidFill>
              </a:rPr>
              <a:t>TRS kompetansesenter for sjeldne diagnoser</a:t>
            </a:r>
          </a:p>
        </p:txBody>
      </p:sp>
      <p:sp>
        <p:nvSpPr>
          <p:cNvPr id="15" name="Tittel 1"/>
          <p:cNvSpPr txBox="1">
            <a:spLocks/>
          </p:cNvSpPr>
          <p:nvPr userDrawn="1"/>
        </p:nvSpPr>
        <p:spPr>
          <a:xfrm>
            <a:off x="4019721" y="604460"/>
            <a:ext cx="7174179" cy="39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>
                <a:solidFill>
                  <a:prstClr val="black"/>
                </a:solidFill>
              </a:rPr>
              <a:t>TRS kompetansesenter for sjeldne diagnoser er en del av</a:t>
            </a:r>
            <a:endParaRPr lang="nb-NO" b="0" dirty="0">
              <a:solidFill>
                <a:prstClr val="black"/>
              </a:solidFill>
            </a:endParaRPr>
          </a:p>
        </p:txBody>
      </p:sp>
      <p:sp>
        <p:nvSpPr>
          <p:cNvPr id="18" name="Tittel 1"/>
          <p:cNvSpPr txBox="1">
            <a:spLocks/>
          </p:cNvSpPr>
          <p:nvPr userDrawn="1"/>
        </p:nvSpPr>
        <p:spPr>
          <a:xfrm>
            <a:off x="4168145" y="2260759"/>
            <a:ext cx="7174179" cy="342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dirty="0" smtClean="0">
                <a:solidFill>
                  <a:srgbClr val="003279"/>
                </a:solidFill>
                <a:hlinkClick r:id="rId2"/>
              </a:rPr>
              <a:t>https://helsenorge.no/sjeldnediagnoser</a:t>
            </a:r>
            <a:endParaRPr lang="nb-NO" b="0" dirty="0">
              <a:solidFill>
                <a:srgbClr val="003279"/>
              </a:solidFill>
            </a:endParaRP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004">
            <a:off x="359693" y="1518637"/>
            <a:ext cx="2295711" cy="4199473"/>
          </a:xfrm>
          <a:prstGeom prst="rect">
            <a:avLst/>
          </a:prstGeom>
        </p:spPr>
      </p:pic>
      <p:grpSp>
        <p:nvGrpSpPr>
          <p:cNvPr id="2" name="Gruppe 1"/>
          <p:cNvGrpSpPr/>
          <p:nvPr userDrawn="1"/>
        </p:nvGrpSpPr>
        <p:grpSpPr>
          <a:xfrm>
            <a:off x="1646907" y="700149"/>
            <a:ext cx="1463679" cy="278348"/>
            <a:chOff x="457200" y="700149"/>
            <a:chExt cx="1463679" cy="278348"/>
          </a:xfrm>
        </p:grpSpPr>
        <p:pic>
          <p:nvPicPr>
            <p:cNvPr id="19" name="Bilde 1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700149"/>
              <a:ext cx="278348" cy="278348"/>
            </a:xfrm>
            <a:prstGeom prst="rect">
              <a:avLst/>
            </a:prstGeom>
          </p:spPr>
        </p:pic>
        <p:pic>
          <p:nvPicPr>
            <p:cNvPr id="20" name="Bilde 19" descr="Social icons-02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10" y="700149"/>
              <a:ext cx="278348" cy="278348"/>
            </a:xfrm>
            <a:prstGeom prst="rect">
              <a:avLst/>
            </a:prstGeom>
          </p:spPr>
        </p:pic>
        <p:pic>
          <p:nvPicPr>
            <p:cNvPr id="21" name="Bilde 20" descr="Social icons-04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531" y="700149"/>
              <a:ext cx="278348" cy="278348"/>
            </a:xfrm>
            <a:prstGeom prst="rect">
              <a:avLst/>
            </a:prstGeom>
          </p:spPr>
        </p:pic>
        <p:pic>
          <p:nvPicPr>
            <p:cNvPr id="22" name="Bilde 21" descr="Social icons-03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420" y="700149"/>
              <a:ext cx="278348" cy="278348"/>
            </a:xfrm>
            <a:prstGeom prst="rect">
              <a:avLst/>
            </a:prstGeom>
          </p:spPr>
        </p:pic>
      </p:grpSp>
      <p:pic>
        <p:nvPicPr>
          <p:cNvPr id="24" name="Bild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47" y="1231290"/>
            <a:ext cx="4785340" cy="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07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10972800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53883"/>
            <a:ext cx="10972800" cy="457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65915" y="1"/>
            <a:ext cx="1711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EA44D-E16B-664C-82EF-96EB396DCB14}" type="datetime3">
              <a:rPr lang="nb-NO" smtClean="0"/>
              <a:t>2021.01.27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56471" y="1"/>
            <a:ext cx="1135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1469C-BD0C-4E46-BD86-DC5BD552B195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7" y="6357134"/>
            <a:ext cx="1756174" cy="30687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21" y="6370075"/>
            <a:ext cx="2362479" cy="417138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974"/>
            <a:ext cx="12192000" cy="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3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10972800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53885"/>
            <a:ext cx="10972800" cy="457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65916" y="7"/>
            <a:ext cx="1711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56471" y="7"/>
            <a:ext cx="1135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1469C-BD0C-4E46-BD86-DC5BD552B19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0" y="6357140"/>
            <a:ext cx="1756175" cy="30687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25" y="6370075"/>
            <a:ext cx="2362479" cy="417138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974"/>
            <a:ext cx="12192000" cy="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7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ronda.no/image/hverdag-hjelpemidler/lese-skrive/m7112-m7112-800px.jpg?width=800&amp;lb=true" TargetMode="External"/><Relationship Id="rId12" Type="http://schemas.openxmlformats.org/officeDocument/2006/relationships/image" Target="../media/image1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2.jpeg"/><Relationship Id="rId11" Type="http://schemas.openxmlformats.org/officeDocument/2006/relationships/image" Target="../media/image35.jpeg"/><Relationship Id="rId5" Type="http://schemas.openxmlformats.org/officeDocument/2006/relationships/image" Target="../media/image31.png"/><Relationship Id="rId10" Type="http://schemas.openxmlformats.org/officeDocument/2006/relationships/image" Target="../media/image34.jpeg"/><Relationship Id="rId4" Type="http://schemas.openxmlformats.org/officeDocument/2006/relationships/notesSlide" Target="../notesSlides/notesSlide14.xml"/><Relationship Id="rId9" Type="http://schemas.openxmlformats.org/officeDocument/2006/relationships/hyperlink" Target="https://www.lekolar.no/sortiment/pedagogisk-materiell/norsksprak/hjelpemiddel-sprak/blyantgrep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://www.nitec.no/ronda/components/com_virtuemart/shop_image/product/Tung_linjal_4b7bab5a018c9.jpg" TargetMode="External"/><Relationship Id="rId5" Type="http://schemas.openxmlformats.org/officeDocument/2006/relationships/image" Target="../media/image36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5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8.emf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5.png"/><Relationship Id="rId5" Type="http://schemas.openxmlformats.org/officeDocument/2006/relationships/hyperlink" Target="https://www.youtube.com/watch?v=tbWf8VI8ekg&amp;feature=youtu.be" TargetMode="External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milienettet.no/A-ha-barn-med-funksjonsvansker/" TargetMode="External"/><Relationship Id="rId13" Type="http://schemas.openxmlformats.org/officeDocument/2006/relationships/hyperlink" Target="http://www.amajo.no/" TargetMode="External"/><Relationship Id="rId18" Type="http://schemas.openxmlformats.org/officeDocument/2006/relationships/hyperlink" Target="https://www.nav.no/no/Person/Hjelpemidler/Hva+har+du+vansker+med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marfan.no/" TargetMode="External"/><Relationship Id="rId12" Type="http://schemas.openxmlformats.org/officeDocument/2006/relationships/hyperlink" Target="http://www.lekolar.no/" TargetMode="External"/><Relationship Id="rId17" Type="http://schemas.openxmlformats.org/officeDocument/2006/relationships/hyperlink" Target="http://www.hjelpemiddeldatabasen.no/" TargetMode="External"/><Relationship Id="rId2" Type="http://schemas.openxmlformats.org/officeDocument/2006/relationships/audio" Target="../media/media27.m4a"/><Relationship Id="rId16" Type="http://schemas.openxmlformats.org/officeDocument/2006/relationships/hyperlink" Target="https://www.geberit-aquaclean.no/" TargetMode="External"/><Relationship Id="rId1" Type="http://schemas.microsoft.com/office/2007/relationships/media" Target="../media/media27.m4a"/><Relationship Id="rId6" Type="http://schemas.openxmlformats.org/officeDocument/2006/relationships/hyperlink" Target="http://www.norskmheforening.no/" TargetMode="External"/><Relationship Id="rId11" Type="http://schemas.openxmlformats.org/officeDocument/2006/relationships/hyperlink" Target="http://www.adl.nowww.lekolar.no/" TargetMode="External"/><Relationship Id="rId5" Type="http://schemas.openxmlformats.org/officeDocument/2006/relationships/hyperlink" Target="http://www.kortvokste.no/" TargetMode="External"/><Relationship Id="rId15" Type="http://schemas.openxmlformats.org/officeDocument/2006/relationships/hyperlink" Target="http://www.funksjonsutstyr.no/aquaclean-toaletter" TargetMode="External"/><Relationship Id="rId10" Type="http://schemas.openxmlformats.org/officeDocument/2006/relationships/hyperlink" Target="http://www.ronda.no/" TargetMode="External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27.xml"/><Relationship Id="rId9" Type="http://schemas.openxmlformats.org/officeDocument/2006/relationships/hyperlink" Target="http://www.aqueduck.com/products/handle-extender" TargetMode="External"/><Relationship Id="rId14" Type="http://schemas.openxmlformats.org/officeDocument/2006/relationships/hyperlink" Target="http://www.hepro.no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3" Type="http://schemas.microsoft.com/office/2007/relationships/media" Target="../media/media29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audio" Target="../media/media30.m4a"/><Relationship Id="rId5" Type="http://schemas.microsoft.com/office/2007/relationships/media" Target="../media/media30.m4a"/><Relationship Id="rId10" Type="http://schemas.openxmlformats.org/officeDocument/2006/relationships/image" Target="../media/image15.png"/><Relationship Id="rId4" Type="http://schemas.openxmlformats.org/officeDocument/2006/relationships/audio" Target="../media/media29.m4a"/><Relationship Id="rId9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12" Type="http://schemas.openxmlformats.org/officeDocument/2006/relationships/image" Target="../media/image1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gif"/><Relationship Id="rId11" Type="http://schemas.openxmlformats.org/officeDocument/2006/relationships/image" Target="../media/image25.jpeg"/><Relationship Id="rId5" Type="http://schemas.openxmlformats.org/officeDocument/2006/relationships/image" Target="../media/image19.emf"/><Relationship Id="rId10" Type="http://schemas.openxmlformats.org/officeDocument/2006/relationships/image" Target="../media/image24.e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83974" y="1352176"/>
            <a:ext cx="8642555" cy="1931351"/>
          </a:xfrm>
        </p:spPr>
        <p:txBody>
          <a:bodyPr>
            <a:normAutofit/>
          </a:bodyPr>
          <a:lstStyle/>
          <a:p>
            <a:r>
              <a:rPr lang="nb-NO" altLang="nb-NO" dirty="0"/>
              <a:t>Praktisk tilrettelegging av skolehverdagen </a:t>
            </a:r>
            <a:br>
              <a:rPr lang="nb-NO" altLang="nb-NO" dirty="0"/>
            </a:br>
            <a:r>
              <a:rPr lang="nb-NO" altLang="nb-NO" dirty="0"/>
              <a:t>når man har MO, </a:t>
            </a:r>
            <a:r>
              <a:rPr lang="nb-NO" altLang="nb-NO" dirty="0" err="1"/>
              <a:t>akondroplasi</a:t>
            </a:r>
            <a:r>
              <a:rPr lang="nb-NO" altLang="nb-NO" dirty="0"/>
              <a:t/>
            </a:r>
            <a:br>
              <a:rPr lang="nb-NO" altLang="nb-NO" dirty="0"/>
            </a:br>
            <a:r>
              <a:rPr lang="nb-NO" altLang="nb-NO" dirty="0"/>
              <a:t>eller CCA </a:t>
            </a:r>
            <a:endParaRPr lang="nb-NO" altLang="nb-NO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124691" y="3392129"/>
            <a:ext cx="11914909" cy="3064089"/>
          </a:xfrm>
        </p:spPr>
        <p:txBody>
          <a:bodyPr>
            <a:normAutofit fontScale="85000" lnSpcReduction="20000"/>
          </a:bodyPr>
          <a:lstStyle/>
          <a:p>
            <a:pPr marL="0" indent="0" algn="ctr" eaLnBrk="1" hangingPunct="1">
              <a:lnSpc>
                <a:spcPct val="79000"/>
              </a:lnSpc>
              <a:buNone/>
            </a:pPr>
            <a:r>
              <a:rPr lang="nb-NO" altLang="nb-NO" sz="3200" dirty="0" smtClean="0"/>
              <a:t>                            </a:t>
            </a:r>
          </a:p>
          <a:p>
            <a:pPr marL="0" indent="0" algn="ctr" eaLnBrk="1" hangingPunct="1">
              <a:lnSpc>
                <a:spcPct val="79000"/>
              </a:lnSpc>
              <a:buNone/>
            </a:pPr>
            <a:r>
              <a:rPr lang="nb-NO" altLang="nb-NO" sz="3200" dirty="0" smtClean="0"/>
              <a:t>                                   Unni Steen og Heidi Johansen</a:t>
            </a:r>
          </a:p>
          <a:p>
            <a:pPr marL="0" indent="0" algn="ctr" eaLnBrk="1" hangingPunct="1">
              <a:lnSpc>
                <a:spcPct val="79000"/>
              </a:lnSpc>
              <a:buNone/>
            </a:pPr>
            <a:r>
              <a:rPr lang="nb-NO" altLang="nb-NO" sz="3200" dirty="0" smtClean="0"/>
              <a:t>                               Ergoterapeuter</a:t>
            </a:r>
          </a:p>
          <a:p>
            <a:pPr marL="0" indent="0" algn="ctr" eaLnBrk="1" hangingPunct="1">
              <a:lnSpc>
                <a:spcPct val="79000"/>
              </a:lnSpc>
              <a:buNone/>
            </a:pPr>
            <a:r>
              <a:rPr lang="nb-NO" altLang="nb-NO" sz="3200" dirty="0" smtClean="0"/>
              <a:t>                              Februar 2021</a:t>
            </a:r>
          </a:p>
          <a:p>
            <a:pPr marL="0" indent="0" algn="ctr" eaLnBrk="1" hangingPunct="1">
              <a:lnSpc>
                <a:spcPct val="79000"/>
              </a:lnSpc>
              <a:buNone/>
            </a:pPr>
            <a:endParaRPr lang="nb-NO" altLang="nb-NO" sz="3200" dirty="0"/>
          </a:p>
          <a:p>
            <a:pPr marL="0" indent="0" algn="ctr" eaLnBrk="1" hangingPunct="1">
              <a:lnSpc>
                <a:spcPct val="79000"/>
              </a:lnSpc>
              <a:buNone/>
            </a:pPr>
            <a:endParaRPr lang="nb-NO" altLang="nb-NO" sz="3200" dirty="0" smtClean="0"/>
          </a:p>
          <a:p>
            <a:pPr marL="0" indent="0" algn="ctr" eaLnBrk="1" hangingPunct="1">
              <a:lnSpc>
                <a:spcPct val="79000"/>
              </a:lnSpc>
              <a:buNone/>
            </a:pPr>
            <a:endParaRPr lang="nb-NO" altLang="nb-NO" sz="3200" dirty="0"/>
          </a:p>
          <a:p>
            <a:pPr marL="0" indent="0" algn="ctr">
              <a:lnSpc>
                <a:spcPct val="79000"/>
              </a:lnSpc>
              <a:buNone/>
            </a:pPr>
            <a:r>
              <a:rPr lang="nb-NO" altLang="nb-NO" sz="3200" b="1" dirty="0"/>
              <a:t>Klikk på lydsymbolet for </a:t>
            </a:r>
            <a:r>
              <a:rPr lang="nb-NO" altLang="nb-NO" sz="3200" b="1"/>
              <a:t>å </a:t>
            </a:r>
            <a:r>
              <a:rPr lang="nb-NO" altLang="nb-NO" sz="3200" b="1" smtClean="0"/>
              <a:t>høre </a:t>
            </a:r>
            <a:r>
              <a:rPr lang="nb-NO" altLang="nb-NO" sz="3200" b="1" dirty="0" smtClean="0"/>
              <a:t>på presentasjonen.</a:t>
            </a:r>
          </a:p>
          <a:p>
            <a:pPr marL="0" indent="0" algn="ctr">
              <a:lnSpc>
                <a:spcPct val="79000"/>
              </a:lnSpc>
              <a:buNone/>
            </a:pPr>
            <a:r>
              <a:rPr lang="nb-NO" altLang="nb-NO" sz="3200" b="1" dirty="0" smtClean="0"/>
              <a:t>Klikk </a:t>
            </a:r>
            <a:r>
              <a:rPr lang="nb-NO" altLang="nb-NO" sz="3200" b="1" dirty="0"/>
              <a:t>deg videre til neste lysbilde med </a:t>
            </a:r>
            <a:r>
              <a:rPr lang="nb-NO" altLang="nb-NO" sz="3200" b="1" dirty="0" smtClean="0"/>
              <a:t>piltastene.</a:t>
            </a:r>
            <a:endParaRPr lang="nb-NO" altLang="nb-NO" sz="3200" b="1" dirty="0"/>
          </a:p>
          <a:p>
            <a:pPr marL="0" indent="0" algn="ctr" eaLnBrk="1" hangingPunct="1">
              <a:lnSpc>
                <a:spcPct val="79000"/>
              </a:lnSpc>
              <a:buNone/>
            </a:pPr>
            <a:endParaRPr lang="nb-NO" altLang="nb-NO" sz="3200" dirty="0" smtClean="0"/>
          </a:p>
        </p:txBody>
      </p:sp>
      <p:pic>
        <p:nvPicPr>
          <p:cNvPr id="4" name="Picture 5" descr="C:\Users\heidijo\AppData\Local\Microsoft\Windows\Temporary Internet Files\Content.IE5\29NZTZTS\44289475_e321f11270_b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" y="0"/>
            <a:ext cx="3136490" cy="436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6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Klasserommet: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Plassering </a:t>
            </a:r>
            <a:r>
              <a:rPr lang="nb-NO" dirty="0"/>
              <a:t>av fellesutstyr slik at alle rekker opp</a:t>
            </a:r>
          </a:p>
          <a:p>
            <a:r>
              <a:rPr lang="nb-NO" dirty="0" smtClean="0"/>
              <a:t>Flyttbar </a:t>
            </a:r>
            <a:r>
              <a:rPr lang="nb-NO" dirty="0"/>
              <a:t>skammel og/eller to-trinns krakk som alltid er </a:t>
            </a:r>
            <a:r>
              <a:rPr lang="nb-NO" dirty="0" smtClean="0"/>
              <a:t>tilgjengelig der den trengs</a:t>
            </a:r>
          </a:p>
          <a:p>
            <a:r>
              <a:rPr lang="nb-NO" dirty="0"/>
              <a:t>Lang benk under tavle/oppslagstavle til å stå på</a:t>
            </a:r>
          </a:p>
          <a:p>
            <a:endParaRPr lang="nb-NO" dirty="0"/>
          </a:p>
          <a:p>
            <a:r>
              <a:rPr lang="nb-NO" dirty="0"/>
              <a:t>Passende stol og arbeidsbord </a:t>
            </a:r>
          </a:p>
          <a:p>
            <a:endParaRPr lang="nb-NO" dirty="0"/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2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sz="3600" smtClean="0"/>
              <a:t>Passende stol og bord</a:t>
            </a:r>
          </a:p>
        </p:txBody>
      </p:sp>
      <p:sp>
        <p:nvSpPr>
          <p:cNvPr id="19459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r>
              <a:rPr lang="nb-NO" altLang="nb-NO" sz="2800" dirty="0" smtClean="0"/>
              <a:t>Bordet</a:t>
            </a:r>
            <a:endParaRPr lang="nb-NO" altLang="nb-NO" sz="2400" dirty="0" smtClean="0"/>
          </a:p>
          <a:p>
            <a:pPr eaLnBrk="1" hangingPunct="1"/>
            <a:r>
              <a:rPr lang="nb-NO" altLang="nb-NO" sz="2400" dirty="0" smtClean="0"/>
              <a:t>For noen er det nyttig med:</a:t>
            </a:r>
          </a:p>
          <a:p>
            <a:pPr lvl="1"/>
            <a:r>
              <a:rPr lang="nb-NO" altLang="nb-NO" sz="2200" dirty="0"/>
              <a:t>høyderegulering</a:t>
            </a:r>
          </a:p>
          <a:p>
            <a:pPr lvl="1"/>
            <a:r>
              <a:rPr lang="nb-NO" altLang="nb-NO" sz="2200" dirty="0" smtClean="0"/>
              <a:t>utsparing, det gir støtte for underarmene </a:t>
            </a:r>
          </a:p>
          <a:p>
            <a:pPr marL="457200" lvl="1" indent="0">
              <a:buNone/>
            </a:pPr>
            <a:r>
              <a:rPr lang="nb-NO" altLang="nb-NO" sz="2200" dirty="0"/>
              <a:t> </a:t>
            </a:r>
            <a:r>
              <a:rPr lang="nb-NO" altLang="nb-NO" sz="2200" dirty="0" smtClean="0"/>
              <a:t>    og større tilgjengelig bordplass ved korte armer</a:t>
            </a:r>
          </a:p>
          <a:p>
            <a:pPr lvl="1"/>
            <a:r>
              <a:rPr lang="nb-NO" altLang="nb-NO" sz="2200" dirty="0" smtClean="0"/>
              <a:t>krok til å henge sekken på</a:t>
            </a:r>
          </a:p>
          <a:p>
            <a:pPr marL="857250" lvl="1" indent="-457200">
              <a:buFontTx/>
              <a:buChar char="-"/>
            </a:pPr>
            <a:endParaRPr lang="nb-NO" altLang="nb-NO" sz="2600" dirty="0" smtClean="0"/>
          </a:p>
          <a:p>
            <a:pPr eaLnBrk="1" hangingPunct="1"/>
            <a:endParaRPr lang="nb-NO" altLang="nb-NO" sz="1000" dirty="0" smtClean="0"/>
          </a:p>
          <a:p>
            <a:pPr marL="0" indent="0" eaLnBrk="1" hangingPunct="1">
              <a:buNone/>
            </a:pPr>
            <a:r>
              <a:rPr lang="nb-NO" altLang="nb-NO" sz="2800" dirty="0" smtClean="0"/>
              <a:t>Stolen </a:t>
            </a:r>
          </a:p>
          <a:p>
            <a:pPr eaLnBrk="1" hangingPunct="1"/>
            <a:r>
              <a:rPr lang="nb-NO" altLang="nb-NO" sz="2400" dirty="0" smtClean="0"/>
              <a:t>For noen nyttig med:</a:t>
            </a:r>
          </a:p>
          <a:p>
            <a:pPr lvl="1"/>
            <a:r>
              <a:rPr lang="nb-NO" altLang="nb-NO" sz="2200" dirty="0" smtClean="0"/>
              <a:t>stol som kan tilpasses </a:t>
            </a:r>
          </a:p>
          <a:p>
            <a:pPr lvl="1"/>
            <a:r>
              <a:rPr lang="nb-NO" altLang="nb-NO" sz="2200" dirty="0" smtClean="0"/>
              <a:t>regulerbart sete og fotbrett</a:t>
            </a:r>
          </a:p>
          <a:p>
            <a:pPr lvl="1"/>
            <a:r>
              <a:rPr lang="nb-NO" altLang="nb-NO" sz="2200" dirty="0" smtClean="0"/>
              <a:t>Stol som er lett å komme opp og ned av selv</a:t>
            </a:r>
          </a:p>
          <a:p>
            <a:pPr marL="0" indent="0" eaLnBrk="1" hangingPunct="1">
              <a:buNone/>
            </a:pPr>
            <a:endParaRPr lang="nb-NO" altLang="nb-NO" sz="2400" dirty="0" smtClean="0"/>
          </a:p>
          <a:p>
            <a:pPr eaLnBrk="1" hangingPunct="1"/>
            <a:endParaRPr lang="nb-NO" altLang="nb-NO" dirty="0" smtClean="0"/>
          </a:p>
        </p:txBody>
      </p:sp>
      <p:pic>
        <p:nvPicPr>
          <p:cNvPr id="19460" name="Picture 7" descr="Ergobo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694" y="1161292"/>
            <a:ext cx="2607354" cy="253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93460003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343" y="4214908"/>
            <a:ext cx="1846028" cy="20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457" y="4214908"/>
            <a:ext cx="1705510" cy="201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874" y="4214908"/>
            <a:ext cx="1542012" cy="201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altLang="nb-NO" dirty="0" smtClean="0"/>
              <a:t>Skriving - mange mulige løsninger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53883"/>
            <a:ext cx="10972800" cy="4805820"/>
          </a:xfrm>
        </p:spPr>
        <p:txBody>
          <a:bodyPr>
            <a:normAutofit fontScale="92500"/>
          </a:bodyPr>
          <a:lstStyle/>
          <a:p>
            <a:pPr marL="400050">
              <a:lnSpc>
                <a:spcPct val="109000"/>
              </a:lnSpc>
            </a:pPr>
            <a:r>
              <a:rPr lang="nb-NO" altLang="nb-NO" sz="2400" dirty="0" smtClean="0"/>
              <a:t>Bruke vanlig blyant? Behov for spesialgrep?</a:t>
            </a:r>
          </a:p>
          <a:p>
            <a:pPr marL="400050">
              <a:lnSpc>
                <a:spcPct val="109000"/>
              </a:lnSpc>
            </a:pPr>
            <a:endParaRPr lang="nb-NO" altLang="nb-NO" sz="2400" dirty="0" smtClean="0"/>
          </a:p>
          <a:p>
            <a:pPr marL="400050">
              <a:lnSpc>
                <a:spcPct val="109000"/>
              </a:lnSpc>
            </a:pPr>
            <a:r>
              <a:rPr lang="nb-NO" altLang="nb-NO" sz="2400" dirty="0" smtClean="0"/>
              <a:t>Noen har nytte av digitale hjelpemidler – spesielt når skrivemengden og tempoet øker</a:t>
            </a:r>
          </a:p>
          <a:p>
            <a:pPr lvl="2" eaLnBrk="1" hangingPunct="1">
              <a:lnSpc>
                <a:spcPct val="109000"/>
              </a:lnSpc>
              <a:buFont typeface="Courier New" pitchFamily="49" charset="0"/>
              <a:buChar char="o"/>
            </a:pPr>
            <a:r>
              <a:rPr lang="nb-NO" altLang="nb-NO" sz="2400" dirty="0" smtClean="0"/>
              <a:t>PC eller nettbrett?</a:t>
            </a:r>
          </a:p>
          <a:p>
            <a:pPr lvl="2" eaLnBrk="1" hangingPunct="1">
              <a:lnSpc>
                <a:spcPct val="109000"/>
              </a:lnSpc>
              <a:buFont typeface="Courier New" pitchFamily="49" charset="0"/>
              <a:buChar char="o"/>
            </a:pPr>
            <a:r>
              <a:rPr lang="nb-NO" altLang="nb-NO" sz="2400" dirty="0" smtClean="0"/>
              <a:t>Bære fram og tilbake til skolen – eller en hjemme og en på skolen?</a:t>
            </a:r>
          </a:p>
          <a:p>
            <a:pPr lvl="2" eaLnBrk="1" hangingPunct="1">
              <a:lnSpc>
                <a:spcPct val="109000"/>
              </a:lnSpc>
              <a:buFont typeface="Courier New" pitchFamily="49" charset="0"/>
              <a:buChar char="o"/>
            </a:pPr>
            <a:r>
              <a:rPr lang="nb-NO" altLang="nb-NO" sz="2400" dirty="0" smtClean="0"/>
              <a:t>Hvis stasjonær pc på skolen; vær obs på plassering av maskinen   </a:t>
            </a:r>
          </a:p>
          <a:p>
            <a:pPr marL="914400" lvl="2" indent="0" eaLnBrk="1" hangingPunct="1">
              <a:lnSpc>
                <a:spcPct val="109000"/>
              </a:lnSpc>
              <a:buNone/>
            </a:pPr>
            <a:r>
              <a:rPr lang="nb-NO" altLang="nb-NO" sz="2400" dirty="0" smtClean="0"/>
              <a:t>                                                                </a:t>
            </a:r>
          </a:p>
          <a:p>
            <a:pPr>
              <a:lnSpc>
                <a:spcPct val="109000"/>
              </a:lnSpc>
              <a:buFont typeface="Arial" panose="020B0604020202020204" pitchFamily="34" charset="0"/>
              <a:buChar char="•"/>
            </a:pPr>
            <a:r>
              <a:rPr lang="nb-NO" altLang="nb-NO" dirty="0" smtClean="0"/>
              <a:t>Ved all PC bruk, vær obs på arbeidsstilling</a:t>
            </a:r>
          </a:p>
          <a:p>
            <a:pPr>
              <a:lnSpc>
                <a:spcPct val="109000"/>
              </a:lnSpc>
              <a:buFont typeface="Arial" panose="020B0604020202020204" pitchFamily="34" charset="0"/>
              <a:buChar char="•"/>
            </a:pPr>
            <a:endParaRPr lang="nb-NO" altLang="nb-NO" dirty="0"/>
          </a:p>
          <a:p>
            <a:pPr>
              <a:lnSpc>
                <a:spcPct val="109000"/>
              </a:lnSpc>
              <a:buFont typeface="Arial" panose="020B0604020202020204" pitchFamily="34" charset="0"/>
              <a:buChar char="•"/>
            </a:pPr>
            <a:r>
              <a:rPr lang="nb-NO" altLang="nb-NO" dirty="0" smtClean="0"/>
              <a:t>A4 i høydeformat bli for stort ved korte armer, be </a:t>
            </a:r>
            <a:r>
              <a:rPr lang="nb-NO" altLang="nb-NO" dirty="0" err="1" smtClean="0"/>
              <a:t>evnt</a:t>
            </a:r>
            <a:r>
              <a:rPr lang="nb-NO" altLang="nb-NO" dirty="0" smtClean="0"/>
              <a:t> om spesialutgave i annet format </a:t>
            </a:r>
          </a:p>
          <a:p>
            <a:pPr lvl="2" eaLnBrk="1" hangingPunct="1">
              <a:lnSpc>
                <a:spcPct val="109000"/>
              </a:lnSpc>
              <a:buFont typeface="Courier New" pitchFamily="49" charset="0"/>
              <a:buChar char="o"/>
            </a:pPr>
            <a:endParaRPr lang="nb-NO" altLang="nb-NO" sz="2400" dirty="0" smtClean="0"/>
          </a:p>
          <a:p>
            <a:pPr lvl="1" eaLnBrk="1" hangingPunct="1">
              <a:buFont typeface="Arial" pitchFamily="34" charset="0"/>
              <a:buChar char="•"/>
            </a:pPr>
            <a:endParaRPr lang="nb-NO" altLang="nb-NO" sz="2000" dirty="0" smtClean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5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Hva er et normalt blyantgrep?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nb-NO" altLang="nb-NO" sz="2400" dirty="0" smtClean="0"/>
              <a:t>Tidligere mente man at kun trefingergrep var ”normalt”. Flere studier i ulike land har påvist at flere ulike grep brukes like hyppig av barn. </a:t>
            </a:r>
          </a:p>
          <a:p>
            <a:pPr marL="0" indent="0">
              <a:lnSpc>
                <a:spcPct val="90000"/>
              </a:lnSpc>
              <a:buNone/>
            </a:pPr>
            <a:endParaRPr lang="nb-NO" altLang="nb-NO" dirty="0"/>
          </a:p>
          <a:p>
            <a:pPr marL="0" indent="0">
              <a:lnSpc>
                <a:spcPct val="90000"/>
              </a:lnSpc>
              <a:buNone/>
            </a:pPr>
            <a:r>
              <a:rPr lang="nb-NO" altLang="nb-NO" sz="2400" dirty="0" smtClean="0"/>
              <a:t>Vi snakker i dag om 4 ”normale” grep</a:t>
            </a:r>
            <a:r>
              <a:rPr lang="nb-NO" altLang="nb-NO" dirty="0" smtClean="0"/>
              <a:t>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altLang="nb-NO" dirty="0" smtClean="0"/>
              <a:t> </a:t>
            </a:r>
            <a:endParaRPr lang="nb-NO" altLang="nb-NO" sz="20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nb-NO" altLang="nb-NO" sz="2400" dirty="0" smtClean="0"/>
              <a:t>A - dynamisk trefinger grep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altLang="nb-NO" sz="2400" dirty="0" smtClean="0"/>
              <a:t>B - lateralt trefingergrep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altLang="nb-NO" sz="2400" dirty="0" smtClean="0"/>
              <a:t>C - dynamisk firefingergrep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altLang="nb-NO" sz="2400" dirty="0" smtClean="0"/>
              <a:t>D - lateralt firefingergrep</a:t>
            </a:r>
          </a:p>
          <a:p>
            <a:pPr>
              <a:lnSpc>
                <a:spcPct val="90000"/>
              </a:lnSpc>
            </a:pPr>
            <a:endParaRPr lang="nb-NO" altLang="nb-NO" sz="2000" dirty="0" smtClean="0"/>
          </a:p>
        </p:txBody>
      </p:sp>
      <p:pic>
        <p:nvPicPr>
          <p:cNvPr id="21508" name="Picture 4" descr="blyantgre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194" y="2387474"/>
            <a:ext cx="5720019" cy="393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Behov for spesialgrep på blyant?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Utfordringer med skrivegrep?</a:t>
            </a:r>
          </a:p>
          <a:p>
            <a:r>
              <a:rPr lang="nb-NO" dirty="0"/>
              <a:t>Smerter fordi blyant, saks </a:t>
            </a:r>
            <a:r>
              <a:rPr lang="nb-NO" dirty="0" err="1"/>
              <a:t>etc</a:t>
            </a:r>
            <a:r>
              <a:rPr lang="nb-NO" dirty="0"/>
              <a:t> klemmer mot </a:t>
            </a:r>
            <a:r>
              <a:rPr lang="nb-NO" dirty="0" smtClean="0"/>
              <a:t>kuler på fingrene?</a:t>
            </a:r>
            <a:endParaRPr lang="nb-NO" dirty="0"/>
          </a:p>
          <a:p>
            <a:r>
              <a:rPr lang="nb-NO" sz="2400" dirty="0" smtClean="0"/>
              <a:t>Behov for noe spesialutstyr?</a:t>
            </a:r>
          </a:p>
          <a:p>
            <a:endParaRPr lang="nb-NO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28" y="2960370"/>
            <a:ext cx="2660473" cy="181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M7110 800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231" y="4974330"/>
            <a:ext cx="1719790" cy="17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- formet penn til barn">
            <a:hlinkClick r:id="rId7" tooltip="M7112 800px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451" y="4974330"/>
            <a:ext cx="2580278" cy="17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Spesialgrep til blyant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372" y="2897599"/>
            <a:ext cx="1847053" cy="187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lyantgrep KU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796" y="2896674"/>
            <a:ext cx="1921398" cy="192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6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altLang="nb-NO" dirty="0" smtClean="0"/>
              <a:t>Mulige løsninger ved greps-utfordringer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08916" y="1417834"/>
            <a:ext cx="11137187" cy="4943637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nb-NO" sz="9600" dirty="0" smtClean="0"/>
              <a:t>Sklisikkert </a:t>
            </a:r>
            <a:r>
              <a:rPr lang="nb-NO" sz="9600" dirty="0"/>
              <a:t>underlag (</a:t>
            </a:r>
            <a:r>
              <a:rPr lang="nb-NO" sz="9600" dirty="0" err="1"/>
              <a:t>sklikke</a:t>
            </a:r>
            <a:r>
              <a:rPr lang="nb-NO" sz="9600" dirty="0"/>
              <a:t>) under </a:t>
            </a:r>
            <a:r>
              <a:rPr lang="nb-NO" sz="9600" dirty="0" smtClean="0"/>
              <a:t>skriveboka/arket</a:t>
            </a:r>
          </a:p>
          <a:p>
            <a:pPr>
              <a:defRPr/>
            </a:pPr>
            <a:endParaRPr lang="nb-NO" sz="9600" dirty="0" smtClean="0"/>
          </a:p>
          <a:p>
            <a:pPr>
              <a:defRPr/>
            </a:pPr>
            <a:r>
              <a:rPr lang="nb-NO" sz="9600" dirty="0"/>
              <a:t>M</a:t>
            </a:r>
            <a:r>
              <a:rPr lang="nb-NO" sz="9600" dirty="0" smtClean="0"/>
              <a:t>agnetskriveplate </a:t>
            </a:r>
            <a:r>
              <a:rPr lang="nb-NO" sz="9600" dirty="0"/>
              <a:t>med </a:t>
            </a:r>
            <a:r>
              <a:rPr lang="nb-NO" sz="9600" dirty="0" smtClean="0"/>
              <a:t>linjal</a:t>
            </a:r>
          </a:p>
          <a:p>
            <a:pPr>
              <a:defRPr/>
            </a:pPr>
            <a:endParaRPr lang="nb-NO" sz="3800" dirty="0"/>
          </a:p>
          <a:p>
            <a:pPr>
              <a:defRPr/>
            </a:pPr>
            <a:endParaRPr lang="nb-NO" sz="3800" dirty="0" smtClean="0"/>
          </a:p>
          <a:p>
            <a:pPr>
              <a:defRPr/>
            </a:pPr>
            <a:endParaRPr lang="nb-NO" sz="3800" dirty="0"/>
          </a:p>
          <a:p>
            <a:pPr>
              <a:defRPr/>
            </a:pPr>
            <a:endParaRPr lang="nb-NO" sz="3800" dirty="0" smtClean="0"/>
          </a:p>
          <a:p>
            <a:pPr>
              <a:defRPr/>
            </a:pPr>
            <a:endParaRPr lang="nb-NO" sz="3800" dirty="0" smtClean="0"/>
          </a:p>
          <a:p>
            <a:pPr>
              <a:defRPr/>
            </a:pPr>
            <a:endParaRPr lang="nb-NO" sz="3800" dirty="0"/>
          </a:p>
          <a:p>
            <a:pPr>
              <a:defRPr/>
            </a:pPr>
            <a:endParaRPr lang="nb-NO" sz="3800" dirty="0" smtClean="0"/>
          </a:p>
          <a:p>
            <a:pPr>
              <a:defRPr/>
            </a:pPr>
            <a:endParaRPr lang="nb-NO" sz="3800" dirty="0"/>
          </a:p>
          <a:p>
            <a:pPr marL="0" indent="0">
              <a:buNone/>
              <a:defRPr/>
            </a:pPr>
            <a:endParaRPr lang="nb-NO" sz="3800" dirty="0" smtClean="0"/>
          </a:p>
          <a:p>
            <a:pPr marL="0" indent="0">
              <a:buNone/>
              <a:defRPr/>
            </a:pPr>
            <a:endParaRPr lang="nb-NO" sz="3800" dirty="0" smtClean="0"/>
          </a:p>
          <a:p>
            <a:pPr>
              <a:defRPr/>
            </a:pPr>
            <a:r>
              <a:rPr lang="nb-NO" sz="9600" dirty="0" smtClean="0"/>
              <a:t>Saks – mange løsninger</a:t>
            </a:r>
          </a:p>
          <a:p>
            <a:pPr marL="285750" indent="-285750">
              <a:buFontTx/>
              <a:buChar char="-"/>
              <a:defRPr/>
            </a:pPr>
            <a:endParaRPr lang="nb-NO" sz="3800" dirty="0"/>
          </a:p>
          <a:p>
            <a:pPr marL="0" indent="0">
              <a:buNone/>
              <a:defRPr/>
            </a:pPr>
            <a:endParaRPr lang="nb-NO" sz="3800" b="1" dirty="0" smtClean="0"/>
          </a:p>
          <a:p>
            <a:pPr marL="0" indent="0">
              <a:buNone/>
              <a:defRPr/>
            </a:pPr>
            <a:endParaRPr lang="nb-NO" sz="7400" b="1" dirty="0"/>
          </a:p>
          <a:p>
            <a:pPr>
              <a:defRPr/>
            </a:pPr>
            <a:r>
              <a:rPr lang="nb-NO" sz="8800" dirty="0" smtClean="0"/>
              <a:t>Viktig å finne det som passer til barnet – skolen skal tilrettelegge så alle barn kan delta i undervisningen. Pedagogisk utstyr = skolens ansvar</a:t>
            </a:r>
          </a:p>
          <a:p>
            <a:pPr>
              <a:defRPr/>
            </a:pPr>
            <a:r>
              <a:rPr lang="nb-NO" sz="8800" dirty="0" smtClean="0"/>
              <a:t>Småhjelpemidler kan ikke søkes fra NAV, men stønad på 2000,- til innkjøp av hjelpemidlene </a:t>
            </a:r>
            <a:r>
              <a:rPr lang="nb-NO" sz="8800" dirty="0"/>
              <a:t> </a:t>
            </a:r>
            <a:endParaRPr lang="nb-NO" sz="8800" dirty="0" smtClean="0"/>
          </a:p>
          <a:p>
            <a:pPr>
              <a:defRPr/>
            </a:pPr>
            <a:r>
              <a:rPr lang="nb-NO" sz="8800" dirty="0"/>
              <a:t>Ikke velg hjelpemidler hvis barnet greier seg godt uten</a:t>
            </a:r>
          </a:p>
          <a:p>
            <a:pPr>
              <a:defRPr/>
            </a:pPr>
            <a:endParaRPr lang="nb-NO" sz="9600" dirty="0"/>
          </a:p>
          <a:p>
            <a:pPr>
              <a:defRPr/>
            </a:pPr>
            <a:endParaRPr lang="nb-NO" dirty="0"/>
          </a:p>
        </p:txBody>
      </p:sp>
      <p:pic>
        <p:nvPicPr>
          <p:cNvPr id="22532" name="Bilde 4" descr="http://www.etac.no/upload/Products/Norge/Voksen/ADL/Diverse/sklihindrin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65" y="1799267"/>
            <a:ext cx="2088672" cy="142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Bilde 5" descr="Tung linjal">
            <a:hlinkClick r:id="rId6" tooltip="&quot;Tung linjal&quot;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417" y="1799267"/>
            <a:ext cx="2439796" cy="121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Bild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72" y="3276473"/>
            <a:ext cx="2439796" cy="134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Bild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004" y="3135015"/>
            <a:ext cx="2668209" cy="14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6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altLang="nb-NO" sz="3600" dirty="0" smtClean="0"/>
              <a:t>Tilrettelegging av praktisk- estetiske fag: </a:t>
            </a:r>
            <a:br>
              <a:rPr lang="nb-NO" altLang="nb-NO" sz="3600" dirty="0" smtClean="0"/>
            </a:br>
            <a:r>
              <a:rPr lang="nb-NO" altLang="nb-NO" sz="3200" dirty="0" smtClean="0"/>
              <a:t>Mat og helse, kunst og håndverk, musikk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457200">
              <a:defRPr/>
            </a:pPr>
            <a:endParaRPr lang="nb-NO" altLang="nb-NO" sz="2600" dirty="0" smtClean="0"/>
          </a:p>
          <a:p>
            <a:pPr marL="514350" indent="-457200">
              <a:buFont typeface="Wingdings" panose="05000000000000000000" pitchFamily="2" charset="2"/>
              <a:buChar char="Ø"/>
              <a:defRPr/>
            </a:pPr>
            <a:r>
              <a:rPr lang="nb-NO" altLang="nb-NO" sz="2600" dirty="0" smtClean="0"/>
              <a:t>Lurt </a:t>
            </a:r>
            <a:r>
              <a:rPr lang="nb-NO" altLang="nb-NO" sz="2600" dirty="0"/>
              <a:t>å ligge litt i forkant   - snakke med lærer om hva som </a:t>
            </a:r>
            <a:r>
              <a:rPr lang="nb-NO" altLang="nb-NO" sz="2600" dirty="0" smtClean="0"/>
              <a:t>kommer </a:t>
            </a:r>
            <a:r>
              <a:rPr lang="nb-NO" altLang="nb-NO" sz="2600" dirty="0"/>
              <a:t>av </a:t>
            </a:r>
            <a:r>
              <a:rPr lang="nb-NO" altLang="nb-NO" sz="2600" dirty="0" smtClean="0"/>
              <a:t>aktiviteter</a:t>
            </a:r>
          </a:p>
          <a:p>
            <a:pPr marL="57150" indent="0">
              <a:buNone/>
              <a:defRPr/>
            </a:pPr>
            <a:r>
              <a:rPr lang="nb-NO" altLang="nb-NO" sz="2600" dirty="0"/>
              <a:t>	</a:t>
            </a:r>
            <a:r>
              <a:rPr lang="nb-NO" altLang="nb-NO" sz="2600" dirty="0" smtClean="0"/>
              <a:t>Mye </a:t>
            </a:r>
            <a:r>
              <a:rPr lang="nb-NO" altLang="nb-NO" sz="2600" dirty="0"/>
              <a:t>kan løses med fantasi </a:t>
            </a:r>
            <a:r>
              <a:rPr lang="nb-NO" altLang="nb-NO" sz="2600" dirty="0" smtClean="0"/>
              <a:t>og samarbeid</a:t>
            </a:r>
            <a:endParaRPr lang="nb-NO" altLang="nb-NO" sz="2600" dirty="0"/>
          </a:p>
          <a:p>
            <a:pPr lvl="1" eaLnBrk="1" hangingPunct="1">
              <a:buFont typeface="Times" pitchFamily="18" charset="0"/>
              <a:buNone/>
              <a:defRPr/>
            </a:pPr>
            <a:r>
              <a:rPr lang="nb-NO" altLang="nb-NO" sz="2800" dirty="0"/>
              <a:t>  </a:t>
            </a:r>
          </a:p>
          <a:p>
            <a:pPr>
              <a:defRPr/>
            </a:pPr>
            <a:r>
              <a:rPr lang="nb-NO" sz="2600" b="1" dirty="0" smtClean="0"/>
              <a:t>Mat </a:t>
            </a:r>
            <a:r>
              <a:rPr lang="nb-NO" sz="2600" b="1" dirty="0"/>
              <a:t>og helse: </a:t>
            </a:r>
            <a:r>
              <a:rPr lang="nb-NO" sz="2600" dirty="0" smtClean="0"/>
              <a:t>Behov for hjelpemidler </a:t>
            </a:r>
            <a:r>
              <a:rPr lang="nb-NO" sz="2600" dirty="0"/>
              <a:t>eller andre måter å tilpasse oppgavene </a:t>
            </a:r>
            <a:r>
              <a:rPr lang="nb-NO" sz="2600" dirty="0" smtClean="0"/>
              <a:t>på?</a:t>
            </a:r>
            <a:endParaRPr lang="nb-NO" sz="2600" dirty="0"/>
          </a:p>
          <a:p>
            <a:pPr>
              <a:defRPr/>
            </a:pPr>
            <a:endParaRPr lang="nb-NO" dirty="0" smtClean="0"/>
          </a:p>
          <a:p>
            <a:pPr>
              <a:defRPr/>
            </a:pPr>
            <a:r>
              <a:rPr lang="nb-NO" sz="2600" dirty="0" smtClean="0"/>
              <a:t>Mulige </a:t>
            </a:r>
            <a:r>
              <a:rPr lang="nb-NO" sz="2600" dirty="0"/>
              <a:t>løsninger </a:t>
            </a:r>
            <a:r>
              <a:rPr lang="nb-NO" sz="2600" dirty="0" smtClean="0"/>
              <a:t>kan være:  </a:t>
            </a:r>
            <a:endParaRPr lang="nb-NO" sz="2600" dirty="0"/>
          </a:p>
          <a:p>
            <a:pPr lvl="1">
              <a:defRPr/>
            </a:pPr>
            <a:r>
              <a:rPr lang="nb-NO" sz="2600" dirty="0" smtClean="0"/>
              <a:t>Sklisikkert </a:t>
            </a:r>
            <a:r>
              <a:rPr lang="nb-NO" sz="2600" dirty="0"/>
              <a:t>underlag, skjærebrett med </a:t>
            </a:r>
            <a:endParaRPr lang="nb-NO" sz="2600" dirty="0" smtClean="0"/>
          </a:p>
          <a:p>
            <a:pPr marL="190500" lvl="1" indent="0">
              <a:buFont typeface="Times" pitchFamily="18" charset="0"/>
              <a:buNone/>
              <a:defRPr/>
            </a:pPr>
            <a:r>
              <a:rPr lang="nb-NO" sz="2600" dirty="0"/>
              <a:t> </a:t>
            </a:r>
            <a:r>
              <a:rPr lang="nb-NO" sz="2600" dirty="0" smtClean="0"/>
              <a:t>       spiker, kniver </a:t>
            </a:r>
            <a:r>
              <a:rPr lang="nb-NO" sz="2600" dirty="0"/>
              <a:t>med vinklet </a:t>
            </a:r>
            <a:r>
              <a:rPr lang="nb-NO" sz="2600" dirty="0" smtClean="0"/>
              <a:t>skaft  </a:t>
            </a:r>
          </a:p>
          <a:p>
            <a:pPr lvl="1">
              <a:defRPr/>
            </a:pPr>
            <a:r>
              <a:rPr lang="nb-NO" sz="2600" dirty="0" smtClean="0"/>
              <a:t>Regulerbar arbeidsstol, for å nå opp</a:t>
            </a:r>
            <a:endParaRPr lang="nb-NO" sz="2600" dirty="0"/>
          </a:p>
          <a:p>
            <a:pPr marL="190500" lvl="1" indent="0">
              <a:buFont typeface="Times" pitchFamily="18" charset="0"/>
              <a:buNone/>
              <a:defRPr/>
            </a:pPr>
            <a:endParaRPr lang="nb-NO" dirty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372" y="4276436"/>
            <a:ext cx="3179845" cy="197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776" y="88877"/>
            <a:ext cx="2699096" cy="1804133"/>
          </a:xfrm>
          <a:prstGeom prst="rect">
            <a:avLst/>
          </a:prstGeom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3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4579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Times" pitchFamily="18" charset="0"/>
              <a:buNone/>
            </a:pPr>
            <a:r>
              <a:rPr lang="nb-NO" altLang="nb-NO" sz="2800" b="1" dirty="0" smtClean="0"/>
              <a:t>Kunst og håndverk</a:t>
            </a:r>
            <a:r>
              <a:rPr lang="nb-NO" altLang="nb-NO" sz="2800" dirty="0" smtClean="0"/>
              <a:t>:</a:t>
            </a:r>
          </a:p>
          <a:p>
            <a:pPr lvl="1" eaLnBrk="1" hangingPunct="1">
              <a:buFont typeface="Times" pitchFamily="18" charset="0"/>
              <a:buNone/>
            </a:pPr>
            <a:r>
              <a:rPr lang="nb-NO" altLang="nb-NO" sz="2400" dirty="0" smtClean="0"/>
              <a:t>Trengs det tilpasning av redskaper? </a:t>
            </a:r>
          </a:p>
          <a:p>
            <a:pPr lvl="1" eaLnBrk="1" hangingPunct="1">
              <a:buFont typeface="Times" pitchFamily="18" charset="0"/>
              <a:buNone/>
            </a:pPr>
            <a:r>
              <a:rPr lang="nb-NO" altLang="nb-NO" sz="2400" dirty="0" smtClean="0"/>
              <a:t>Forlengede skaft? Tilpasset grep?</a:t>
            </a:r>
          </a:p>
          <a:p>
            <a:pPr lvl="1" eaLnBrk="1" hangingPunct="1">
              <a:buFont typeface="Times" pitchFamily="18" charset="0"/>
              <a:buNone/>
            </a:pPr>
            <a:r>
              <a:rPr lang="nb-NO" altLang="nb-NO" sz="2800" b="1" dirty="0" smtClean="0"/>
              <a:t>Musikk</a:t>
            </a:r>
            <a:r>
              <a:rPr lang="nb-NO" altLang="nb-NO" sz="2800" dirty="0" smtClean="0"/>
              <a:t>: </a:t>
            </a:r>
          </a:p>
          <a:p>
            <a:pPr lvl="1" eaLnBrk="1" hangingPunct="1">
              <a:buFont typeface="Times" pitchFamily="18" charset="0"/>
              <a:buNone/>
            </a:pPr>
            <a:r>
              <a:rPr lang="nb-NO" altLang="nb-NO" sz="2400" dirty="0" smtClean="0"/>
              <a:t>Hvilke instrumenter kan velges – trengs det tilpasninger? </a:t>
            </a:r>
          </a:p>
          <a:p>
            <a:pPr lvl="1" eaLnBrk="1" hangingPunct="1">
              <a:buFont typeface="Times" pitchFamily="18" charset="0"/>
              <a:buNone/>
            </a:pPr>
            <a:r>
              <a:rPr lang="nb-NO" altLang="nb-NO" sz="2400" dirty="0" smtClean="0"/>
              <a:t>Ortopediingeniør kan tilpasse grep (Norsk teknisk Ortopedi , Sofies Minde)</a:t>
            </a:r>
          </a:p>
        </p:txBody>
      </p:sp>
      <p:pic>
        <p:nvPicPr>
          <p:cNvPr id="24580" name="Bilde 8" descr="blokkfløyte N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944" y="4410523"/>
            <a:ext cx="2920424" cy="162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ktangel 4"/>
          <p:cNvSpPr>
            <a:spLocks noChangeArrowheads="1"/>
          </p:cNvSpPr>
          <p:nvPr/>
        </p:nvSpPr>
        <p:spPr bwMode="auto">
          <a:xfrm rot="10800000" flipV="1">
            <a:off x="2899831" y="6138437"/>
            <a:ext cx="54891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b-NO" altLang="nb-NO" sz="1400" dirty="0" smtClean="0">
                <a:solidFill>
                  <a:srgbClr val="000000"/>
                </a:solidFill>
              </a:rPr>
              <a:t>Bilder fra Norsk teknisk ortopedi, Ottestad</a:t>
            </a:r>
          </a:p>
        </p:txBody>
      </p:sp>
      <p:pic>
        <p:nvPicPr>
          <p:cNvPr id="24582" name="Picture 4" descr="100-13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927" y="4404927"/>
            <a:ext cx="3339135" cy="163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4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317523" y="471949"/>
            <a:ext cx="9596283" cy="5654218"/>
          </a:xfrm>
        </p:spPr>
        <p:txBody>
          <a:bodyPr/>
          <a:lstStyle/>
          <a:p>
            <a:pPr marL="0" indent="0">
              <a:buNone/>
            </a:pPr>
            <a:r>
              <a:rPr lang="nb-NO" sz="3200" dirty="0" smtClean="0"/>
              <a:t>Behov for ekstra pauser? </a:t>
            </a:r>
          </a:p>
          <a:p>
            <a:pPr marL="0" indent="0">
              <a:buNone/>
            </a:pPr>
            <a:r>
              <a:rPr lang="nb-NO" sz="3200" dirty="0" smtClean="0"/>
              <a:t>- må som regel styres av lærer/assistent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309" y="2262189"/>
            <a:ext cx="73247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altLang="nb-NO" sz="4400" smtClean="0"/>
              <a:t>Utedager og turer</a:t>
            </a:r>
          </a:p>
        </p:txBody>
      </p:sp>
      <p:sp>
        <p:nvSpPr>
          <p:cNvPr id="2560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Planlegging i god tid; faste aktivitetsdager, leirskole og lignende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Vurdere bruk av hjelpemidler og hvordan de skal fraktes med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Gå hele veien eller kjøre deler av veien?</a:t>
            </a:r>
          </a:p>
          <a:p>
            <a:endParaRPr lang="nb-NO" altLang="nb-NO" b="1" dirty="0" smtClean="0"/>
          </a:p>
          <a:p>
            <a:pPr lvl="1" eaLnBrk="1" hangingPunct="1">
              <a:buFont typeface="Arial" pitchFamily="34" charset="0"/>
              <a:buChar char="•"/>
            </a:pPr>
            <a:endParaRPr lang="nb-NO" altLang="nb-NO" sz="2400" dirty="0" smtClean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82" y="3258150"/>
            <a:ext cx="3642433" cy="295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nb-NO" altLang="nb-NO" sz="3600" dirty="0" smtClean="0"/>
              <a:t>Hva vi skal snakke om nå</a:t>
            </a:r>
          </a:p>
        </p:txBody>
      </p:sp>
      <p:sp>
        <p:nvSpPr>
          <p:cNvPr id="11267" name="Plassholder for innhold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nb-NO" altLang="nb-NO" sz="2800" dirty="0" smtClean="0"/>
          </a:p>
          <a:p>
            <a:pPr marL="0" indent="0" eaLnBrk="1" hangingPunct="1">
              <a:buNone/>
            </a:pPr>
            <a:r>
              <a:rPr lang="nb-NO" altLang="nb-NO" sz="2800" dirty="0" smtClean="0"/>
              <a:t>Spesielle utfordringer når barnet ditt skal begynne på skolen</a:t>
            </a:r>
          </a:p>
          <a:p>
            <a:pPr marL="0" indent="0" eaLnBrk="1" hangingPunct="1">
              <a:buNone/>
            </a:pPr>
            <a:endParaRPr lang="nb-NO" altLang="nb-NO" sz="2800" dirty="0"/>
          </a:p>
          <a:p>
            <a:pPr marL="0" indent="0" eaLnBrk="1" hangingPunct="1">
              <a:buNone/>
            </a:pPr>
            <a:r>
              <a:rPr lang="nb-NO" altLang="nb-NO" sz="2800" dirty="0" smtClean="0"/>
              <a:t>Hva kan være «lure løsninger»?</a:t>
            </a:r>
          </a:p>
        </p:txBody>
      </p:sp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sz="3600" dirty="0" smtClean="0"/>
              <a:t>Behov for </a:t>
            </a:r>
            <a:r>
              <a:rPr lang="nb-NO" altLang="nb-NO" dirty="0"/>
              <a:t>h</a:t>
            </a:r>
            <a:r>
              <a:rPr lang="nb-NO" altLang="nb-NO" sz="3600" dirty="0" smtClean="0"/>
              <a:t>jelpemidler for å komme seg rundt?</a:t>
            </a:r>
          </a:p>
        </p:txBody>
      </p:sp>
      <p:sp>
        <p:nvSpPr>
          <p:cNvPr id="26627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Arial" pitchFamily="34" charset="0"/>
              <a:buChar char="•"/>
            </a:pPr>
            <a:r>
              <a:rPr lang="nb-NO" altLang="nb-NO" sz="2800" dirty="0" smtClean="0"/>
              <a:t>Ute på skoleplassen og på turer</a:t>
            </a:r>
          </a:p>
          <a:p>
            <a:pPr lvl="1" eaLnBrk="1" hangingPunct="1">
              <a:buFont typeface="Times" pitchFamily="18" charset="0"/>
              <a:buNone/>
            </a:pPr>
            <a:r>
              <a:rPr lang="nb-NO" altLang="nb-NO" sz="2800" dirty="0" smtClean="0"/>
              <a:t>	 – sommer og vinter</a:t>
            </a:r>
          </a:p>
          <a:p>
            <a:pPr lvl="1" eaLnBrk="1" hangingPunct="1">
              <a:buFont typeface="Arial" pitchFamily="34" charset="0"/>
              <a:buChar char="•"/>
            </a:pPr>
            <a:endParaRPr lang="nb-NO" altLang="nb-NO" sz="2800" dirty="0" smtClean="0"/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800" dirty="0" smtClean="0"/>
              <a:t>Inne i klasserommet, spesialrom og korridorer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800" dirty="0" smtClean="0"/>
              <a:t>I gymmen</a:t>
            </a:r>
          </a:p>
          <a:p>
            <a:pPr lvl="1" eaLnBrk="1" hangingPunct="1">
              <a:buFont typeface="Arial" pitchFamily="34" charset="0"/>
              <a:buChar char="•"/>
            </a:pPr>
            <a:endParaRPr lang="nb-NO" altLang="nb-NO" sz="2800" dirty="0" smtClean="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nb-NO" altLang="nb-NO" sz="2800" dirty="0" smtClean="0"/>
              <a:t>Hjelpemidlene bør gi mulighet til aktivitet og lek med medelever</a:t>
            </a:r>
          </a:p>
          <a:p>
            <a:pPr lvl="1" eaLnBrk="1" hangingPunct="1">
              <a:buFont typeface="Times" pitchFamily="18" charset="0"/>
              <a:buNone/>
            </a:pPr>
            <a:endParaRPr lang="nb-NO" altLang="nb-NO" sz="2400" dirty="0" smtClean="0"/>
          </a:p>
          <a:p>
            <a:pPr eaLnBrk="1" hangingPunct="1"/>
            <a:endParaRPr lang="nb-NO" altLang="nb-NO" dirty="0" smtClean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8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tel 1"/>
          <p:cNvSpPr>
            <a:spLocks noGrp="1"/>
          </p:cNvSpPr>
          <p:nvPr>
            <p:ph type="ctrTitle"/>
          </p:nvPr>
        </p:nvSpPr>
        <p:spPr>
          <a:xfrm>
            <a:off x="914400" y="485589"/>
            <a:ext cx="10363200" cy="866588"/>
          </a:xfrm>
        </p:spPr>
        <p:txBody>
          <a:bodyPr>
            <a:noAutofit/>
          </a:bodyPr>
          <a:lstStyle/>
          <a:p>
            <a:pPr eaLnBrk="1" hangingPunct="1"/>
            <a:r>
              <a:rPr lang="nb-NO" dirty="0" smtClean="0"/>
              <a:t>Sykkel?</a:t>
            </a:r>
          </a:p>
        </p:txBody>
      </p:sp>
      <p:sp>
        <p:nvSpPr>
          <p:cNvPr id="33795" name="Plassholder for innhold 2"/>
          <p:cNvSpPr>
            <a:spLocks noGrp="1"/>
          </p:cNvSpPr>
          <p:nvPr>
            <p:ph type="body" sz="quarter" idx="13"/>
          </p:nvPr>
        </p:nvSpPr>
        <p:spPr>
          <a:xfrm>
            <a:off x="285135" y="1352177"/>
            <a:ext cx="11729065" cy="5404839"/>
          </a:xfrm>
        </p:spPr>
        <p:txBody>
          <a:bodyPr>
            <a:normAutofit/>
          </a:bodyPr>
          <a:lstStyle/>
          <a:p>
            <a:endParaRPr lang="nb-NO" dirty="0" smtClean="0"/>
          </a:p>
          <a:p>
            <a:r>
              <a:rPr lang="nb-NO" dirty="0" smtClean="0"/>
              <a:t>I gata hjemme, på skoleplassen og på turer</a:t>
            </a:r>
          </a:p>
          <a:p>
            <a:r>
              <a:rPr lang="nb-NO" dirty="0" smtClean="0"/>
              <a:t>Ved korte armer og ben kan det være utfordrende å finne sykkel med gode dimensjoner </a:t>
            </a:r>
          </a:p>
          <a:p>
            <a:pPr lvl="1" eaLnBrk="1" hangingPunct="1">
              <a:buFont typeface="Times" pitchFamily="18" charset="0"/>
              <a:buNone/>
            </a:pPr>
            <a:endParaRPr lang="nb-NO" sz="2400" dirty="0" smtClean="0"/>
          </a:p>
          <a:p>
            <a:pPr eaLnBrk="1" hangingPunct="1"/>
            <a:endParaRPr lang="nb-NO" dirty="0" smtClean="0"/>
          </a:p>
        </p:txBody>
      </p:sp>
      <p:pic>
        <p:nvPicPr>
          <p:cNvPr id="10" name="Bilde 9" descr="http://dtly8zv777r33.cloudfront.net/Root/commerce-coop-no/bc0f20b7-dab8-435e-825c-40245c6e29cd;maxwidth=300;maxheight=40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6080" y="3432599"/>
            <a:ext cx="2463800" cy="184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5231" y="3123886"/>
            <a:ext cx="2926334" cy="2158171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8418" y="3432599"/>
            <a:ext cx="2824223" cy="1719504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3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z="3600" dirty="0" smtClean="0"/>
              <a:t>Rullestoler – til ulikt bruk</a:t>
            </a:r>
          </a:p>
        </p:txBody>
      </p:sp>
      <p:sp>
        <p:nvSpPr>
          <p:cNvPr id="28675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itchFamily="34" charset="0"/>
              <a:buChar char="•"/>
            </a:pPr>
            <a:r>
              <a:rPr lang="nb-NO" altLang="nb-NO" sz="2400" dirty="0" smtClean="0"/>
              <a:t>Lett manuell inne-rullestol</a:t>
            </a:r>
          </a:p>
          <a:p>
            <a:pPr lvl="1">
              <a:buFont typeface="Arial" pitchFamily="34" charset="0"/>
              <a:buChar char="•"/>
            </a:pPr>
            <a:endParaRPr lang="nb-NO" altLang="nb-NO" sz="2400" dirty="0" smtClean="0"/>
          </a:p>
          <a:p>
            <a:pPr lvl="1">
              <a:buFont typeface="Arial" pitchFamily="34" charset="0"/>
              <a:buChar char="•"/>
            </a:pPr>
            <a:endParaRPr lang="nb-NO" altLang="nb-NO" sz="2400" dirty="0"/>
          </a:p>
          <a:p>
            <a:pPr lvl="1">
              <a:buFont typeface="Arial" pitchFamily="34" charset="0"/>
              <a:buChar char="•"/>
            </a:pPr>
            <a:r>
              <a:rPr lang="nb-NO" altLang="nb-NO" sz="2400" dirty="0" smtClean="0"/>
              <a:t>Elektriske rullestol(er)</a:t>
            </a:r>
          </a:p>
          <a:p>
            <a:pPr lvl="1">
              <a:buFont typeface="Times" pitchFamily="18" charset="0"/>
              <a:buNone/>
            </a:pPr>
            <a:r>
              <a:rPr lang="nb-NO" altLang="nb-NO" sz="2400" dirty="0" smtClean="0"/>
              <a:t>	- kombinert inne/ute stol og/eller ren </a:t>
            </a:r>
            <a:r>
              <a:rPr lang="nb-NO" altLang="nb-NO" sz="2400" dirty="0" err="1" smtClean="0"/>
              <a:t>utestol</a:t>
            </a:r>
            <a:r>
              <a:rPr lang="nb-NO" altLang="nb-NO" sz="2400" dirty="0" smtClean="0"/>
              <a:t>?</a:t>
            </a:r>
          </a:p>
          <a:p>
            <a:endParaRPr lang="nb-NO" altLang="nb-NO" dirty="0" smtClean="0"/>
          </a:p>
        </p:txBody>
      </p:sp>
      <p:pic>
        <p:nvPicPr>
          <p:cNvPr id="28676" name="Bilde 4" descr="http://old.mobil-mit-behinderung.de/sponsoren/permobil/permoki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553" y="4015754"/>
            <a:ext cx="2768314" cy="215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82" y="4206470"/>
            <a:ext cx="3026381" cy="196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44599"/>
            <a:ext cx="1496291" cy="204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19" y="4015601"/>
            <a:ext cx="1860952" cy="21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3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1700" y="683494"/>
            <a:ext cx="10727267" cy="1099127"/>
          </a:xfrm>
        </p:spPr>
        <p:txBody>
          <a:bodyPr>
            <a:normAutofit/>
          </a:bodyPr>
          <a:lstStyle/>
          <a:p>
            <a:r>
              <a:rPr lang="nb-NO" sz="3600" b="1" dirty="0" smtClean="0"/>
              <a:t>Aktivitetshjelpemidler – fra NAV</a:t>
            </a:r>
            <a:endParaRPr lang="nb-NO" sz="36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16887" y="1694723"/>
            <a:ext cx="11521280" cy="4172824"/>
          </a:xfrm>
        </p:spPr>
        <p:txBody>
          <a:bodyPr>
            <a:normAutofit lnSpcReduction="10000"/>
          </a:bodyPr>
          <a:lstStyle/>
          <a:p>
            <a:r>
              <a:rPr lang="nb-NO" dirty="0" smtClean="0"/>
              <a:t>Aktivitetshjelpemidler </a:t>
            </a:r>
            <a:r>
              <a:rPr lang="nb-NO" dirty="0"/>
              <a:t>er hjelpemidler som er spesielt utviklet for at personer med nedsatt funksjonsevne skal kunne delta i fysisk aktivitet. </a:t>
            </a:r>
            <a:r>
              <a:rPr lang="nb-NO" dirty="0" smtClean="0"/>
              <a:t>Det kan gis stønad </a:t>
            </a:r>
            <a:r>
              <a:rPr lang="nb-NO" dirty="0"/>
              <a:t>til å bedrive aktivitet alene eller sammen med andre. </a:t>
            </a:r>
          </a:p>
          <a:p>
            <a:endParaRPr lang="nb-NO" sz="800" dirty="0"/>
          </a:p>
          <a:p>
            <a:r>
              <a:rPr lang="nb-NO" dirty="0"/>
              <a:t>Det gis stønad til spesiallaget utstyr og </a:t>
            </a:r>
            <a:r>
              <a:rPr lang="nb-NO" dirty="0" smtClean="0"/>
              <a:t>spesialtilpasninger. Det gis ikke </a:t>
            </a:r>
            <a:r>
              <a:rPr lang="nb-NO" dirty="0"/>
              <a:t>stønad til hobbyaktiviteter, vanlig sportsutstyr eller konkurranseutstyr. </a:t>
            </a:r>
            <a:endParaRPr lang="nb-NO" dirty="0" smtClean="0"/>
          </a:p>
          <a:p>
            <a:endParaRPr lang="nb-NO" sz="900" dirty="0" smtClean="0"/>
          </a:p>
          <a:p>
            <a:r>
              <a:rPr lang="nb-NO" dirty="0" smtClean="0"/>
              <a:t>For </a:t>
            </a:r>
            <a:r>
              <a:rPr lang="nb-NO" dirty="0"/>
              <a:t>personer under 26 år dekker NAV utgiftene til aktivitetshjelpemiddelet. Personer over 26 år må betale en egenandel.</a:t>
            </a:r>
          </a:p>
          <a:p>
            <a:endParaRPr lang="nb-NO" dirty="0" smtClean="0"/>
          </a:p>
          <a:p>
            <a:r>
              <a:rPr lang="nb-NO" dirty="0" smtClean="0"/>
              <a:t>Film om aktivitetshjelpemidler (se TRS nettsider): </a:t>
            </a:r>
            <a:r>
              <a:rPr lang="nb-NO" dirty="0" smtClean="0">
                <a:hlinkClick r:id="rId5"/>
              </a:rPr>
              <a:t>https://www.youtube.com/watch?v=tbWf8VI8ekg&amp;feature=youtu.be</a:t>
            </a:r>
            <a:endParaRPr lang="nb-NO" dirty="0"/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8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altLang="nb-NO" sz="4400" dirty="0" smtClean="0"/>
              <a:t>Lovverk om hjelpemidler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53883"/>
            <a:ext cx="10972800" cy="5003935"/>
          </a:xfrm>
        </p:spPr>
        <p:txBody>
          <a:bodyPr>
            <a:noAutofit/>
          </a:bodyPr>
          <a:lstStyle/>
          <a:p>
            <a:pPr eaLnBrk="1" hangingPunct="1"/>
            <a:r>
              <a:rPr lang="nb-NO" altLang="nb-NO" sz="2400" b="1" dirty="0" smtClean="0"/>
              <a:t>Folketrygdloven § 10.5-7</a:t>
            </a:r>
          </a:p>
          <a:p>
            <a:pPr marL="457200" lvl="1" indent="0" eaLnBrk="1" hangingPunct="1">
              <a:buNone/>
            </a:pPr>
            <a:r>
              <a:rPr lang="nb-NO" altLang="nb-NO" sz="2400" dirty="0" smtClean="0"/>
              <a:t>”Hjelpemidler til bedring av funksjonsevnen i dagliglivet” (</a:t>
            </a:r>
            <a:r>
              <a:rPr lang="nb-NO" altLang="nb-NO" sz="2400" dirty="0" err="1" smtClean="0"/>
              <a:t>inkl</a:t>
            </a:r>
            <a:r>
              <a:rPr lang="nb-NO" altLang="nb-NO" sz="2400" dirty="0" smtClean="0"/>
              <a:t> skole). Nødvendige og hensiktsmessige.</a:t>
            </a:r>
          </a:p>
          <a:p>
            <a:pPr marL="457200" lvl="1" indent="0" eaLnBrk="1" hangingPunct="1">
              <a:buNone/>
            </a:pPr>
            <a:r>
              <a:rPr lang="nb-NO" altLang="nb-NO" sz="2400" dirty="0" smtClean="0"/>
              <a:t>”Hjelpemidler til trening, stimulering og aktivisering” (aktivitetshjelpemidler)</a:t>
            </a:r>
          </a:p>
          <a:p>
            <a:pPr marL="457200" lvl="1" indent="0" eaLnBrk="1" hangingPunct="1">
              <a:buNone/>
            </a:pPr>
            <a:r>
              <a:rPr lang="nb-NO" altLang="nb-NO" sz="2400" dirty="0" smtClean="0"/>
              <a:t>”Ortopediske hjelpemidler”</a:t>
            </a:r>
          </a:p>
          <a:p>
            <a:pPr marL="514350" indent="-457200"/>
            <a:endParaRPr lang="nb-NO" altLang="nb-NO" sz="2800" dirty="0"/>
          </a:p>
          <a:p>
            <a:pPr marL="400050"/>
            <a:r>
              <a:rPr lang="nb-NO" altLang="nb-NO" dirty="0" smtClean="0"/>
              <a:t>«</a:t>
            </a:r>
            <a:r>
              <a:rPr lang="nb-NO" altLang="nb-NO" dirty="0"/>
              <a:t>Stønad til småhjelpemidler» - </a:t>
            </a:r>
            <a:r>
              <a:rPr lang="nb-NO" altLang="nb-NO" dirty="0" err="1"/>
              <a:t>ca</a:t>
            </a:r>
            <a:r>
              <a:rPr lang="nb-NO" altLang="nb-NO" dirty="0"/>
              <a:t> 2000,- (gjelder for 4 år)</a:t>
            </a:r>
          </a:p>
          <a:p>
            <a:pPr eaLnBrk="1" hangingPunct="1"/>
            <a:r>
              <a:rPr lang="nb-NO" altLang="nb-NO" sz="2400" dirty="0" smtClean="0"/>
              <a:t>Hjelpemidler søkes og lånes ut fra fylkets Hjelpemiddelsentral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nb-NO" altLang="nb-NO" sz="2400" dirty="0" smtClean="0"/>
              <a:t>Individuelle hjelpemidler til bruk i skolen kan tas med ved overgang til ny skole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sz="2400" dirty="0" smtClean="0"/>
              <a:t>Fastmontert utstyr og pedagogisk utstyr må finansieres over skolens budsjett</a:t>
            </a:r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3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685800" indent="-685800" eaLnBrk="1" hangingPunct="1"/>
            <a:r>
              <a:rPr lang="nb-NO" altLang="nb-NO" sz="4400" smtClean="0"/>
              <a:t>Hjelpemidler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Arial" pitchFamily="34" charset="0"/>
              <a:buChar char="•"/>
            </a:pPr>
            <a:r>
              <a:rPr lang="nb-NO" altLang="nb-NO" sz="2800" dirty="0" smtClean="0"/>
              <a:t>Færrest mulig hjelpemidler, men de rette. 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800" dirty="0" smtClean="0"/>
              <a:t>Hjelpemidler skal fungere godt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800" dirty="0" smtClean="0"/>
              <a:t>Prøv vanlig utstyr først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800" dirty="0" smtClean="0"/>
              <a:t>Hjelpemidlene skal fungere i dag, ikke være til ”å vokse i”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800" dirty="0" smtClean="0"/>
              <a:t>Skreddersøm / spesialtilpassing er ofte nødvendig</a:t>
            </a:r>
          </a:p>
          <a:p>
            <a:pPr lvl="1" eaLnBrk="1" hangingPunct="1">
              <a:buFont typeface="Times" pitchFamily="18" charset="0"/>
              <a:buNone/>
            </a:pPr>
            <a:endParaRPr lang="nb-NO" altLang="nb-NO" sz="2400" dirty="0" smtClean="0"/>
          </a:p>
          <a:p>
            <a:pPr eaLnBrk="1" hangingPunct="1"/>
            <a:endParaRPr lang="nb-NO" altLang="nb-NO" sz="3600" dirty="0" smtClean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9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z="3600" smtClean="0"/>
              <a:t>Samarbeidspartnere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sz="2800" dirty="0" smtClean="0"/>
              <a:t>Kommunens ergoterapeut og/eller fysioterapeut er viktig samarbeidspartnere for vurdering av tilpasning av skole og hjemme og utprøving av hjelpemidler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b-NO" sz="28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sz="2800" dirty="0" smtClean="0"/>
              <a:t>Ortopediske verksteder er viktige samarbeidspartnere for tilpasning av grep på utstyr og skinner/</a:t>
            </a:r>
            <a:r>
              <a:rPr lang="nb-NO" sz="2800" dirty="0" err="1" smtClean="0"/>
              <a:t>ortoser</a:t>
            </a:r>
            <a:endParaRPr lang="nb-NO" sz="2800" dirty="0" smtClean="0"/>
          </a:p>
          <a:p>
            <a:pPr marL="0" indent="0">
              <a:buNone/>
              <a:defRPr/>
            </a:pPr>
            <a:endParaRPr lang="nb-NO" sz="2800" dirty="0" smtClean="0"/>
          </a:p>
          <a:p>
            <a:pPr>
              <a:defRPr/>
            </a:pPr>
            <a:endParaRPr lang="nb-NO" dirty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4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tel 1"/>
          <p:cNvSpPr>
            <a:spLocks noGrp="1"/>
          </p:cNvSpPr>
          <p:nvPr>
            <p:ph type="title"/>
          </p:nvPr>
        </p:nvSpPr>
        <p:spPr>
          <a:xfrm>
            <a:off x="901700" y="239713"/>
            <a:ext cx="10727267" cy="828799"/>
          </a:xfrm>
        </p:spPr>
        <p:txBody>
          <a:bodyPr>
            <a:normAutofit/>
          </a:bodyPr>
          <a:lstStyle/>
          <a:p>
            <a:r>
              <a:rPr lang="nb-NO" altLang="nb-NO" sz="3600" dirty="0" smtClean="0"/>
              <a:t>Noen aktuelle nettsider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599" y="1068513"/>
            <a:ext cx="11359793" cy="5342562"/>
          </a:xfrm>
        </p:spPr>
        <p:txBody>
          <a:bodyPr>
            <a:normAutofit fontScale="62500" lnSpcReduction="20000"/>
          </a:bodyPr>
          <a:lstStyle/>
          <a:p>
            <a:pPr marL="457200" lvl="1" indent="0">
              <a:buNone/>
              <a:defRPr/>
            </a:pPr>
            <a:r>
              <a:rPr lang="nb-NO" sz="2600" dirty="0" smtClean="0">
                <a:hlinkClick r:id="rId5"/>
              </a:rPr>
              <a:t>www.kortvokste.no/</a:t>
            </a:r>
            <a:r>
              <a:rPr lang="nb-NO" sz="2600" dirty="0" smtClean="0"/>
              <a:t>   	Norsk interesseforening for kortvokste</a:t>
            </a:r>
          </a:p>
          <a:p>
            <a:pPr marL="457200" lvl="1" indent="0">
              <a:buNone/>
              <a:defRPr/>
            </a:pPr>
            <a:r>
              <a:rPr lang="nb-NO" sz="2600" dirty="0" smtClean="0">
                <a:hlinkClick r:id="rId6"/>
              </a:rPr>
              <a:t>www.norskmheforening.no</a:t>
            </a:r>
            <a:r>
              <a:rPr lang="nb-NO" sz="2600" dirty="0" smtClean="0"/>
              <a:t>    Norsk MO-forening</a:t>
            </a:r>
          </a:p>
          <a:p>
            <a:pPr marL="457200" lvl="1" indent="0">
              <a:buNone/>
              <a:defRPr/>
            </a:pPr>
            <a:r>
              <a:rPr lang="nb-NO" sz="2600" dirty="0" smtClean="0">
                <a:hlinkClick r:id="rId7"/>
              </a:rPr>
              <a:t>www.marfan.no</a:t>
            </a:r>
            <a:r>
              <a:rPr lang="nb-NO" sz="2600" dirty="0" smtClean="0"/>
              <a:t>   </a:t>
            </a:r>
            <a:r>
              <a:rPr lang="nb-NO" sz="2600" dirty="0" err="1" smtClean="0"/>
              <a:t>Marfanforeningen</a:t>
            </a:r>
            <a:endParaRPr lang="nb-NO" sz="2600" dirty="0" smtClean="0"/>
          </a:p>
          <a:p>
            <a:pPr marL="457200" lvl="1" indent="0">
              <a:buNone/>
              <a:defRPr/>
            </a:pPr>
            <a:endParaRPr lang="nb-NO" sz="2600" dirty="0"/>
          </a:p>
          <a:p>
            <a:pPr marL="457200" lvl="1" indent="0">
              <a:buNone/>
              <a:defRPr/>
            </a:pPr>
            <a:r>
              <a:rPr lang="nb-NO" sz="2600" dirty="0" smtClean="0"/>
              <a:t>Se også foreningenes </a:t>
            </a:r>
            <a:r>
              <a:rPr lang="nb-NO" sz="2600" dirty="0" err="1" smtClean="0"/>
              <a:t>facebook</a:t>
            </a:r>
            <a:r>
              <a:rPr lang="nb-NO" sz="2600" dirty="0" smtClean="0"/>
              <a:t>-sider.</a:t>
            </a:r>
          </a:p>
          <a:p>
            <a:pPr marL="457200" lvl="1" indent="0">
              <a:buNone/>
              <a:defRPr/>
            </a:pPr>
            <a:endParaRPr lang="nb-NO" sz="2600" dirty="0" smtClean="0"/>
          </a:p>
          <a:p>
            <a:pPr>
              <a:defRPr/>
            </a:pPr>
            <a:r>
              <a:rPr lang="nb-NO" sz="2600" dirty="0" smtClean="0"/>
              <a:t>Rettigheter, familier med barn med funksjonsnedsettelser</a:t>
            </a:r>
          </a:p>
          <a:p>
            <a:pPr marL="457200" lvl="1" indent="0">
              <a:buNone/>
              <a:defRPr/>
            </a:pPr>
            <a:r>
              <a:rPr lang="nb-NO" sz="2600" dirty="0" smtClean="0">
                <a:hlinkClick r:id="rId8"/>
              </a:rPr>
              <a:t>www.familienettet.no/A-ha-barn-med-funksjonsvansker/</a:t>
            </a:r>
            <a:endParaRPr lang="nb-NO" sz="2600" dirty="0" smtClean="0"/>
          </a:p>
          <a:p>
            <a:pPr>
              <a:defRPr/>
            </a:pPr>
            <a:endParaRPr lang="nb-NO" sz="2600" dirty="0" smtClean="0"/>
          </a:p>
          <a:p>
            <a:pPr>
              <a:defRPr/>
            </a:pPr>
            <a:r>
              <a:rPr lang="nb-NO" sz="2600" dirty="0" smtClean="0"/>
              <a:t>Hjelpemiddelfirmaer, småhjelpemidler</a:t>
            </a:r>
          </a:p>
          <a:p>
            <a:pPr marL="0" indent="0">
              <a:buNone/>
              <a:defRPr/>
            </a:pPr>
            <a:r>
              <a:rPr lang="nb-NO" sz="2600" dirty="0"/>
              <a:t>	</a:t>
            </a:r>
            <a:r>
              <a:rPr lang="nb-NO" sz="2600" dirty="0" smtClean="0">
                <a:hlinkClick r:id="rId9"/>
              </a:rPr>
              <a:t>www.aqueduck.com/products/handle-extender</a:t>
            </a:r>
            <a:r>
              <a:rPr lang="nb-NO" sz="2600" dirty="0"/>
              <a:t> </a:t>
            </a:r>
            <a:r>
              <a:rPr lang="nb-NO" sz="2600" dirty="0" smtClean="0"/>
              <a:t>(til </a:t>
            </a:r>
            <a:r>
              <a:rPr lang="nb-NO" sz="2600" dirty="0"/>
              <a:t>kraner)</a:t>
            </a:r>
          </a:p>
          <a:p>
            <a:pPr marL="457200" lvl="1" indent="0">
              <a:buNone/>
              <a:defRPr/>
            </a:pPr>
            <a:r>
              <a:rPr lang="nb-NO" sz="2600" dirty="0" smtClean="0">
                <a:hlinkClick r:id="rId10"/>
              </a:rPr>
              <a:t>www.ronda.no</a:t>
            </a:r>
            <a:r>
              <a:rPr lang="nb-NO" sz="2600" dirty="0" smtClean="0"/>
              <a:t>  (y-formet blyant og </a:t>
            </a:r>
            <a:r>
              <a:rPr lang="nb-NO" sz="2600" dirty="0" err="1" smtClean="0"/>
              <a:t>spesialsakser</a:t>
            </a:r>
            <a:r>
              <a:rPr lang="nb-NO" sz="2600" dirty="0" smtClean="0"/>
              <a:t>)    </a:t>
            </a:r>
          </a:p>
          <a:p>
            <a:pPr marL="457200" lvl="1" indent="0">
              <a:buNone/>
              <a:defRPr/>
            </a:pPr>
            <a:r>
              <a:rPr lang="nb-NO" sz="2600" dirty="0" smtClean="0">
                <a:hlinkClick r:id="rId11"/>
              </a:rPr>
              <a:t>www.adl.no </a:t>
            </a:r>
            <a:r>
              <a:rPr lang="nb-NO" sz="2600" dirty="0" smtClean="0"/>
              <a:t>(</a:t>
            </a:r>
            <a:r>
              <a:rPr lang="nb-NO" sz="2600" dirty="0" err="1" smtClean="0"/>
              <a:t>spesialsakser</a:t>
            </a:r>
            <a:r>
              <a:rPr lang="nb-NO" sz="2600" dirty="0" smtClean="0"/>
              <a:t>)</a:t>
            </a:r>
          </a:p>
          <a:p>
            <a:pPr marL="457200" lvl="1" indent="0">
              <a:buNone/>
              <a:defRPr/>
            </a:pPr>
            <a:r>
              <a:rPr lang="nb-NO" sz="2600" dirty="0" smtClean="0">
                <a:hlinkClick r:id="rId12"/>
              </a:rPr>
              <a:t>www.lekolar.no</a:t>
            </a:r>
            <a:r>
              <a:rPr lang="nb-NO" sz="2600" dirty="0" smtClean="0"/>
              <a:t> (grep </a:t>
            </a:r>
            <a:r>
              <a:rPr lang="nb-NO" sz="2600" dirty="0"/>
              <a:t>på blyant)</a:t>
            </a:r>
          </a:p>
          <a:p>
            <a:pPr marL="457200" lvl="1" indent="0">
              <a:buNone/>
              <a:defRPr/>
            </a:pPr>
            <a:r>
              <a:rPr lang="nb-NO" sz="2600" dirty="0" smtClean="0">
                <a:hlinkClick r:id="rId13"/>
              </a:rPr>
              <a:t>www.amajo.no</a:t>
            </a:r>
            <a:r>
              <a:rPr lang="nb-NO" sz="2600" dirty="0" smtClean="0"/>
              <a:t> (</a:t>
            </a:r>
            <a:r>
              <a:rPr lang="nb-NO" sz="2600" dirty="0" err="1" smtClean="0"/>
              <a:t>Lilltoa</a:t>
            </a:r>
            <a:r>
              <a:rPr lang="nb-NO" sz="2600" dirty="0" smtClean="0"/>
              <a:t>, </a:t>
            </a:r>
            <a:r>
              <a:rPr lang="nb-NO" sz="2600" dirty="0" err="1" smtClean="0"/>
              <a:t>toaletttrinn</a:t>
            </a:r>
            <a:r>
              <a:rPr lang="nb-NO" sz="2600" dirty="0" smtClean="0"/>
              <a:t>)</a:t>
            </a:r>
          </a:p>
          <a:p>
            <a:pPr marL="457200" lvl="1" indent="0">
              <a:buNone/>
              <a:defRPr/>
            </a:pPr>
            <a:r>
              <a:rPr lang="nb-NO" sz="2600" dirty="0">
                <a:hlinkClick r:id="rId14"/>
              </a:rPr>
              <a:t>http://</a:t>
            </a:r>
            <a:r>
              <a:rPr lang="nb-NO" sz="2600" dirty="0" smtClean="0">
                <a:hlinkClick r:id="rId14"/>
              </a:rPr>
              <a:t>www.hepro.no</a:t>
            </a:r>
            <a:r>
              <a:rPr lang="nb-NO" sz="2600" dirty="0" smtClean="0"/>
              <a:t> (</a:t>
            </a:r>
            <a:r>
              <a:rPr lang="nb-NO" sz="2600" dirty="0" err="1" smtClean="0"/>
              <a:t>Svan</a:t>
            </a:r>
            <a:r>
              <a:rPr lang="nb-NO" sz="2600" dirty="0" smtClean="0"/>
              <a:t> </a:t>
            </a:r>
            <a:r>
              <a:rPr lang="nb-NO" sz="2600" dirty="0" err="1" smtClean="0"/>
              <a:t>balans</a:t>
            </a:r>
            <a:r>
              <a:rPr lang="nb-NO" sz="2600" dirty="0" smtClean="0"/>
              <a:t>, </a:t>
            </a:r>
            <a:r>
              <a:rPr lang="nb-NO" sz="2600" dirty="0" err="1" smtClean="0"/>
              <a:t>toaletttrinn</a:t>
            </a:r>
            <a:r>
              <a:rPr lang="nb-NO" sz="2600" dirty="0" smtClean="0"/>
              <a:t>)</a:t>
            </a:r>
          </a:p>
          <a:p>
            <a:pPr marL="457200" lvl="1" indent="0">
              <a:buNone/>
              <a:defRPr/>
            </a:pPr>
            <a:r>
              <a:rPr lang="nb-NO" sz="2600" dirty="0" smtClean="0">
                <a:hlinkClick r:id="rId15"/>
              </a:rPr>
              <a:t>www.funksjonsutstyr.no/aquaclean-toaletter</a:t>
            </a:r>
            <a:r>
              <a:rPr lang="nb-NO" sz="2600" dirty="0" smtClean="0"/>
              <a:t>  (Spyl-føn toalett)</a:t>
            </a:r>
          </a:p>
          <a:p>
            <a:pPr marL="457200" lvl="1" indent="0">
              <a:buNone/>
              <a:defRPr/>
            </a:pPr>
            <a:r>
              <a:rPr lang="nb-NO" sz="2600" dirty="0">
                <a:hlinkClick r:id="rId16"/>
              </a:rPr>
              <a:t>https://</a:t>
            </a:r>
            <a:r>
              <a:rPr lang="nb-NO" sz="2600" dirty="0" smtClean="0">
                <a:hlinkClick r:id="rId16"/>
              </a:rPr>
              <a:t>www.geberit-aquaclean.no</a:t>
            </a:r>
            <a:r>
              <a:rPr lang="nb-NO" sz="2600" dirty="0" smtClean="0"/>
              <a:t> (Spyl-føn toalett)</a:t>
            </a:r>
          </a:p>
          <a:p>
            <a:pPr marL="457200" lvl="1" indent="0">
              <a:buNone/>
              <a:defRPr/>
            </a:pPr>
            <a:endParaRPr lang="nb-NO" sz="2600" dirty="0" smtClean="0"/>
          </a:p>
          <a:p>
            <a:pPr>
              <a:defRPr/>
            </a:pPr>
            <a:r>
              <a:rPr lang="nb-NO" sz="2600" dirty="0" smtClean="0"/>
              <a:t>NAV</a:t>
            </a:r>
          </a:p>
          <a:p>
            <a:pPr marL="0" indent="0">
              <a:buNone/>
              <a:defRPr/>
            </a:pPr>
            <a:r>
              <a:rPr lang="nb-NO" altLang="nb-NO" sz="2600" dirty="0" smtClean="0">
                <a:hlinkClick r:id="rId17"/>
              </a:rPr>
              <a:t>www.hjelpemiddeldatabasen.no/</a:t>
            </a:r>
            <a:r>
              <a:rPr lang="nb-NO" altLang="nb-NO" sz="2600" dirty="0" smtClean="0"/>
              <a:t>  </a:t>
            </a:r>
            <a:r>
              <a:rPr lang="nb-NO" sz="2600" dirty="0" smtClean="0">
                <a:hlinkClick r:id="rId18"/>
              </a:rPr>
              <a:t>https://www.nav.no/no/Person/Hjelpemidler/Hva+har+du+vansker+med</a:t>
            </a:r>
            <a:endParaRPr lang="nb-NO" sz="2600" dirty="0" smtClean="0"/>
          </a:p>
          <a:p>
            <a:pPr>
              <a:defRPr/>
            </a:pPr>
            <a:endParaRPr lang="nb-NO" dirty="0"/>
          </a:p>
          <a:p>
            <a:pPr>
              <a:defRPr/>
            </a:pPr>
            <a:endParaRPr lang="nb-NO" dirty="0"/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8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901700" y="239713"/>
            <a:ext cx="10727267" cy="561671"/>
          </a:xfrm>
        </p:spPr>
        <p:txBody>
          <a:bodyPr>
            <a:normAutofit fontScale="90000"/>
          </a:bodyPr>
          <a:lstStyle/>
          <a:p>
            <a:endParaRPr lang="nb-NO" dirty="0"/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609600" y="1089061"/>
            <a:ext cx="10972800" cy="50371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3200" dirty="0" smtClean="0"/>
              <a:t>Lykke </a:t>
            </a:r>
            <a:r>
              <a:rPr lang="nb-NO" sz="3200" dirty="0"/>
              <a:t>til med </a:t>
            </a:r>
            <a:r>
              <a:rPr lang="nb-NO" sz="3200" dirty="0" smtClean="0"/>
              <a:t>skolestarten!  </a:t>
            </a:r>
          </a:p>
          <a:p>
            <a:pPr marL="0" indent="0" algn="ctr">
              <a:buNone/>
            </a:pPr>
            <a:r>
              <a:rPr lang="nb-NO" sz="3200" dirty="0"/>
              <a:t>V</a:t>
            </a:r>
            <a:r>
              <a:rPr lang="nb-NO" sz="3200" dirty="0" smtClean="0"/>
              <a:t>i på TRS er gjerne diskusjonspartnere med dere og </a:t>
            </a:r>
          </a:p>
          <a:p>
            <a:pPr marL="0" indent="0" algn="ctr">
              <a:buNone/>
            </a:pPr>
            <a:r>
              <a:rPr lang="nb-NO" sz="3200" dirty="0" smtClean="0"/>
              <a:t>kommunens og skolens fagpersoner</a:t>
            </a:r>
          </a:p>
          <a:p>
            <a:pPr marL="0" indent="0" algn="ctr">
              <a:buNone/>
            </a:pPr>
            <a:endParaRPr lang="nb-NO" sz="3200" dirty="0"/>
          </a:p>
        </p:txBody>
      </p:sp>
      <p:pic>
        <p:nvPicPr>
          <p:cNvPr id="1032" name="Picture 8" descr="C:\Users\unnis\AppData\Local\Microsoft\Windows\Temporary Internet Files\Content.IE5\VIRWCBT8\8247051426_290110c821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294" y="2910328"/>
            <a:ext cx="6241411" cy="33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2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ctrTitle"/>
          </p:nvPr>
        </p:nvSpPr>
        <p:spPr>
          <a:xfrm>
            <a:off x="421240" y="462337"/>
            <a:ext cx="11589250" cy="1006867"/>
          </a:xfrm>
        </p:spPr>
        <p:txBody>
          <a:bodyPr>
            <a:normAutofit/>
          </a:bodyPr>
          <a:lstStyle/>
          <a:p>
            <a:r>
              <a:rPr lang="nb-NO" altLang="nb-NO" dirty="0" smtClean="0"/>
              <a:t>Utfordringer når man </a:t>
            </a:r>
            <a:r>
              <a:rPr lang="nb-NO" altLang="nb-NO" dirty="0"/>
              <a:t>har Multiple </a:t>
            </a:r>
            <a:r>
              <a:rPr lang="nb-NO" altLang="nb-NO" dirty="0" err="1"/>
              <a:t>osteokondromer</a:t>
            </a:r>
            <a:r>
              <a:rPr lang="nb-NO" altLang="nb-NO" dirty="0"/>
              <a:t> (MO</a:t>
            </a:r>
            <a:r>
              <a:rPr lang="nb-NO" altLang="nb-NO" dirty="0" smtClean="0"/>
              <a:t>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type="body" sz="quarter" idx="13"/>
          </p:nvPr>
        </p:nvSpPr>
        <p:spPr>
          <a:xfrm>
            <a:off x="493160" y="1469204"/>
            <a:ext cx="11517330" cy="47466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nb-NO" altLang="nb-NO" sz="2400" dirty="0" smtClean="0"/>
              <a:t>MO </a:t>
            </a:r>
            <a:r>
              <a:rPr lang="nb-NO" sz="2400" dirty="0" smtClean="0"/>
              <a:t>er </a:t>
            </a:r>
            <a:r>
              <a:rPr lang="nb-NO" sz="2400" dirty="0"/>
              <a:t>en </a:t>
            </a:r>
            <a:r>
              <a:rPr lang="nb-NO" sz="2400" dirty="0" smtClean="0"/>
              <a:t>tilstand der det utvikles </a:t>
            </a:r>
            <a:r>
              <a:rPr lang="nb-NO" sz="2400" dirty="0"/>
              <a:t>godartede </a:t>
            </a:r>
            <a:r>
              <a:rPr lang="nb-NO" dirty="0" smtClean="0"/>
              <a:t>«</a:t>
            </a:r>
            <a:r>
              <a:rPr lang="nb-NO" sz="2400" dirty="0" smtClean="0"/>
              <a:t>kuler» </a:t>
            </a:r>
            <a:r>
              <a:rPr lang="nb-NO" sz="2400" dirty="0"/>
              <a:t>i skjelettet, </a:t>
            </a:r>
            <a:r>
              <a:rPr lang="nb-NO" sz="2400" dirty="0" err="1" smtClean="0"/>
              <a:t>osteokondromer</a:t>
            </a:r>
            <a:r>
              <a:rPr lang="nb-NO" sz="2400" dirty="0" smtClean="0"/>
              <a:t>.  </a:t>
            </a:r>
          </a:p>
          <a:p>
            <a:pPr>
              <a:defRPr/>
            </a:pPr>
            <a:endParaRPr lang="nb-NO" sz="2400" dirty="0" smtClean="0"/>
          </a:p>
          <a:p>
            <a:pPr>
              <a:defRPr/>
            </a:pPr>
            <a:r>
              <a:rPr lang="nb-NO" dirty="0" smtClean="0"/>
              <a:t>Det kan medføre:</a:t>
            </a:r>
          </a:p>
          <a:p>
            <a:pPr lvl="1">
              <a:buFontTx/>
              <a:buChar char="-"/>
              <a:defRPr/>
            </a:pPr>
            <a:r>
              <a:rPr lang="nb-NO" sz="2400" dirty="0"/>
              <a:t>Nedsatt bevegelighet i noen ledd i armer og ben</a:t>
            </a:r>
          </a:p>
          <a:p>
            <a:pPr lvl="1">
              <a:buFontTx/>
              <a:buChar char="-"/>
              <a:defRPr/>
            </a:pPr>
            <a:r>
              <a:rPr lang="nb-NO" sz="2400" dirty="0"/>
              <a:t> </a:t>
            </a:r>
            <a:r>
              <a:rPr lang="nb-NO" sz="2400" dirty="0" smtClean="0"/>
              <a:t>Kortere og bøyde i armer og ben  - og sideforskjeller</a:t>
            </a:r>
          </a:p>
          <a:p>
            <a:pPr lvl="1">
              <a:buFontTx/>
              <a:buChar char="-"/>
              <a:defRPr/>
            </a:pPr>
            <a:r>
              <a:rPr lang="nb-NO" sz="2400" dirty="0" smtClean="0"/>
              <a:t>Litt lavere kroppshøyde </a:t>
            </a:r>
          </a:p>
          <a:p>
            <a:pPr lvl="1">
              <a:buFontTx/>
              <a:buChar char="-"/>
              <a:defRPr/>
            </a:pPr>
            <a:r>
              <a:rPr lang="nb-NO" sz="2400" dirty="0" smtClean="0"/>
              <a:t>Smerter, tretthet/slitenhet</a:t>
            </a:r>
          </a:p>
          <a:p>
            <a:pPr lvl="1" indent="-342900">
              <a:buFontTx/>
              <a:buChar char="-"/>
              <a:defRPr/>
            </a:pPr>
            <a:endParaRPr lang="nb-NO" sz="2400" dirty="0" smtClean="0"/>
          </a:p>
          <a:p>
            <a:pPr>
              <a:defRPr/>
            </a:pPr>
            <a:r>
              <a:rPr lang="nb-NO" u="sng" dirty="0"/>
              <a:t>K</a:t>
            </a:r>
            <a:r>
              <a:rPr lang="nb-NO" sz="2400" u="sng" dirty="0" smtClean="0"/>
              <a:t>an gi utfordringer med å:</a:t>
            </a:r>
          </a:p>
          <a:p>
            <a:pPr lvl="1">
              <a:defRPr/>
            </a:pPr>
            <a:r>
              <a:rPr lang="nb-NO" sz="2400" dirty="0" smtClean="0"/>
              <a:t>Gå over lengre avstander, i terreng og trapper </a:t>
            </a:r>
            <a:r>
              <a:rPr lang="nb-NO" sz="2400" dirty="0" err="1" smtClean="0"/>
              <a:t>etc</a:t>
            </a:r>
            <a:endParaRPr lang="nb-NO" sz="2400" dirty="0" smtClean="0"/>
          </a:p>
          <a:p>
            <a:pPr lvl="1">
              <a:defRPr/>
            </a:pPr>
            <a:r>
              <a:rPr lang="nb-NO" sz="2400" dirty="0" smtClean="0"/>
              <a:t>Holde tritt med de andre</a:t>
            </a:r>
            <a:endParaRPr lang="nb-NO" sz="2400" dirty="0"/>
          </a:p>
          <a:p>
            <a:pPr lvl="1">
              <a:defRPr/>
            </a:pPr>
            <a:r>
              <a:rPr lang="nb-NO" sz="2400" dirty="0" smtClean="0"/>
              <a:t>Finmotoriske gjøremål (kneppe knapper, skrive..)</a:t>
            </a:r>
          </a:p>
          <a:p>
            <a:pPr marL="400050" lvl="1" indent="0">
              <a:buNone/>
              <a:defRPr/>
            </a:pPr>
            <a:endParaRPr lang="nb-NO" sz="2200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nb-NO" sz="2400" dirty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5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239714"/>
            <a:ext cx="10727267" cy="812338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sz="4000" dirty="0" smtClean="0"/>
              <a:t>Utfordringer når man har </a:t>
            </a:r>
            <a:r>
              <a:rPr lang="nb-NO" altLang="nb-NO" sz="4000" dirty="0" err="1" smtClean="0"/>
              <a:t>akondroplas</a:t>
            </a:r>
            <a:r>
              <a:rPr lang="nb-NO" altLang="nb-NO" sz="3600" dirty="0" err="1" smtClean="0"/>
              <a:t>i</a:t>
            </a:r>
            <a:endParaRPr lang="nb-NO" altLang="nb-NO" sz="3600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83457" y="1052053"/>
            <a:ext cx="11808543" cy="486064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nb-NO" altLang="nb-NO" dirty="0" err="1" smtClean="0"/>
              <a:t>Akondroplasi</a:t>
            </a:r>
            <a:r>
              <a:rPr lang="nb-NO" altLang="nb-NO" dirty="0" smtClean="0"/>
              <a:t> </a:t>
            </a:r>
            <a:r>
              <a:rPr lang="nb-NO" altLang="nb-NO" dirty="0"/>
              <a:t>er den vanligste årsaken til </a:t>
            </a:r>
            <a:r>
              <a:rPr lang="nb-NO" altLang="nb-NO" dirty="0" err="1"/>
              <a:t>kortvoksthet</a:t>
            </a:r>
            <a:r>
              <a:rPr lang="nb-NO" altLang="nb-NO" dirty="0"/>
              <a:t> med forandringer i skjelettet (skjelettdysplasi).</a:t>
            </a:r>
            <a:endParaRPr lang="nb-NO" altLang="nb-NO" dirty="0" smtClean="0"/>
          </a:p>
          <a:p>
            <a:pPr>
              <a:lnSpc>
                <a:spcPct val="110000"/>
              </a:lnSpc>
              <a:defRPr/>
            </a:pPr>
            <a:r>
              <a:rPr lang="nb-NO" altLang="nb-NO" dirty="0" smtClean="0"/>
              <a:t>Lavere høyde enn jevnaldrende</a:t>
            </a:r>
          </a:p>
          <a:p>
            <a:pPr>
              <a:lnSpc>
                <a:spcPct val="110000"/>
              </a:lnSpc>
              <a:defRPr/>
            </a:pPr>
            <a:r>
              <a:rPr lang="nb-NO" altLang="nb-NO" dirty="0" smtClean="0"/>
              <a:t>Forholdsmessig </a:t>
            </a:r>
            <a:r>
              <a:rPr lang="nb-NO" altLang="nb-NO" dirty="0"/>
              <a:t>kortere </a:t>
            </a:r>
            <a:r>
              <a:rPr lang="nb-NO" altLang="nb-NO" dirty="0" smtClean="0"/>
              <a:t>armer og ben og stort hode  i forhold til høyde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nb-NO" altLang="nb-NO" dirty="0" smtClean="0"/>
              <a:t>Økt eller nedsatt bevegelighet i ulike ledd</a:t>
            </a:r>
          </a:p>
          <a:p>
            <a:pPr marL="0" indent="0" eaLnBrk="1" hangingPunct="1">
              <a:lnSpc>
                <a:spcPct val="110000"/>
              </a:lnSpc>
              <a:buNone/>
              <a:defRPr/>
            </a:pPr>
            <a:endParaRPr lang="nb-NO" altLang="nb-NO" sz="2200" dirty="0" smtClean="0"/>
          </a:p>
          <a:p>
            <a:pPr>
              <a:lnSpc>
                <a:spcPct val="110000"/>
              </a:lnSpc>
              <a:defRPr/>
            </a:pPr>
            <a:endParaRPr lang="nb-NO" altLang="nb-NO" sz="1100" dirty="0" smtClean="0"/>
          </a:p>
          <a:p>
            <a:pPr marL="0" indent="0" eaLnBrk="1" hangingPunct="1">
              <a:lnSpc>
                <a:spcPct val="110000"/>
              </a:lnSpc>
              <a:buNone/>
              <a:defRPr/>
            </a:pPr>
            <a:r>
              <a:rPr lang="nb-NO" altLang="nb-NO" u="sng" dirty="0"/>
              <a:t>K</a:t>
            </a:r>
            <a:r>
              <a:rPr lang="nb-NO" altLang="nb-NO" u="sng" dirty="0" smtClean="0"/>
              <a:t>an gi utfordringer</a:t>
            </a:r>
            <a:r>
              <a:rPr lang="nb-NO" altLang="nb-NO" u="sng" dirty="0"/>
              <a:t> </a:t>
            </a:r>
            <a:r>
              <a:rPr lang="nb-NO" altLang="nb-NO" u="sng" dirty="0" smtClean="0"/>
              <a:t>med</a:t>
            </a:r>
            <a:r>
              <a:rPr lang="nb-NO" altLang="nb-NO" dirty="0" smtClean="0"/>
              <a:t>: </a:t>
            </a:r>
          </a:p>
          <a:p>
            <a:pPr>
              <a:lnSpc>
                <a:spcPct val="110000"/>
              </a:lnSpc>
              <a:defRPr/>
            </a:pPr>
            <a:r>
              <a:rPr lang="nb-NO" altLang="nb-NO" dirty="0"/>
              <a:t>H</a:t>
            </a:r>
            <a:r>
              <a:rPr lang="nb-NO" altLang="nb-NO" dirty="0" smtClean="0"/>
              <a:t>olde </a:t>
            </a:r>
            <a:r>
              <a:rPr lang="nb-NO" altLang="nb-NO" dirty="0"/>
              <a:t>samme </a:t>
            </a:r>
            <a:r>
              <a:rPr lang="nb-NO" altLang="nb-NO" dirty="0" smtClean="0"/>
              <a:t>tempo som jevnaldrende, gå lange turer 	</a:t>
            </a:r>
          </a:p>
          <a:p>
            <a:pPr>
              <a:lnSpc>
                <a:spcPct val="110000"/>
              </a:lnSpc>
              <a:defRPr/>
            </a:pPr>
            <a:r>
              <a:rPr lang="nb-NO" altLang="nb-NO" dirty="0" smtClean="0"/>
              <a:t>Passere </a:t>
            </a:r>
            <a:r>
              <a:rPr lang="nb-NO" altLang="nb-NO" dirty="0"/>
              <a:t>høydeforskjeller, </a:t>
            </a:r>
            <a:r>
              <a:rPr lang="nb-NO" altLang="nb-NO" dirty="0" smtClean="0"/>
              <a:t>trapper</a:t>
            </a:r>
          </a:p>
          <a:p>
            <a:pPr>
              <a:lnSpc>
                <a:spcPct val="110000"/>
              </a:lnSpc>
              <a:defRPr/>
            </a:pPr>
            <a:r>
              <a:rPr lang="nb-NO" altLang="nb-NO" dirty="0" smtClean="0"/>
              <a:t>Rekke fram, nå </a:t>
            </a:r>
            <a:r>
              <a:rPr lang="nb-NO" altLang="nb-NO" dirty="0"/>
              <a:t>hele kroppen </a:t>
            </a:r>
            <a:endParaRPr lang="nb-NO" altLang="nb-NO" dirty="0" smtClean="0"/>
          </a:p>
          <a:p>
            <a:pPr>
              <a:lnSpc>
                <a:spcPct val="110000"/>
              </a:lnSpc>
              <a:defRPr/>
            </a:pPr>
            <a:r>
              <a:rPr lang="nb-NO" altLang="nb-NO" dirty="0"/>
              <a:t>Finmotoriske gjøremål (kneppe knapper, skrive..)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nb-NO" altLang="nb-NO" dirty="0" smtClean="0"/>
              <a:t>Hørsel  og språk</a:t>
            </a:r>
          </a:p>
          <a:p>
            <a:pPr eaLnBrk="1" hangingPunct="1">
              <a:defRPr/>
            </a:pPr>
            <a:endParaRPr lang="nb-NO" altLang="nb-NO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88" y="2595716"/>
            <a:ext cx="2646470" cy="293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8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80145"/>
            <a:ext cx="10363200" cy="1089060"/>
          </a:xfrm>
        </p:spPr>
        <p:txBody>
          <a:bodyPr>
            <a:normAutofit fontScale="90000"/>
          </a:bodyPr>
          <a:lstStyle/>
          <a:p>
            <a:r>
              <a:rPr lang="nb-NO" sz="3600" dirty="0" smtClean="0"/>
              <a:t>Utfordringer når man har </a:t>
            </a:r>
            <a:r>
              <a:rPr lang="nb-NO" dirty="0" err="1"/>
              <a:t>Congenital</a:t>
            </a:r>
            <a:r>
              <a:rPr lang="nb-NO" dirty="0"/>
              <a:t> </a:t>
            </a:r>
            <a:r>
              <a:rPr lang="nb-NO" dirty="0" err="1"/>
              <a:t>contractural</a:t>
            </a:r>
            <a:r>
              <a:rPr lang="nb-NO" dirty="0"/>
              <a:t> </a:t>
            </a:r>
            <a:r>
              <a:rPr lang="nb-NO" dirty="0" err="1"/>
              <a:t>arachnodactyli</a:t>
            </a:r>
            <a:r>
              <a:rPr lang="nb-NO" dirty="0"/>
              <a:t> (</a:t>
            </a:r>
            <a:r>
              <a:rPr lang="nb-NO" dirty="0" smtClean="0"/>
              <a:t>CCA)</a:t>
            </a:r>
            <a:endParaRPr lang="nb-NO" sz="3600" dirty="0" smtClean="0">
              <a:solidFill>
                <a:srgbClr val="FF00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914400" y="1563758"/>
            <a:ext cx="10363200" cy="4919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/>
              <a:t>CCA </a:t>
            </a:r>
            <a:r>
              <a:rPr lang="nb-NO" dirty="0"/>
              <a:t>er </a:t>
            </a:r>
            <a:r>
              <a:rPr lang="nb-NO" dirty="0" smtClean="0"/>
              <a:t>en </a:t>
            </a:r>
            <a:r>
              <a:rPr lang="nb-NO" dirty="0"/>
              <a:t>arvelig bindevevstilstand </a:t>
            </a:r>
            <a:r>
              <a:rPr lang="nb-NO" dirty="0" smtClean="0"/>
              <a:t>og skjelettforandring med medfødt </a:t>
            </a:r>
            <a:r>
              <a:rPr lang="nb-NO" dirty="0"/>
              <a:t>stive og bøyde ledd, lange og tynne ben, armer, </a:t>
            </a:r>
            <a:r>
              <a:rPr lang="nb-NO" dirty="0" smtClean="0"/>
              <a:t>hender/fingre </a:t>
            </a:r>
            <a:r>
              <a:rPr lang="nb-NO" dirty="0"/>
              <a:t>og skjevhet i ryggen. </a:t>
            </a:r>
            <a:r>
              <a:rPr lang="nb-NO" dirty="0" smtClean="0"/>
              <a:t>Muskulaturen, syn og hjerte/kar kan også være påvirket. 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u="sng" dirty="0" smtClean="0"/>
              <a:t>Dette kan medføre</a:t>
            </a:r>
          </a:p>
          <a:p>
            <a:pPr>
              <a:buFontTx/>
              <a:buChar char="-"/>
            </a:pPr>
            <a:r>
              <a:rPr lang="nb-NO" dirty="0" smtClean="0"/>
              <a:t>Problemer med finmotorikk</a:t>
            </a:r>
            <a:r>
              <a:rPr lang="nb-NO" dirty="0"/>
              <a:t> </a:t>
            </a:r>
            <a:r>
              <a:rPr lang="nb-NO" dirty="0" smtClean="0"/>
              <a:t>og grep  </a:t>
            </a:r>
          </a:p>
          <a:p>
            <a:pPr>
              <a:buFontTx/>
              <a:buChar char="-"/>
            </a:pPr>
            <a:r>
              <a:rPr lang="nb-NO" dirty="0" smtClean="0"/>
              <a:t>Problemer med rekkevidde, få tak i ting</a:t>
            </a:r>
          </a:p>
          <a:p>
            <a:pPr>
              <a:buFontTx/>
              <a:buChar char="-"/>
            </a:pPr>
            <a:r>
              <a:rPr lang="nb-NO" dirty="0" smtClean="0"/>
              <a:t>Nedsatt gangfunksjon, holde tritt med de andre</a:t>
            </a:r>
          </a:p>
          <a:p>
            <a:pPr>
              <a:buFontTx/>
              <a:buChar char="-"/>
            </a:pPr>
            <a:r>
              <a:rPr lang="nb-NO" dirty="0" smtClean="0"/>
              <a:t>Smerter og slitenhet, behov for hvile</a:t>
            </a:r>
          </a:p>
          <a:p>
            <a:pPr>
              <a:buFontTx/>
              <a:buChar char="-"/>
            </a:pPr>
            <a:r>
              <a:rPr lang="nb-NO" dirty="0" smtClean="0"/>
              <a:t>Finner ofte egne måter å utføre aktiviteter på</a:t>
            </a:r>
          </a:p>
          <a:p>
            <a:pPr>
              <a:buFontTx/>
              <a:buChar char="-"/>
            </a:pPr>
            <a:r>
              <a:rPr lang="nb-NO" dirty="0" smtClean="0"/>
              <a:t>Kan trenge </a:t>
            </a:r>
            <a:r>
              <a:rPr lang="nb-NO" dirty="0" err="1" smtClean="0"/>
              <a:t>ortoser</a:t>
            </a:r>
            <a:r>
              <a:rPr lang="nb-NO" dirty="0" smtClean="0"/>
              <a:t> eller skinner og andre hjelpemidler, spesialutstyr </a:t>
            </a:r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5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434" y="116423"/>
            <a:ext cx="10529632" cy="1024008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sz="4400" dirty="0" smtClean="0"/>
              <a:t>Mye felles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140431"/>
            <a:ext cx="10972800" cy="5211766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•"/>
            </a:pPr>
            <a:r>
              <a:rPr lang="nb-NO" altLang="nb-NO" sz="2900" dirty="0" smtClean="0"/>
              <a:t>Hverdagsgjøremålene kan kreve mer tid og krefter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altLang="nb-NO" sz="2900" dirty="0" smtClean="0"/>
              <a:t>Kan </a:t>
            </a:r>
            <a:r>
              <a:rPr lang="nb-NO" altLang="nb-NO" sz="2900" dirty="0"/>
              <a:t>trenge </a:t>
            </a:r>
            <a:r>
              <a:rPr lang="nb-NO" altLang="nb-NO" sz="2900" dirty="0" smtClean="0"/>
              <a:t>noe mer hjelp </a:t>
            </a:r>
            <a:r>
              <a:rPr lang="nb-NO" altLang="nb-NO" sz="2900" dirty="0"/>
              <a:t>i </a:t>
            </a:r>
            <a:r>
              <a:rPr lang="nb-NO" altLang="nb-NO" sz="2900" dirty="0" smtClean="0"/>
              <a:t>hverdagen enn jevnaldrende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altLang="nb-NO" sz="2900" dirty="0"/>
              <a:t>Smerter og slitenhet </a:t>
            </a:r>
            <a:endParaRPr lang="nb-NO" altLang="nb-NO" sz="2900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nb-NO" altLang="nb-NO" sz="2900" dirty="0"/>
          </a:p>
          <a:p>
            <a:pPr>
              <a:buFontTx/>
              <a:buChar char="•"/>
            </a:pPr>
            <a:r>
              <a:rPr lang="nb-NO" altLang="nb-NO" sz="2900" dirty="0" smtClean="0"/>
              <a:t>Lavere høyde - kan </a:t>
            </a:r>
            <a:r>
              <a:rPr lang="nb-NO" altLang="nb-NO" sz="2900" dirty="0"/>
              <a:t>bli behandlet som yngre enn man </a:t>
            </a:r>
            <a:r>
              <a:rPr lang="nb-NO" altLang="nb-NO" sz="2900" dirty="0" smtClean="0"/>
              <a:t>er</a:t>
            </a:r>
          </a:p>
          <a:p>
            <a:pPr>
              <a:buFontTx/>
              <a:buChar char="•"/>
            </a:pPr>
            <a:r>
              <a:rPr lang="nb-NO" altLang="nb-NO" sz="2900" dirty="0" smtClean="0"/>
              <a:t>Utfordrende å holde tritt med jevnaldrende</a:t>
            </a:r>
          </a:p>
          <a:p>
            <a:pPr>
              <a:buFontTx/>
              <a:buChar char="•"/>
            </a:pPr>
            <a:endParaRPr lang="nb-NO" altLang="nb-NO" sz="2900" dirty="0"/>
          </a:p>
          <a:p>
            <a:pPr>
              <a:buFontTx/>
              <a:buChar char="•"/>
            </a:pPr>
            <a:r>
              <a:rPr lang="nb-NO" altLang="nb-NO" sz="2900" dirty="0" smtClean="0"/>
              <a:t>Upraktisk og slitsomt i mange sammenhenger</a:t>
            </a:r>
          </a:p>
          <a:p>
            <a:pPr eaLnBrk="1" hangingPunct="1">
              <a:buFontTx/>
              <a:buChar char="•"/>
            </a:pPr>
            <a:r>
              <a:rPr lang="nb-NO" altLang="nb-NO" sz="2900" dirty="0" smtClean="0"/>
              <a:t>Blir lei av å bli stilt spørsmål</a:t>
            </a:r>
          </a:p>
          <a:p>
            <a:pPr eaLnBrk="1" hangingPunct="1">
              <a:buFontTx/>
              <a:buChar char="•"/>
            </a:pPr>
            <a:endParaRPr lang="nb-NO" altLang="nb-NO" sz="2900" dirty="0" smtClean="0"/>
          </a:p>
          <a:p>
            <a:pPr>
              <a:buFontTx/>
              <a:buChar char="•"/>
            </a:pPr>
            <a:r>
              <a:rPr lang="nb-NO" altLang="nb-NO" sz="2900" dirty="0" smtClean="0"/>
              <a:t>Finner ofte egne måter å utføre aktiviteter på</a:t>
            </a:r>
          </a:p>
          <a:p>
            <a:pPr marL="0" indent="0">
              <a:buNone/>
            </a:pPr>
            <a:endParaRPr lang="nb-NO" altLang="nb-NO" sz="2900" dirty="0" smtClean="0"/>
          </a:p>
          <a:p>
            <a:pPr>
              <a:buFontTx/>
              <a:buChar char="•"/>
            </a:pPr>
            <a:r>
              <a:rPr lang="nb-NO" altLang="nb-NO" sz="2900" dirty="0"/>
              <a:t>Å være spesiell  </a:t>
            </a:r>
            <a:r>
              <a:rPr lang="nb-NO" altLang="nb-NO" sz="2900" dirty="0" smtClean="0"/>
              <a:t>–  kan </a:t>
            </a:r>
            <a:r>
              <a:rPr lang="nb-NO" altLang="nb-NO" sz="2900" dirty="0"/>
              <a:t>også bli en </a:t>
            </a:r>
            <a:r>
              <a:rPr lang="nb-NO" altLang="nb-NO" sz="2900" dirty="0" smtClean="0"/>
              <a:t>styrke</a:t>
            </a:r>
          </a:p>
          <a:p>
            <a:pPr>
              <a:buFontTx/>
              <a:buChar char="•"/>
            </a:pPr>
            <a:endParaRPr lang="nb-NO" altLang="nb-NO" sz="2900" dirty="0"/>
          </a:p>
          <a:p>
            <a:pPr eaLnBrk="1" hangingPunct="1">
              <a:buFontTx/>
              <a:buChar char="•"/>
            </a:pPr>
            <a:r>
              <a:rPr lang="nb-NO" altLang="nb-NO" sz="2900" dirty="0" smtClean="0"/>
              <a:t>Er også et helt vanlig barn!</a:t>
            </a:r>
          </a:p>
          <a:p>
            <a:pPr eaLnBrk="1" hangingPunct="1"/>
            <a:endParaRPr lang="nb-NO" altLang="nb-NO" sz="2400" dirty="0" smtClean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sz="3600" dirty="0" smtClean="0"/>
              <a:t>Kan ha behov for tilrettelegging </a:t>
            </a:r>
            <a:endParaRPr lang="nb-NO" altLang="nb-NO" sz="4400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09599" y="1360812"/>
            <a:ext cx="11169445" cy="5174197"/>
          </a:xfrm>
        </p:spPr>
        <p:txBody>
          <a:bodyPr>
            <a:noAutofit/>
          </a:bodyPr>
          <a:lstStyle/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Skoleveien 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Tryggest mulig omgivelser, og kunne delta i aktivitet sammen med andre elevene, inne og ute</a:t>
            </a:r>
            <a:endParaRPr lang="nb-NO" altLang="nb-NO" sz="800" dirty="0" smtClean="0"/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/>
              <a:t>K</a:t>
            </a:r>
            <a:r>
              <a:rPr lang="nb-NO" altLang="nb-NO" sz="2400" dirty="0" smtClean="0"/>
              <a:t>omme til / få tak i ting</a:t>
            </a:r>
          </a:p>
          <a:p>
            <a:pPr lvl="1">
              <a:buFont typeface="Arial" pitchFamily="34" charset="0"/>
              <a:buChar char="•"/>
            </a:pPr>
            <a:r>
              <a:rPr lang="nb-NO" altLang="nb-NO" sz="2400" dirty="0"/>
              <a:t>Påkledning</a:t>
            </a:r>
          </a:p>
          <a:p>
            <a:pPr lvl="1">
              <a:buFont typeface="Arial" pitchFamily="34" charset="0"/>
              <a:buChar char="•"/>
            </a:pPr>
            <a:r>
              <a:rPr lang="nb-NO" altLang="nb-NO" sz="2400" dirty="0"/>
              <a:t>Toalettbesøk </a:t>
            </a:r>
            <a:endParaRPr lang="nb-NO" altLang="nb-NO" sz="800" dirty="0"/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Bord og stol, sittestilling 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Finmotoriske aktiviteter (skriving, tegning, klipping, musikkinstrumenter..)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Turer og utedager</a:t>
            </a:r>
          </a:p>
          <a:p>
            <a:pPr marL="0" indent="0" algn="ctr">
              <a:buNone/>
            </a:pPr>
            <a:endParaRPr lang="nb-NO" altLang="nb-NO" sz="800" dirty="0"/>
          </a:p>
          <a:p>
            <a:pPr algn="ctr">
              <a:buFont typeface="Wingdings" panose="05000000000000000000" pitchFamily="2" charset="2"/>
              <a:buChar char="Ø"/>
            </a:pPr>
            <a:r>
              <a:rPr lang="nb-NO" altLang="nb-NO" b="1" dirty="0" smtClean="0"/>
              <a:t>    Hva kan være lure løsninger for ditt barn?</a:t>
            </a:r>
          </a:p>
        </p:txBody>
      </p:sp>
      <p:pic>
        <p:nvPicPr>
          <p:cNvPr id="4" name="Picture 2" descr="C:\Users\tribat\AppData\Local\Microsoft\Windows\Temporary Internet Files\Content.IE5\SMMGDR6M\boy-160168_64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196" y="4199667"/>
            <a:ext cx="3032224" cy="203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239713"/>
            <a:ext cx="10727267" cy="1097474"/>
          </a:xfrm>
        </p:spPr>
        <p:txBody>
          <a:bodyPr/>
          <a:lstStyle/>
          <a:p>
            <a:pPr eaLnBrk="1" hangingPunct="1"/>
            <a:r>
              <a:rPr lang="nb-NO" altLang="nb-NO" sz="4000" dirty="0" smtClean="0"/>
              <a:t>Tilrettelegging av lokaler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189704"/>
            <a:ext cx="10972800" cy="5378244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9000"/>
              </a:lnSpc>
              <a:buNone/>
            </a:pPr>
            <a:r>
              <a:rPr lang="nb-NO" altLang="nb-NO" b="1" dirty="0"/>
              <a:t>G</a:t>
            </a:r>
            <a:r>
              <a:rPr lang="nb-NO" altLang="nb-NO" b="1" dirty="0" smtClean="0"/>
              <a:t>enerell tilgjengelighet </a:t>
            </a:r>
          </a:p>
          <a:p>
            <a:pPr>
              <a:lnSpc>
                <a:spcPct val="99000"/>
              </a:lnSpc>
            </a:pPr>
            <a:r>
              <a:rPr lang="nb-NO" altLang="nb-NO" dirty="0"/>
              <a:t>Tilgang til </a:t>
            </a:r>
            <a:r>
              <a:rPr lang="nb-NO" altLang="nb-NO" dirty="0" smtClean="0"/>
              <a:t>heis </a:t>
            </a:r>
            <a:endParaRPr lang="nb-NO" altLang="nb-NO" dirty="0"/>
          </a:p>
          <a:p>
            <a:pPr>
              <a:lnSpc>
                <a:spcPct val="99000"/>
              </a:lnSpc>
            </a:pPr>
            <a:r>
              <a:rPr lang="nb-NO" altLang="nb-NO" dirty="0" smtClean="0"/>
              <a:t>Lette pumper på tunge dører, eventuelt automatisk døråpner</a:t>
            </a:r>
          </a:p>
          <a:p>
            <a:pPr>
              <a:lnSpc>
                <a:spcPct val="99000"/>
              </a:lnSpc>
            </a:pPr>
            <a:r>
              <a:rPr lang="nb-NO" altLang="nb-NO" dirty="0" smtClean="0"/>
              <a:t>Ramper</a:t>
            </a:r>
          </a:p>
          <a:p>
            <a:pPr>
              <a:lnSpc>
                <a:spcPct val="99000"/>
              </a:lnSpc>
            </a:pPr>
            <a:r>
              <a:rPr lang="nb-NO" altLang="nb-NO" dirty="0" smtClean="0"/>
              <a:t>Passe høyt rekkverk i trapper </a:t>
            </a:r>
          </a:p>
          <a:p>
            <a:pPr marL="0" indent="0" eaLnBrk="1" hangingPunct="1">
              <a:lnSpc>
                <a:spcPct val="99000"/>
              </a:lnSpc>
              <a:buNone/>
            </a:pPr>
            <a:endParaRPr lang="nb-NO" altLang="nb-NO" b="1" dirty="0"/>
          </a:p>
          <a:p>
            <a:pPr marL="0" indent="0" eaLnBrk="1" hangingPunct="1">
              <a:lnSpc>
                <a:spcPct val="99000"/>
              </a:lnSpc>
              <a:buNone/>
            </a:pPr>
            <a:r>
              <a:rPr lang="nb-NO" altLang="nb-NO" b="1" dirty="0" smtClean="0"/>
              <a:t>Garderober </a:t>
            </a:r>
          </a:p>
          <a:p>
            <a:pPr eaLnBrk="1" hangingPunct="1">
              <a:lnSpc>
                <a:spcPct val="99000"/>
              </a:lnSpc>
            </a:pPr>
            <a:r>
              <a:rPr lang="nb-NO" altLang="nb-NO" dirty="0" smtClean="0"/>
              <a:t>Lavere knagg og hylle/kurv</a:t>
            </a:r>
          </a:p>
          <a:p>
            <a:pPr eaLnBrk="1" hangingPunct="1">
              <a:lnSpc>
                <a:spcPct val="99000"/>
              </a:lnSpc>
            </a:pPr>
            <a:r>
              <a:rPr lang="nb-NO" altLang="nb-NO" dirty="0" smtClean="0"/>
              <a:t>Krakk/benk til påkledning</a:t>
            </a:r>
          </a:p>
          <a:p>
            <a:pPr eaLnBrk="1" hangingPunct="1">
              <a:lnSpc>
                <a:spcPct val="99000"/>
              </a:lnSpc>
            </a:pPr>
            <a:endParaRPr lang="nb-NO" altLang="nb-NO" sz="2000" dirty="0" smtClean="0"/>
          </a:p>
          <a:p>
            <a:pPr>
              <a:lnSpc>
                <a:spcPct val="99000"/>
              </a:lnSpc>
            </a:pPr>
            <a:endParaRPr lang="nb-NO" altLang="nb-NO" sz="2400" dirty="0" smtClean="0"/>
          </a:p>
          <a:p>
            <a:pPr lvl="1">
              <a:buFont typeface="Arial" pitchFamily="34" charset="0"/>
              <a:buChar char="•"/>
            </a:pPr>
            <a:endParaRPr lang="nb-NO" altLang="nb-NO" sz="800" dirty="0" smtClean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0325" y="1337187"/>
            <a:ext cx="2152075" cy="3853006"/>
          </a:xfrm>
          <a:prstGeom prst="rect">
            <a:avLst/>
          </a:prstGeom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1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1700" y="239713"/>
            <a:ext cx="10727267" cy="739342"/>
          </a:xfrm>
        </p:spPr>
        <p:txBody>
          <a:bodyPr>
            <a:normAutofit fontScale="90000"/>
          </a:bodyPr>
          <a:lstStyle/>
          <a:p>
            <a:r>
              <a:rPr lang="nb-NO" sz="3200" b="1" dirty="0" smtClean="0"/>
              <a:t/>
            </a:r>
            <a:br>
              <a:rPr lang="nb-NO" sz="3200" b="1" dirty="0" smtClean="0"/>
            </a:br>
            <a:r>
              <a:rPr lang="nb-NO" sz="4000" dirty="0"/>
              <a:t>T</a:t>
            </a:r>
            <a:r>
              <a:rPr lang="nb-NO" sz="4000" dirty="0" smtClean="0"/>
              <a:t>oalett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127" y="1237673"/>
            <a:ext cx="11499273" cy="4888491"/>
          </a:xfrm>
        </p:spPr>
        <p:txBody>
          <a:bodyPr/>
          <a:lstStyle/>
          <a:p>
            <a:pPr>
              <a:lnSpc>
                <a:spcPct val="79000"/>
              </a:lnSpc>
              <a:buFont typeface="Arial" panose="020B0604020202020204" pitchFamily="34" charset="0"/>
              <a:buChar char="•"/>
            </a:pPr>
            <a:r>
              <a:rPr lang="nb-NO" dirty="0"/>
              <a:t>Toalett som barnet mestrer og som føles </a:t>
            </a:r>
            <a:r>
              <a:rPr lang="nb-NO" dirty="0" smtClean="0"/>
              <a:t>trygt</a:t>
            </a:r>
          </a:p>
          <a:p>
            <a:pPr>
              <a:lnSpc>
                <a:spcPct val="79000"/>
              </a:lnSpc>
              <a:buFont typeface="Arial" panose="020B0604020202020204" pitchFamily="34" charset="0"/>
              <a:buChar char="•"/>
            </a:pPr>
            <a:r>
              <a:rPr lang="nb-NO" dirty="0"/>
              <a:t>S</a:t>
            </a:r>
            <a:r>
              <a:rPr lang="nb-NO" dirty="0" smtClean="0"/>
              <a:t>pyl / føn-toalett hvis vansker med å rekke fram</a:t>
            </a:r>
            <a:endParaRPr lang="nb-NO" dirty="0"/>
          </a:p>
          <a:p>
            <a:pPr>
              <a:lnSpc>
                <a:spcPct val="79000"/>
              </a:lnSpc>
              <a:buFont typeface="Arial" panose="020B0604020202020204" pitchFamily="34" charset="0"/>
              <a:buChar char="•"/>
            </a:pPr>
            <a:r>
              <a:rPr lang="nb-NO" dirty="0"/>
              <a:t>Vask i riktig høyde, </a:t>
            </a:r>
            <a:r>
              <a:rPr lang="nb-NO" dirty="0" err="1" smtClean="0"/>
              <a:t>evnt</a:t>
            </a:r>
            <a:r>
              <a:rPr lang="nb-NO" dirty="0" smtClean="0"/>
              <a:t> </a:t>
            </a:r>
            <a:r>
              <a:rPr lang="nb-NO" dirty="0"/>
              <a:t>regulerbar </a:t>
            </a:r>
            <a:r>
              <a:rPr lang="nb-NO" dirty="0" smtClean="0"/>
              <a:t>eller </a:t>
            </a:r>
            <a:r>
              <a:rPr lang="nb-NO" dirty="0"/>
              <a:t>krakk under vasken </a:t>
            </a:r>
          </a:p>
          <a:p>
            <a:pPr>
              <a:lnSpc>
                <a:spcPct val="79000"/>
              </a:lnSpc>
              <a:buFont typeface="Arial" panose="020B0604020202020204" pitchFamily="34" charset="0"/>
              <a:buChar char="•"/>
            </a:pPr>
            <a:r>
              <a:rPr lang="nb-NO" dirty="0"/>
              <a:t>Kran med lang hendel og </a:t>
            </a:r>
            <a:r>
              <a:rPr lang="nb-NO" dirty="0" err="1" smtClean="0"/>
              <a:t>evnt</a:t>
            </a:r>
            <a:r>
              <a:rPr lang="nb-NO" dirty="0" smtClean="0"/>
              <a:t> </a:t>
            </a:r>
            <a:r>
              <a:rPr lang="nb-NO" dirty="0"/>
              <a:t>kranforlenger (Aqua </a:t>
            </a:r>
            <a:r>
              <a:rPr lang="nb-NO" dirty="0" err="1"/>
              <a:t>duck</a:t>
            </a:r>
            <a:r>
              <a:rPr lang="nb-NO" dirty="0"/>
              <a:t>)</a:t>
            </a:r>
          </a:p>
          <a:p>
            <a:endParaRPr lang="nb-NO" dirty="0"/>
          </a:p>
        </p:txBody>
      </p:sp>
      <p:pic>
        <p:nvPicPr>
          <p:cNvPr id="4" name="Bilde 3"/>
          <p:cNvPicPr/>
          <p:nvPr/>
        </p:nvPicPr>
        <p:blipFill rotWithShape="1">
          <a:blip r:embed="rId5" cstate="print"/>
          <a:srcRect l="8440" t="10853" r="8755"/>
          <a:stretch/>
        </p:blipFill>
        <p:spPr bwMode="auto">
          <a:xfrm>
            <a:off x="8089903" y="222803"/>
            <a:ext cx="1739900" cy="246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e 4" descr="http://understandall.net/eduHVO/wa03/bo100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4432" y="3081312"/>
            <a:ext cx="2989928" cy="20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O:\TRS\ATeam\Fagspesifikt\Ergoterapi\Hjemmebesøk, skolebesøk, bolig, bil tilpassning\Solstad barnehage, Stavern\328.JPG"/>
          <p:cNvPicPr>
            <a:picLocks noChangeAspect="1" noChangeArrowheads="1"/>
          </p:cNvPicPr>
          <p:nvPr/>
        </p:nvPicPr>
        <p:blipFill>
          <a:blip r:embed="rId7" cstate="print"/>
          <a:srcRect l="29452" t="11748" r="35494" b="50128"/>
          <a:stretch>
            <a:fillRect/>
          </a:stretch>
        </p:blipFill>
        <p:spPr bwMode="auto">
          <a:xfrm>
            <a:off x="512233" y="3300016"/>
            <a:ext cx="2617037" cy="282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996" y="222803"/>
            <a:ext cx="1901645" cy="246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586" y="4810561"/>
            <a:ext cx="2618668" cy="201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5326" r="15409" b="4805"/>
          <a:stretch/>
        </p:blipFill>
        <p:spPr bwMode="auto">
          <a:xfrm>
            <a:off x="9658937" y="3399859"/>
            <a:ext cx="2060583" cy="272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http://www.kjopleker.no/bilder/artiklar/zoom/850802003026_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2" b="6267"/>
          <a:stretch/>
        </p:blipFill>
        <p:spPr bwMode="auto">
          <a:xfrm>
            <a:off x="6761653" y="3211151"/>
            <a:ext cx="1852017" cy="158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0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OR - NKSD - TRS">
  <a:themeElements>
    <a:clrScheme name="Egendefiner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28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R - NKSD - TRS" id="{C89177C4-85D9-0545-91C9-DB9A8AC18220}" vid="{CB7D81CD-F750-054D-99D2-9285EAAD5EB6}"/>
    </a:ext>
  </a:extLst>
</a:theme>
</file>

<file path=ppt/theme/theme2.xml><?xml version="1.0" encoding="utf-8"?>
<a:theme xmlns:a="http://schemas.openxmlformats.org/drawingml/2006/main" name="1_NOR - NKSD - TRS">
  <a:themeElements>
    <a:clrScheme name="Egendefiner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28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R - NKSD - TRS" id="{C89177C4-85D9-0545-91C9-DB9A8AC18220}" vid="{CB7D81CD-F750-054D-99D2-9285EAAD5EB6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CDDB7A7904F645A62A71BDDD1D2C9B" ma:contentTypeVersion="24" ma:contentTypeDescription="Opprett et nytt dokument." ma:contentTypeScope="" ma:versionID="e9fc676e4d99b93114254e3b969e4524">
  <xsd:schema xmlns:xsd="http://www.w3.org/2001/XMLSchema" xmlns:xs="http://www.w3.org/2001/XMLSchema" xmlns:p="http://schemas.microsoft.com/office/2006/metadata/properties" xmlns:ns1="http://schemas.microsoft.com/sharepoint/v3" xmlns:ns2="85f3dd6f-221c-4130-9170-df4a98a78b91" targetNamespace="http://schemas.microsoft.com/office/2006/metadata/properties" ma:root="true" ma:fieldsID="d3d9474ba5828f912af964568487a423" ns1:_="" ns2:_="">
    <xsd:import namespace="http://schemas.microsoft.com/sharepoint/v3"/>
    <xsd:import namespace="85f3dd6f-221c-4130-9170-df4a98a78b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3dd6f-221c-4130-9170-df4a98a78b9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77077b9d-e81d-413e-9d78-31b00ed7d438}" ma:internalName="TaxCatchAll" ma:showField="CatchAllData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77077b9d-e81d-413e-9d78-31b00ed7d438}" ma:internalName="TaxCatchAllLabel" ma:readOnly="true" ma:showField="CatchAllDataLabel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85f3dd6f-221c-4130-9170-df4a98a78b91">
      <Terms xmlns="http://schemas.microsoft.com/office/infopath/2007/PartnerControls"/>
    </TaxKeywordTaxHTField>
    <TaxCatchAll xmlns="85f3dd6f-221c-4130-9170-df4a98a78b91"/>
    <PublishingExpirationDate xmlns="http://schemas.microsoft.com/sharepoint/v3" xsi:nil="true"/>
    <PublishingStartDate xmlns="http://schemas.microsoft.com/sharepoint/v3" xsi:nil="true"/>
    <FNSPRollUpIngress xmlns="85f3dd6f-221c-4130-9170-df4a98a78b91" xsi:nil="true"/>
  </documentManagement>
</p:properties>
</file>

<file path=customXml/itemProps1.xml><?xml version="1.0" encoding="utf-8"?>
<ds:datastoreItem xmlns:ds="http://schemas.openxmlformats.org/officeDocument/2006/customXml" ds:itemID="{2C686277-F6E4-4716-B7B9-9C8FD6922B41}"/>
</file>

<file path=customXml/itemProps2.xml><?xml version="1.0" encoding="utf-8"?>
<ds:datastoreItem xmlns:ds="http://schemas.openxmlformats.org/officeDocument/2006/customXml" ds:itemID="{82A179BF-84A2-4402-BBBD-5AA583BEEC86}"/>
</file>

<file path=customXml/itemProps3.xml><?xml version="1.0" encoding="utf-8"?>
<ds:datastoreItem xmlns:ds="http://schemas.openxmlformats.org/officeDocument/2006/customXml" ds:itemID="{03097D2D-367A-4DC3-8CD2-DF7D7E3C12C5}"/>
</file>

<file path=docProps/app.xml><?xml version="1.0" encoding="utf-8"?>
<Properties xmlns="http://schemas.openxmlformats.org/officeDocument/2006/extended-properties" xmlns:vt="http://schemas.openxmlformats.org/officeDocument/2006/docPropsVTypes">
  <Template>NOR - NKSD - TRS</Template>
  <TotalTime>2336</TotalTime>
  <Words>1505</Words>
  <Application>Microsoft Office PowerPoint</Application>
  <PresentationFormat>Widescreen</PresentationFormat>
  <Paragraphs>282</Paragraphs>
  <Slides>28</Slides>
  <Notes>28</Notes>
  <HiddenSlides>0</HiddenSlides>
  <MMClips>30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28</vt:i4>
      </vt:variant>
    </vt:vector>
  </HeadingPairs>
  <TitlesOfParts>
    <vt:vector size="36" baseType="lpstr">
      <vt:lpstr>Arial</vt:lpstr>
      <vt:lpstr>Calibri</vt:lpstr>
      <vt:lpstr>Courier New</vt:lpstr>
      <vt:lpstr>Times</vt:lpstr>
      <vt:lpstr>Wingdings</vt:lpstr>
      <vt:lpstr>ヒラギノ角ゴ Pro W3</vt:lpstr>
      <vt:lpstr>NOR - NKSD - TRS</vt:lpstr>
      <vt:lpstr>1_NOR - NKSD - TRS</vt:lpstr>
      <vt:lpstr>Praktisk tilrettelegging av skolehverdagen  når man har MO, akondroplasi eller CCA </vt:lpstr>
      <vt:lpstr>Hva vi skal snakke om nå</vt:lpstr>
      <vt:lpstr>Utfordringer når man har Multiple osteokondromer (MO)</vt:lpstr>
      <vt:lpstr>Utfordringer når man har akondroplasi</vt:lpstr>
      <vt:lpstr>Utfordringer når man har Congenital contractural arachnodactyli (CCA)</vt:lpstr>
      <vt:lpstr>Mye felles</vt:lpstr>
      <vt:lpstr>Kan ha behov for tilrettelegging </vt:lpstr>
      <vt:lpstr>Tilrettelegging av lokaler</vt:lpstr>
      <vt:lpstr> Toalett</vt:lpstr>
      <vt:lpstr>Klasserommet: </vt:lpstr>
      <vt:lpstr>Passende stol og bord</vt:lpstr>
      <vt:lpstr>Skriving - mange mulige løsninger</vt:lpstr>
      <vt:lpstr>Hva er et normalt blyantgrep?</vt:lpstr>
      <vt:lpstr>Behov for spesialgrep på blyant?</vt:lpstr>
      <vt:lpstr>Mulige løsninger ved greps-utfordringer</vt:lpstr>
      <vt:lpstr>Tilrettelegging av praktisk- estetiske fag:  Mat og helse, kunst og håndverk, musikk</vt:lpstr>
      <vt:lpstr>PowerPoint-presentasjon</vt:lpstr>
      <vt:lpstr>PowerPoint-presentasjon</vt:lpstr>
      <vt:lpstr>Utedager og turer</vt:lpstr>
      <vt:lpstr>Behov for hjelpemidler for å komme seg rundt?</vt:lpstr>
      <vt:lpstr>Sykkel?</vt:lpstr>
      <vt:lpstr>Rullestoler – til ulikt bruk</vt:lpstr>
      <vt:lpstr>Aktivitetshjelpemidler – fra NAV</vt:lpstr>
      <vt:lpstr>Lovverk om hjelpemidler</vt:lpstr>
      <vt:lpstr>Hjelpemidler</vt:lpstr>
      <vt:lpstr>Samarbeidspartnere</vt:lpstr>
      <vt:lpstr>Noen aktuelle nettsider</vt:lpstr>
      <vt:lpstr>PowerPoint-presentasjon</vt:lpstr>
    </vt:vector>
  </TitlesOfParts>
  <Company>Helse Sør-Øst RHF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Unni Steen</dc:creator>
  <cp:keywords/>
  <cp:lastModifiedBy>Bendik Fjeldstad</cp:lastModifiedBy>
  <cp:revision>132</cp:revision>
  <cp:lastPrinted>2019-02-08T09:37:58Z</cp:lastPrinted>
  <dcterms:created xsi:type="dcterms:W3CDTF">2019-02-01T13:42:33Z</dcterms:created>
  <dcterms:modified xsi:type="dcterms:W3CDTF">2021-01-27T15:02:04Z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0x010100DACDDB7A7904F645A62A71BDDD1D2C9B</vt:lpwstr>
  </property>
  <property fmtid="{D5CDD505-2E9C-101B-9397-08002B2CF9AE}" pid="3" name="TaxKeyword">
    <vt:lpwstr/>
  </property>
</Properties>
</file>