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27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diagrams/layout1.xml" ContentType="application/vnd.openxmlformats-officedocument.drawingml.diagramLayout+xml"/>
  <Override PartName="/ppt/handoutMasters/handoutMaster1.xml" ContentType="application/vnd.openxmlformats-officedocument.presentationml.handoutMaster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  <p:sldMasterId id="2147483669" r:id="rId3"/>
  </p:sldMasterIdLst>
  <p:notesMasterIdLst>
    <p:notesMasterId r:id="rId31"/>
  </p:notesMasterIdLst>
  <p:handoutMasterIdLst>
    <p:handoutMasterId r:id="rId32"/>
  </p:handoutMasterIdLst>
  <p:sldIdLst>
    <p:sldId id="262" r:id="rId4"/>
    <p:sldId id="263" r:id="rId5"/>
    <p:sldId id="298" r:id="rId6"/>
    <p:sldId id="301" r:id="rId7"/>
    <p:sldId id="303" r:id="rId8"/>
    <p:sldId id="302" r:id="rId9"/>
    <p:sldId id="267" r:id="rId10"/>
    <p:sldId id="305" r:id="rId11"/>
    <p:sldId id="268" r:id="rId12"/>
    <p:sldId id="269" r:id="rId13"/>
    <p:sldId id="290" r:id="rId14"/>
    <p:sldId id="271" r:id="rId15"/>
    <p:sldId id="272" r:id="rId16"/>
    <p:sldId id="273" r:id="rId17"/>
    <p:sldId id="274" r:id="rId18"/>
    <p:sldId id="275" r:id="rId19"/>
    <p:sldId id="304" r:id="rId20"/>
    <p:sldId id="277" r:id="rId21"/>
    <p:sldId id="306" r:id="rId22"/>
    <p:sldId id="280" r:id="rId23"/>
    <p:sldId id="281" r:id="rId24"/>
    <p:sldId id="284" r:id="rId25"/>
    <p:sldId id="307" r:id="rId26"/>
    <p:sldId id="286" r:id="rId27"/>
    <p:sldId id="288" r:id="rId28"/>
    <p:sldId id="289" r:id="rId29"/>
    <p:sldId id="308" r:id="rId30"/>
  </p:sldIdLst>
  <p:sldSz cx="12192000" cy="6858000"/>
  <p:notesSz cx="9774238" cy="672465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83"/>
    <a:srgbClr val="0066FF"/>
    <a:srgbClr val="003200"/>
    <a:srgbClr val="81A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3" autoAdjust="0"/>
    <p:restoredTop sz="70288" autoAdjust="0"/>
  </p:normalViewPr>
  <p:slideViewPr>
    <p:cSldViewPr snapToGrid="0" snapToObjects="1">
      <p:cViewPr varScale="1">
        <p:scale>
          <a:sx n="62" d="100"/>
          <a:sy n="62" d="100"/>
        </p:scale>
        <p:origin x="634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ustomXml" Target="../customXml/item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3A1D1B-63F7-4BD3-914B-73A1836C4727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5AA9867-99CB-47BC-9BFC-99E50098172A}">
      <dgm:prSet phldrT="[Teks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nb-NO" dirty="0"/>
        </a:p>
      </dgm:t>
    </dgm:pt>
    <dgm:pt modelId="{32506C18-9B9E-4746-9624-CB7615D53186}" type="parTrans" cxnId="{62C8F95C-C675-436C-B0E9-DE8B59052CAD}">
      <dgm:prSet/>
      <dgm:spPr/>
      <dgm:t>
        <a:bodyPr/>
        <a:lstStyle/>
        <a:p>
          <a:endParaRPr lang="nb-NO"/>
        </a:p>
      </dgm:t>
    </dgm:pt>
    <dgm:pt modelId="{449FEA15-46B1-4F89-8F57-7B87B86D5E51}" type="sibTrans" cxnId="{62C8F95C-C675-436C-B0E9-DE8B59052CAD}">
      <dgm:prSet/>
      <dgm:spPr/>
      <dgm:t>
        <a:bodyPr/>
        <a:lstStyle/>
        <a:p>
          <a:endParaRPr lang="nb-NO"/>
        </a:p>
      </dgm:t>
    </dgm:pt>
    <dgm:pt modelId="{8D52D1C9-3935-4567-BC54-48B55E74B5BD}">
      <dgm:prSet phldrT="[Tekst]" custT="1"/>
      <dgm:spPr>
        <a:solidFill>
          <a:srgbClr val="FFC000"/>
        </a:solidFill>
      </dgm:spPr>
      <dgm:t>
        <a:bodyPr/>
        <a:lstStyle/>
        <a:p>
          <a:r>
            <a:rPr lang="nb-NO" sz="1400" b="1" dirty="0" smtClean="0">
              <a:solidFill>
                <a:schemeClr val="tx2">
                  <a:lumMod val="50000"/>
                </a:schemeClr>
              </a:solidFill>
            </a:rPr>
            <a:t>TRS</a:t>
          </a:r>
          <a:endParaRPr lang="nb-NO" sz="1400" b="1" dirty="0">
            <a:solidFill>
              <a:schemeClr val="tx2">
                <a:lumMod val="50000"/>
              </a:schemeClr>
            </a:solidFill>
          </a:endParaRPr>
        </a:p>
      </dgm:t>
    </dgm:pt>
    <dgm:pt modelId="{41393B3E-60C2-40A6-944F-56B34827E125}" type="parTrans" cxnId="{12015119-5AA0-4076-A57C-7E596078D91A}">
      <dgm:prSet/>
      <dgm:spPr/>
      <dgm:t>
        <a:bodyPr/>
        <a:lstStyle/>
        <a:p>
          <a:endParaRPr lang="nb-NO"/>
        </a:p>
      </dgm:t>
    </dgm:pt>
    <dgm:pt modelId="{EDD65D4B-071D-42A9-9281-F8DBB0FC0DE2}" type="sibTrans" cxnId="{12015119-5AA0-4076-A57C-7E596078D91A}">
      <dgm:prSet/>
      <dgm:spPr>
        <a:solidFill>
          <a:schemeClr val="bg2"/>
        </a:solidFill>
      </dgm:spPr>
      <dgm:t>
        <a:bodyPr/>
        <a:lstStyle/>
        <a:p>
          <a:endParaRPr lang="nb-NO"/>
        </a:p>
      </dgm:t>
    </dgm:pt>
    <dgm:pt modelId="{C4CFD235-57D1-49EF-A610-C6DDBCAAFD57}">
      <dgm:prSet phldrT="[Tekst]" custT="1"/>
      <dgm:spPr>
        <a:solidFill>
          <a:srgbClr val="FF5050"/>
        </a:solidFill>
      </dgm:spPr>
      <dgm:t>
        <a:bodyPr/>
        <a:lstStyle/>
        <a:p>
          <a:r>
            <a:rPr lang="nb-NO" sz="1400" b="1" dirty="0" smtClean="0">
              <a:solidFill>
                <a:schemeClr val="tx2">
                  <a:lumMod val="50000"/>
                </a:schemeClr>
              </a:solidFill>
            </a:rPr>
            <a:t>Helse-søster</a:t>
          </a:r>
          <a:endParaRPr lang="nb-NO" sz="1400" b="1" dirty="0">
            <a:solidFill>
              <a:schemeClr val="tx2">
                <a:lumMod val="50000"/>
              </a:schemeClr>
            </a:solidFill>
          </a:endParaRPr>
        </a:p>
      </dgm:t>
    </dgm:pt>
    <dgm:pt modelId="{81FF6D79-7F3B-4ACD-BE39-5FC1C17394BD}" type="parTrans" cxnId="{312718E3-099E-4757-A32E-19BE624EF156}">
      <dgm:prSet/>
      <dgm:spPr/>
      <dgm:t>
        <a:bodyPr/>
        <a:lstStyle/>
        <a:p>
          <a:endParaRPr lang="nb-NO"/>
        </a:p>
      </dgm:t>
    </dgm:pt>
    <dgm:pt modelId="{B0A13405-0196-4A02-AD4E-DEEB41A3B4C9}" type="sibTrans" cxnId="{312718E3-099E-4757-A32E-19BE624EF156}">
      <dgm:prSet/>
      <dgm:spPr>
        <a:solidFill>
          <a:schemeClr val="bg2"/>
        </a:solidFill>
      </dgm:spPr>
      <dgm:t>
        <a:bodyPr/>
        <a:lstStyle/>
        <a:p>
          <a:endParaRPr lang="nb-NO"/>
        </a:p>
      </dgm:t>
    </dgm:pt>
    <dgm:pt modelId="{89AB2666-B101-49D0-B782-20E4D0CADECE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nb-NO" sz="1400" b="1" dirty="0" smtClean="0">
              <a:solidFill>
                <a:schemeClr val="bg1"/>
              </a:solidFill>
            </a:rPr>
            <a:t>Kommune-fysioterapeut</a:t>
          </a:r>
        </a:p>
      </dgm:t>
    </dgm:pt>
    <dgm:pt modelId="{E03DFF07-2FD7-480B-BFC3-29C9DF3770B6}" type="parTrans" cxnId="{9A9C9FE9-B7F1-4AA2-90C2-DB6EF762C3D7}">
      <dgm:prSet/>
      <dgm:spPr/>
      <dgm:t>
        <a:bodyPr/>
        <a:lstStyle/>
        <a:p>
          <a:endParaRPr lang="nb-NO"/>
        </a:p>
      </dgm:t>
    </dgm:pt>
    <dgm:pt modelId="{B223EDBC-DFD6-4105-953D-47911FE13081}" type="sibTrans" cxnId="{9A9C9FE9-B7F1-4AA2-90C2-DB6EF762C3D7}">
      <dgm:prSet/>
      <dgm:spPr>
        <a:solidFill>
          <a:schemeClr val="bg2"/>
        </a:solidFill>
      </dgm:spPr>
      <dgm:t>
        <a:bodyPr/>
        <a:lstStyle/>
        <a:p>
          <a:endParaRPr lang="nb-NO"/>
        </a:p>
      </dgm:t>
    </dgm:pt>
    <dgm:pt modelId="{DD7AA86A-4477-4F8E-84A8-B77CC339E0E1}">
      <dgm:prSet custT="1"/>
      <dgm:spPr>
        <a:solidFill>
          <a:srgbClr val="00B0F0"/>
        </a:solidFill>
      </dgm:spPr>
      <dgm:t>
        <a:bodyPr/>
        <a:lstStyle/>
        <a:p>
          <a:r>
            <a:rPr lang="nb-NO" sz="1400" b="1" dirty="0" smtClean="0">
              <a:solidFill>
                <a:schemeClr val="tx2">
                  <a:lumMod val="50000"/>
                </a:schemeClr>
              </a:solidFill>
            </a:rPr>
            <a:t>Kommune-ergoterapeut</a:t>
          </a:r>
        </a:p>
      </dgm:t>
    </dgm:pt>
    <dgm:pt modelId="{EDD0DE5C-8412-4838-BF22-09C2ABBBCB87}" type="parTrans" cxnId="{3F51F0DE-B223-40FC-8AE8-B9BC076019F7}">
      <dgm:prSet/>
      <dgm:spPr/>
      <dgm:t>
        <a:bodyPr/>
        <a:lstStyle/>
        <a:p>
          <a:endParaRPr lang="nb-NO"/>
        </a:p>
      </dgm:t>
    </dgm:pt>
    <dgm:pt modelId="{31F3E817-D7BB-48BB-AE23-A0C24C20864D}" type="sibTrans" cxnId="{3F51F0DE-B223-40FC-8AE8-B9BC076019F7}">
      <dgm:prSet/>
      <dgm:spPr>
        <a:solidFill>
          <a:schemeClr val="bg2"/>
        </a:solidFill>
      </dgm:spPr>
      <dgm:t>
        <a:bodyPr/>
        <a:lstStyle/>
        <a:p>
          <a:endParaRPr lang="nb-NO"/>
        </a:p>
      </dgm:t>
    </dgm:pt>
    <dgm:pt modelId="{7F6D6DF9-D08D-4970-9A62-915AD7370837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nb-NO" sz="1400" b="1" dirty="0" smtClean="0">
              <a:solidFill>
                <a:schemeClr val="tx2">
                  <a:lumMod val="50000"/>
                </a:schemeClr>
              </a:solidFill>
            </a:rPr>
            <a:t>Skole, SFO</a:t>
          </a:r>
        </a:p>
      </dgm:t>
    </dgm:pt>
    <dgm:pt modelId="{7A1EC31E-6C3B-4DC0-82FB-2A5967F9173B}" type="parTrans" cxnId="{928AD73A-D9B1-4DB8-8B9A-F241B8F1AF96}">
      <dgm:prSet/>
      <dgm:spPr/>
      <dgm:t>
        <a:bodyPr/>
        <a:lstStyle/>
        <a:p>
          <a:endParaRPr lang="nb-NO"/>
        </a:p>
      </dgm:t>
    </dgm:pt>
    <dgm:pt modelId="{FAAF6CAA-6F01-4315-BD9C-D8457B1C149A}" type="sibTrans" cxnId="{928AD73A-D9B1-4DB8-8B9A-F241B8F1AF96}">
      <dgm:prSet/>
      <dgm:spPr>
        <a:solidFill>
          <a:schemeClr val="bg2"/>
        </a:solidFill>
      </dgm:spPr>
      <dgm:t>
        <a:bodyPr/>
        <a:lstStyle/>
        <a:p>
          <a:endParaRPr lang="nb-NO"/>
        </a:p>
      </dgm:t>
    </dgm:pt>
    <dgm:pt modelId="{F904E179-7306-43EA-AFF4-178219D9F285}">
      <dgm:prSet custT="1"/>
      <dgm:spPr>
        <a:solidFill>
          <a:srgbClr val="92D050"/>
        </a:solidFill>
      </dgm:spPr>
      <dgm:t>
        <a:bodyPr/>
        <a:lstStyle/>
        <a:p>
          <a:r>
            <a:rPr lang="nb-NO" sz="1200" b="1" dirty="0" err="1" smtClean="0">
              <a:solidFill>
                <a:schemeClr val="tx2">
                  <a:lumMod val="50000"/>
                </a:schemeClr>
              </a:solidFill>
            </a:rPr>
            <a:t>Barne</a:t>
          </a:r>
          <a:r>
            <a:rPr lang="nb-NO" sz="1200" b="1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nb-NO" sz="1200" b="1" dirty="0" err="1" smtClean="0">
              <a:solidFill>
                <a:schemeClr val="tx2">
                  <a:lumMod val="50000"/>
                </a:schemeClr>
              </a:solidFill>
            </a:rPr>
            <a:t>habiliterings</a:t>
          </a:r>
          <a:endParaRPr lang="nb-NO" sz="1200" b="1" dirty="0" smtClean="0">
            <a:solidFill>
              <a:schemeClr val="tx2">
                <a:lumMod val="50000"/>
              </a:schemeClr>
            </a:solidFill>
          </a:endParaRPr>
        </a:p>
        <a:p>
          <a:r>
            <a:rPr lang="nb-NO" sz="1200" b="1" dirty="0" smtClean="0">
              <a:solidFill>
                <a:schemeClr val="tx2">
                  <a:lumMod val="50000"/>
                </a:schemeClr>
              </a:solidFill>
            </a:rPr>
            <a:t>tjenesten</a:t>
          </a:r>
          <a:endParaRPr lang="nb-NO" sz="1200" dirty="0">
            <a:solidFill>
              <a:schemeClr val="tx2">
                <a:lumMod val="50000"/>
              </a:schemeClr>
            </a:solidFill>
          </a:endParaRPr>
        </a:p>
      </dgm:t>
    </dgm:pt>
    <dgm:pt modelId="{EF3D1FCE-AD0A-4CAC-89EA-71FEF898252D}" type="parTrans" cxnId="{BC1D47C1-6E3F-4B40-B74E-54BD02AC2AFF}">
      <dgm:prSet/>
      <dgm:spPr/>
      <dgm:t>
        <a:bodyPr/>
        <a:lstStyle/>
        <a:p>
          <a:endParaRPr lang="nb-NO"/>
        </a:p>
      </dgm:t>
    </dgm:pt>
    <dgm:pt modelId="{0D7ED093-E2E5-4FCC-8216-2B97A78C17C8}" type="sibTrans" cxnId="{BC1D47C1-6E3F-4B40-B74E-54BD02AC2AFF}">
      <dgm:prSet/>
      <dgm:spPr>
        <a:solidFill>
          <a:schemeClr val="bg2"/>
        </a:solidFill>
      </dgm:spPr>
      <dgm:t>
        <a:bodyPr/>
        <a:lstStyle/>
        <a:p>
          <a:endParaRPr lang="nb-NO"/>
        </a:p>
      </dgm:t>
    </dgm:pt>
    <dgm:pt modelId="{9F14EB45-A43B-4237-B103-86B09A0FC492}">
      <dgm:prSet custT="1"/>
      <dgm:spPr>
        <a:solidFill>
          <a:srgbClr val="66FFFF"/>
        </a:solidFill>
      </dgm:spPr>
      <dgm:t>
        <a:bodyPr/>
        <a:lstStyle/>
        <a:p>
          <a:r>
            <a:rPr lang="nb-NO" sz="1400" b="1" dirty="0" err="1" smtClean="0">
              <a:solidFill>
                <a:schemeClr val="tx2">
                  <a:lumMod val="50000"/>
                </a:schemeClr>
              </a:solidFill>
            </a:rPr>
            <a:t>Fastlege</a:t>
          </a:r>
          <a:endParaRPr lang="nb-NO" sz="1400" b="1" dirty="0">
            <a:solidFill>
              <a:schemeClr val="tx2">
                <a:lumMod val="50000"/>
              </a:schemeClr>
            </a:solidFill>
          </a:endParaRPr>
        </a:p>
      </dgm:t>
    </dgm:pt>
    <dgm:pt modelId="{068C2233-A265-4763-8530-EB86D26C6570}" type="parTrans" cxnId="{B4E710C1-FCF0-4E4D-B9BC-808981CF7DB3}">
      <dgm:prSet/>
      <dgm:spPr/>
      <dgm:t>
        <a:bodyPr/>
        <a:lstStyle/>
        <a:p>
          <a:endParaRPr lang="nb-NO"/>
        </a:p>
      </dgm:t>
    </dgm:pt>
    <dgm:pt modelId="{A81349B6-9E0C-4E86-B442-5E10DFA2F12B}" type="sibTrans" cxnId="{B4E710C1-FCF0-4E4D-B9BC-808981CF7DB3}">
      <dgm:prSet/>
      <dgm:spPr>
        <a:solidFill>
          <a:schemeClr val="bg2"/>
        </a:solidFill>
      </dgm:spPr>
      <dgm:t>
        <a:bodyPr/>
        <a:lstStyle/>
        <a:p>
          <a:endParaRPr lang="nb-NO"/>
        </a:p>
      </dgm:t>
    </dgm:pt>
    <dgm:pt modelId="{6E33D36D-6B12-42BC-8761-29BD304311EC}">
      <dgm:prSet phldrT="[Tekst]" custRadScaleRad="100974" custRadScaleInc="612111"/>
      <dgm:spPr/>
      <dgm:t>
        <a:bodyPr/>
        <a:lstStyle/>
        <a:p>
          <a:endParaRPr lang="nb-NO"/>
        </a:p>
      </dgm:t>
    </dgm:pt>
    <dgm:pt modelId="{8E8A27BD-5FFC-4FD8-BEED-364D726FABEC}" type="parTrans" cxnId="{97767970-EA82-4F11-B717-466CF47B72DC}">
      <dgm:prSet/>
      <dgm:spPr/>
      <dgm:t>
        <a:bodyPr/>
        <a:lstStyle/>
        <a:p>
          <a:endParaRPr lang="nb-NO"/>
        </a:p>
      </dgm:t>
    </dgm:pt>
    <dgm:pt modelId="{5AADB9E6-5095-4156-B782-2DE0B6BF3ADC}" type="sibTrans" cxnId="{97767970-EA82-4F11-B717-466CF47B72DC}">
      <dgm:prSet/>
      <dgm:spPr/>
      <dgm:t>
        <a:bodyPr/>
        <a:lstStyle/>
        <a:p>
          <a:endParaRPr lang="nb-NO"/>
        </a:p>
      </dgm:t>
    </dgm:pt>
    <dgm:pt modelId="{8E3F0D9C-7542-4DE6-BC1C-648DCC14001E}">
      <dgm:prSet custT="1"/>
      <dgm:spPr>
        <a:solidFill>
          <a:srgbClr val="00B050"/>
        </a:solidFill>
      </dgm:spPr>
      <dgm:t>
        <a:bodyPr/>
        <a:lstStyle/>
        <a:p>
          <a:r>
            <a:rPr lang="nb-NO" sz="1400" b="1" dirty="0" smtClean="0">
              <a:solidFill>
                <a:schemeClr val="tx2">
                  <a:lumMod val="50000"/>
                </a:schemeClr>
              </a:solidFill>
            </a:rPr>
            <a:t>Bruker-foreningen</a:t>
          </a:r>
          <a:endParaRPr lang="nb-NO" sz="1400" b="1" dirty="0">
            <a:solidFill>
              <a:schemeClr val="tx2">
                <a:lumMod val="50000"/>
              </a:schemeClr>
            </a:solidFill>
          </a:endParaRPr>
        </a:p>
      </dgm:t>
    </dgm:pt>
    <dgm:pt modelId="{665E5984-C887-4D7C-8403-A9F2F52178AD}" type="parTrans" cxnId="{8BE1BF8D-F79D-47C2-BAE4-20BB3DE5534C}">
      <dgm:prSet/>
      <dgm:spPr/>
      <dgm:t>
        <a:bodyPr/>
        <a:lstStyle/>
        <a:p>
          <a:endParaRPr lang="nb-NO"/>
        </a:p>
      </dgm:t>
    </dgm:pt>
    <dgm:pt modelId="{625A9181-161B-4431-A7A2-A061E5661C31}" type="sibTrans" cxnId="{8BE1BF8D-F79D-47C2-BAE4-20BB3DE5534C}">
      <dgm:prSet/>
      <dgm:spPr>
        <a:solidFill>
          <a:schemeClr val="bg2"/>
        </a:solidFill>
      </dgm:spPr>
      <dgm:t>
        <a:bodyPr/>
        <a:lstStyle/>
        <a:p>
          <a:endParaRPr lang="nb-NO"/>
        </a:p>
      </dgm:t>
    </dgm:pt>
    <dgm:pt modelId="{88A34A26-0E5F-4A75-AB2C-F1446685F3E8}" type="pres">
      <dgm:prSet presAssocID="{D73A1D1B-63F7-4BD3-914B-73A1836C472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F7B5FC3D-D269-4026-B5A3-542C75ADEF75}" type="pres">
      <dgm:prSet presAssocID="{05AA9867-99CB-47BC-9BFC-99E50098172A}" presName="centerShape" presStyleLbl="node0" presStyleIdx="0" presStyleCnt="1" custScaleX="191797" custScaleY="229465" custLinFactNeighborY="-1033"/>
      <dgm:spPr/>
      <dgm:t>
        <a:bodyPr/>
        <a:lstStyle/>
        <a:p>
          <a:endParaRPr lang="nb-NO"/>
        </a:p>
      </dgm:t>
    </dgm:pt>
    <dgm:pt modelId="{8D74136D-E0CB-44B6-A783-315C7E60ABB3}" type="pres">
      <dgm:prSet presAssocID="{8E3F0D9C-7542-4DE6-BC1C-648DCC14001E}" presName="node" presStyleLbl="node1" presStyleIdx="0" presStyleCnt="8" custScaleX="121308" custScaleY="129600" custRadScaleRad="90021" custRadScaleInc="68346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D762B27B-22B4-4360-858C-E908DE7D50F3}" type="pres">
      <dgm:prSet presAssocID="{8E3F0D9C-7542-4DE6-BC1C-648DCC14001E}" presName="dummy" presStyleCnt="0"/>
      <dgm:spPr/>
    </dgm:pt>
    <dgm:pt modelId="{D4904D3C-C574-480F-905F-E14821C5D742}" type="pres">
      <dgm:prSet presAssocID="{625A9181-161B-4431-A7A2-A061E5661C31}" presName="sibTrans" presStyleLbl="sibTrans2D1" presStyleIdx="0" presStyleCnt="8"/>
      <dgm:spPr/>
      <dgm:t>
        <a:bodyPr/>
        <a:lstStyle/>
        <a:p>
          <a:endParaRPr lang="nb-NO"/>
        </a:p>
      </dgm:t>
    </dgm:pt>
    <dgm:pt modelId="{525DFD88-E4E4-4D90-AE49-E8C40BC1F7EE}" type="pres">
      <dgm:prSet presAssocID="{8D52D1C9-3935-4567-BC54-48B55E74B5BD}" presName="node" presStyleLbl="node1" presStyleIdx="1" presStyleCnt="8" custScaleX="118652" custScaleY="111076" custRadScaleRad="102249" custRadScaleInc="608681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F33B521-B48F-4BF6-86E3-F37DAC6FDA4C}" type="pres">
      <dgm:prSet presAssocID="{8D52D1C9-3935-4567-BC54-48B55E74B5BD}" presName="dummy" presStyleCnt="0"/>
      <dgm:spPr/>
    </dgm:pt>
    <dgm:pt modelId="{6BA8E6FD-712A-4667-BF7E-C97FA2268F26}" type="pres">
      <dgm:prSet presAssocID="{EDD65D4B-071D-42A9-9281-F8DBB0FC0DE2}" presName="sibTrans" presStyleLbl="sibTrans2D1" presStyleIdx="1" presStyleCnt="8"/>
      <dgm:spPr/>
      <dgm:t>
        <a:bodyPr/>
        <a:lstStyle/>
        <a:p>
          <a:endParaRPr lang="nb-NO"/>
        </a:p>
      </dgm:t>
    </dgm:pt>
    <dgm:pt modelId="{35BB4686-5F15-4D21-A30B-96E9DEF63EA4}" type="pres">
      <dgm:prSet presAssocID="{7F6D6DF9-D08D-4970-9A62-915AD7370837}" presName="node" presStyleLbl="node1" presStyleIdx="2" presStyleCnt="8" custScaleX="169145" custScaleY="163463" custRadScaleRad="102387" custRadScaleInc="581828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149D84C8-9835-49F0-967A-9B49AAFBF35D}" type="pres">
      <dgm:prSet presAssocID="{7F6D6DF9-D08D-4970-9A62-915AD7370837}" presName="dummy" presStyleCnt="0"/>
      <dgm:spPr/>
    </dgm:pt>
    <dgm:pt modelId="{D89AD158-4F82-45D2-B614-E07C9376DE94}" type="pres">
      <dgm:prSet presAssocID="{FAAF6CAA-6F01-4315-BD9C-D8457B1C149A}" presName="sibTrans" presStyleLbl="sibTrans2D1" presStyleIdx="2" presStyleCnt="8"/>
      <dgm:spPr/>
      <dgm:t>
        <a:bodyPr/>
        <a:lstStyle/>
        <a:p>
          <a:endParaRPr lang="nb-NO"/>
        </a:p>
      </dgm:t>
    </dgm:pt>
    <dgm:pt modelId="{6A007294-AE5D-4119-9DD0-86BB2C2F1C84}" type="pres">
      <dgm:prSet presAssocID="{DD7AA86A-4477-4F8E-84A8-B77CC339E0E1}" presName="node" presStyleLbl="node1" presStyleIdx="3" presStyleCnt="8" custScaleX="199026" custScaleY="178645" custRadScaleRad="107470" custRadScaleInc="636272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96D81A0-D48E-4F51-9DE7-898AD4DE3D64}" type="pres">
      <dgm:prSet presAssocID="{DD7AA86A-4477-4F8E-84A8-B77CC339E0E1}" presName="dummy" presStyleCnt="0"/>
      <dgm:spPr/>
    </dgm:pt>
    <dgm:pt modelId="{73F65ABD-61E8-4DD8-960C-0E4F21902C69}" type="pres">
      <dgm:prSet presAssocID="{31F3E817-D7BB-48BB-AE23-A0C24C20864D}" presName="sibTrans" presStyleLbl="sibTrans2D1" presStyleIdx="3" presStyleCnt="8"/>
      <dgm:spPr/>
      <dgm:t>
        <a:bodyPr/>
        <a:lstStyle/>
        <a:p>
          <a:endParaRPr lang="nb-NO"/>
        </a:p>
      </dgm:t>
    </dgm:pt>
    <dgm:pt modelId="{EF93660E-A4BE-4887-A844-8DB5AFC7432F}" type="pres">
      <dgm:prSet presAssocID="{89AB2666-B101-49D0-B782-20E4D0CADECE}" presName="node" presStyleLbl="node1" presStyleIdx="4" presStyleCnt="8" custScaleX="190919" custScaleY="159216" custRadScaleRad="108569" custRadScaleInc="62323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401013BD-7E77-4AC0-96CB-84A8FB14FC43}" type="pres">
      <dgm:prSet presAssocID="{89AB2666-B101-49D0-B782-20E4D0CADECE}" presName="dummy" presStyleCnt="0"/>
      <dgm:spPr/>
    </dgm:pt>
    <dgm:pt modelId="{62E0D19A-5DE4-4A7C-BAD4-EA8F73AD989A}" type="pres">
      <dgm:prSet presAssocID="{B223EDBC-DFD6-4105-953D-47911FE13081}" presName="sibTrans" presStyleLbl="sibTrans2D1" presStyleIdx="4" presStyleCnt="8"/>
      <dgm:spPr/>
      <dgm:t>
        <a:bodyPr/>
        <a:lstStyle/>
        <a:p>
          <a:endParaRPr lang="nb-NO"/>
        </a:p>
      </dgm:t>
    </dgm:pt>
    <dgm:pt modelId="{9654ACD1-3BB4-4965-82F0-AAC8FCD87EAB}" type="pres">
      <dgm:prSet presAssocID="{9F14EB45-A43B-4237-B103-86B09A0FC492}" presName="node" presStyleLbl="node1" presStyleIdx="5" presStyleCnt="8" custScaleX="157766" custScaleY="158461" custRadScaleRad="91792" custRadScaleInc="663787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E136E59-F7C7-4C56-8655-A20357342B31}" type="pres">
      <dgm:prSet presAssocID="{9F14EB45-A43B-4237-B103-86B09A0FC492}" presName="dummy" presStyleCnt="0"/>
      <dgm:spPr/>
    </dgm:pt>
    <dgm:pt modelId="{654E13C7-371C-4008-B32C-406C0AFB7CAC}" type="pres">
      <dgm:prSet presAssocID="{A81349B6-9E0C-4E86-B442-5E10DFA2F12B}" presName="sibTrans" presStyleLbl="sibTrans2D1" presStyleIdx="5" presStyleCnt="8"/>
      <dgm:spPr/>
      <dgm:t>
        <a:bodyPr/>
        <a:lstStyle/>
        <a:p>
          <a:endParaRPr lang="nb-NO"/>
        </a:p>
      </dgm:t>
    </dgm:pt>
    <dgm:pt modelId="{B99D03EF-F005-4449-83F1-949B5C8465B6}" type="pres">
      <dgm:prSet presAssocID="{C4CFD235-57D1-49EF-A610-C6DDBCAAFD57}" presName="node" presStyleLbl="node1" presStyleIdx="6" presStyleCnt="8" custScaleX="129020" custScaleY="137669" custRadScaleRad="88828" custRadScaleInc="669699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44BA681-0630-4F22-8040-476E95606BE2}" type="pres">
      <dgm:prSet presAssocID="{C4CFD235-57D1-49EF-A610-C6DDBCAAFD57}" presName="dummy" presStyleCnt="0"/>
      <dgm:spPr/>
    </dgm:pt>
    <dgm:pt modelId="{CC9E40A2-DE7E-444A-9426-467125B9CEC7}" type="pres">
      <dgm:prSet presAssocID="{B0A13405-0196-4A02-AD4E-DEEB41A3B4C9}" presName="sibTrans" presStyleLbl="sibTrans2D1" presStyleIdx="6" presStyleCnt="8"/>
      <dgm:spPr/>
      <dgm:t>
        <a:bodyPr/>
        <a:lstStyle/>
        <a:p>
          <a:endParaRPr lang="nb-NO"/>
        </a:p>
      </dgm:t>
    </dgm:pt>
    <dgm:pt modelId="{FE6D7AEA-E1C0-43F0-AB45-BE87F463451B}" type="pres">
      <dgm:prSet presAssocID="{F904E179-7306-43EA-AFF4-178219D9F285}" presName="node" presStyleLbl="node1" presStyleIdx="7" presStyleCnt="8" custScaleX="142606" custScaleY="142658" custRadScaleRad="94186" custRadScaleInc="67530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01B6FA3-A710-40C4-8CA8-3FE66FD71557}" type="pres">
      <dgm:prSet presAssocID="{F904E179-7306-43EA-AFF4-178219D9F285}" presName="dummy" presStyleCnt="0"/>
      <dgm:spPr/>
    </dgm:pt>
    <dgm:pt modelId="{5F273D0A-8FD5-4B9A-849D-AEF788F1BD56}" type="pres">
      <dgm:prSet presAssocID="{0D7ED093-E2E5-4FCC-8216-2B97A78C17C8}" presName="sibTrans" presStyleLbl="sibTrans2D1" presStyleIdx="7" presStyleCnt="8"/>
      <dgm:spPr/>
      <dgm:t>
        <a:bodyPr/>
        <a:lstStyle/>
        <a:p>
          <a:endParaRPr lang="nb-NO"/>
        </a:p>
      </dgm:t>
    </dgm:pt>
  </dgm:ptLst>
  <dgm:cxnLst>
    <dgm:cxn modelId="{05F12DF7-0EF0-455D-B5E9-842DCDF3CB3C}" type="presOf" srcId="{31F3E817-D7BB-48BB-AE23-A0C24C20864D}" destId="{73F65ABD-61E8-4DD8-960C-0E4F21902C69}" srcOrd="0" destOrd="0" presId="urn:microsoft.com/office/officeart/2005/8/layout/radial6"/>
    <dgm:cxn modelId="{E568B23A-09FC-411E-BDD9-BFE3C6DF6A91}" type="presOf" srcId="{EDD65D4B-071D-42A9-9281-F8DBB0FC0DE2}" destId="{6BA8E6FD-712A-4667-BF7E-C97FA2268F26}" srcOrd="0" destOrd="0" presId="urn:microsoft.com/office/officeart/2005/8/layout/radial6"/>
    <dgm:cxn modelId="{9D5201C4-B6D3-451C-B1AE-83CB080E2997}" type="presOf" srcId="{B223EDBC-DFD6-4105-953D-47911FE13081}" destId="{62E0D19A-5DE4-4A7C-BAD4-EA8F73AD989A}" srcOrd="0" destOrd="0" presId="urn:microsoft.com/office/officeart/2005/8/layout/radial6"/>
    <dgm:cxn modelId="{928AD73A-D9B1-4DB8-8B9A-F241B8F1AF96}" srcId="{05AA9867-99CB-47BC-9BFC-99E50098172A}" destId="{7F6D6DF9-D08D-4970-9A62-915AD7370837}" srcOrd="2" destOrd="0" parTransId="{7A1EC31E-6C3B-4DC0-82FB-2A5967F9173B}" sibTransId="{FAAF6CAA-6F01-4315-BD9C-D8457B1C149A}"/>
    <dgm:cxn modelId="{12015119-5AA0-4076-A57C-7E596078D91A}" srcId="{05AA9867-99CB-47BC-9BFC-99E50098172A}" destId="{8D52D1C9-3935-4567-BC54-48B55E74B5BD}" srcOrd="1" destOrd="0" parTransId="{41393B3E-60C2-40A6-944F-56B34827E125}" sibTransId="{EDD65D4B-071D-42A9-9281-F8DBB0FC0DE2}"/>
    <dgm:cxn modelId="{2C430253-A0F8-471D-9BDE-61062F3302F1}" type="presOf" srcId="{89AB2666-B101-49D0-B782-20E4D0CADECE}" destId="{EF93660E-A4BE-4887-A844-8DB5AFC7432F}" srcOrd="0" destOrd="0" presId="urn:microsoft.com/office/officeart/2005/8/layout/radial6"/>
    <dgm:cxn modelId="{695AB4FE-EDE7-42A8-A669-5F46CA9F7284}" type="presOf" srcId="{9F14EB45-A43B-4237-B103-86B09A0FC492}" destId="{9654ACD1-3BB4-4965-82F0-AAC8FCD87EAB}" srcOrd="0" destOrd="0" presId="urn:microsoft.com/office/officeart/2005/8/layout/radial6"/>
    <dgm:cxn modelId="{97767970-EA82-4F11-B717-466CF47B72DC}" srcId="{D73A1D1B-63F7-4BD3-914B-73A1836C4727}" destId="{6E33D36D-6B12-42BC-8761-29BD304311EC}" srcOrd="1" destOrd="0" parTransId="{8E8A27BD-5FFC-4FD8-BEED-364D726FABEC}" sibTransId="{5AADB9E6-5095-4156-B782-2DE0B6BF3ADC}"/>
    <dgm:cxn modelId="{B4E710C1-FCF0-4E4D-B9BC-808981CF7DB3}" srcId="{05AA9867-99CB-47BC-9BFC-99E50098172A}" destId="{9F14EB45-A43B-4237-B103-86B09A0FC492}" srcOrd="5" destOrd="0" parTransId="{068C2233-A265-4763-8530-EB86D26C6570}" sibTransId="{A81349B6-9E0C-4E86-B442-5E10DFA2F12B}"/>
    <dgm:cxn modelId="{9F435127-D532-4732-B7C4-E3BC4DA62C49}" type="presOf" srcId="{8D52D1C9-3935-4567-BC54-48B55E74B5BD}" destId="{525DFD88-E4E4-4D90-AE49-E8C40BC1F7EE}" srcOrd="0" destOrd="0" presId="urn:microsoft.com/office/officeart/2005/8/layout/radial6"/>
    <dgm:cxn modelId="{48177ABD-FDE8-47C4-94B5-D7F0821515D1}" type="presOf" srcId="{0D7ED093-E2E5-4FCC-8216-2B97A78C17C8}" destId="{5F273D0A-8FD5-4B9A-849D-AEF788F1BD56}" srcOrd="0" destOrd="0" presId="urn:microsoft.com/office/officeart/2005/8/layout/radial6"/>
    <dgm:cxn modelId="{E1BB40CD-3C72-438A-B3E9-B1D6329568DE}" type="presOf" srcId="{DD7AA86A-4477-4F8E-84A8-B77CC339E0E1}" destId="{6A007294-AE5D-4119-9DD0-86BB2C2F1C84}" srcOrd="0" destOrd="0" presId="urn:microsoft.com/office/officeart/2005/8/layout/radial6"/>
    <dgm:cxn modelId="{3F51F0DE-B223-40FC-8AE8-B9BC076019F7}" srcId="{05AA9867-99CB-47BC-9BFC-99E50098172A}" destId="{DD7AA86A-4477-4F8E-84A8-B77CC339E0E1}" srcOrd="3" destOrd="0" parTransId="{EDD0DE5C-8412-4838-BF22-09C2ABBBCB87}" sibTransId="{31F3E817-D7BB-48BB-AE23-A0C24C20864D}"/>
    <dgm:cxn modelId="{312718E3-099E-4757-A32E-19BE624EF156}" srcId="{05AA9867-99CB-47BC-9BFC-99E50098172A}" destId="{C4CFD235-57D1-49EF-A610-C6DDBCAAFD57}" srcOrd="6" destOrd="0" parTransId="{81FF6D79-7F3B-4ACD-BE39-5FC1C17394BD}" sibTransId="{B0A13405-0196-4A02-AD4E-DEEB41A3B4C9}"/>
    <dgm:cxn modelId="{B7308681-A09E-4707-9780-D33FD2B4B916}" type="presOf" srcId="{D73A1D1B-63F7-4BD3-914B-73A1836C4727}" destId="{88A34A26-0E5F-4A75-AB2C-F1446685F3E8}" srcOrd="0" destOrd="0" presId="urn:microsoft.com/office/officeart/2005/8/layout/radial6"/>
    <dgm:cxn modelId="{BC1D47C1-6E3F-4B40-B74E-54BD02AC2AFF}" srcId="{05AA9867-99CB-47BC-9BFC-99E50098172A}" destId="{F904E179-7306-43EA-AFF4-178219D9F285}" srcOrd="7" destOrd="0" parTransId="{EF3D1FCE-AD0A-4CAC-89EA-71FEF898252D}" sibTransId="{0D7ED093-E2E5-4FCC-8216-2B97A78C17C8}"/>
    <dgm:cxn modelId="{E1FF2954-1883-4C0B-BACA-049D326D77E4}" type="presOf" srcId="{A81349B6-9E0C-4E86-B442-5E10DFA2F12B}" destId="{654E13C7-371C-4008-B32C-406C0AFB7CAC}" srcOrd="0" destOrd="0" presId="urn:microsoft.com/office/officeart/2005/8/layout/radial6"/>
    <dgm:cxn modelId="{62C8F95C-C675-436C-B0E9-DE8B59052CAD}" srcId="{D73A1D1B-63F7-4BD3-914B-73A1836C4727}" destId="{05AA9867-99CB-47BC-9BFC-99E50098172A}" srcOrd="0" destOrd="0" parTransId="{32506C18-9B9E-4746-9624-CB7615D53186}" sibTransId="{449FEA15-46B1-4F89-8F57-7B87B86D5E51}"/>
    <dgm:cxn modelId="{35A65E1A-15E1-4215-8C92-FED5DDDA85F2}" type="presOf" srcId="{FAAF6CAA-6F01-4315-BD9C-D8457B1C149A}" destId="{D89AD158-4F82-45D2-B614-E07C9376DE94}" srcOrd="0" destOrd="0" presId="urn:microsoft.com/office/officeart/2005/8/layout/radial6"/>
    <dgm:cxn modelId="{9C7D2BD0-213D-4989-9BBB-A66B425C4972}" type="presOf" srcId="{05AA9867-99CB-47BC-9BFC-99E50098172A}" destId="{F7B5FC3D-D269-4026-B5A3-542C75ADEF75}" srcOrd="0" destOrd="0" presId="urn:microsoft.com/office/officeart/2005/8/layout/radial6"/>
    <dgm:cxn modelId="{8BE1BF8D-F79D-47C2-BAE4-20BB3DE5534C}" srcId="{05AA9867-99CB-47BC-9BFC-99E50098172A}" destId="{8E3F0D9C-7542-4DE6-BC1C-648DCC14001E}" srcOrd="0" destOrd="0" parTransId="{665E5984-C887-4D7C-8403-A9F2F52178AD}" sibTransId="{625A9181-161B-4431-A7A2-A061E5661C31}"/>
    <dgm:cxn modelId="{18BC5ABE-01D0-4228-89BA-0B71AFB031ED}" type="presOf" srcId="{625A9181-161B-4431-A7A2-A061E5661C31}" destId="{D4904D3C-C574-480F-905F-E14821C5D742}" srcOrd="0" destOrd="0" presId="urn:microsoft.com/office/officeart/2005/8/layout/radial6"/>
    <dgm:cxn modelId="{F8A57E3F-FD94-4FFE-9E79-8B86DF946F43}" type="presOf" srcId="{C4CFD235-57D1-49EF-A610-C6DDBCAAFD57}" destId="{B99D03EF-F005-4449-83F1-949B5C8465B6}" srcOrd="0" destOrd="0" presId="urn:microsoft.com/office/officeart/2005/8/layout/radial6"/>
    <dgm:cxn modelId="{4C41A04B-9793-4AFF-ABC4-160C147F9B9A}" type="presOf" srcId="{F904E179-7306-43EA-AFF4-178219D9F285}" destId="{FE6D7AEA-E1C0-43F0-AB45-BE87F463451B}" srcOrd="0" destOrd="0" presId="urn:microsoft.com/office/officeart/2005/8/layout/radial6"/>
    <dgm:cxn modelId="{BFDB3E44-7D39-44DE-A477-6AB54E695EDB}" type="presOf" srcId="{8E3F0D9C-7542-4DE6-BC1C-648DCC14001E}" destId="{8D74136D-E0CB-44B6-A783-315C7E60ABB3}" srcOrd="0" destOrd="0" presId="urn:microsoft.com/office/officeart/2005/8/layout/radial6"/>
    <dgm:cxn modelId="{0BA82FA7-2B15-4551-98CD-86C7E1072EA4}" type="presOf" srcId="{B0A13405-0196-4A02-AD4E-DEEB41A3B4C9}" destId="{CC9E40A2-DE7E-444A-9426-467125B9CEC7}" srcOrd="0" destOrd="0" presId="urn:microsoft.com/office/officeart/2005/8/layout/radial6"/>
    <dgm:cxn modelId="{9A9C9FE9-B7F1-4AA2-90C2-DB6EF762C3D7}" srcId="{05AA9867-99CB-47BC-9BFC-99E50098172A}" destId="{89AB2666-B101-49D0-B782-20E4D0CADECE}" srcOrd="4" destOrd="0" parTransId="{E03DFF07-2FD7-480B-BFC3-29C9DF3770B6}" sibTransId="{B223EDBC-DFD6-4105-953D-47911FE13081}"/>
    <dgm:cxn modelId="{1F0F77D2-035F-40AF-B509-DFD6586F4254}" type="presOf" srcId="{7F6D6DF9-D08D-4970-9A62-915AD7370837}" destId="{35BB4686-5F15-4D21-A30B-96E9DEF63EA4}" srcOrd="0" destOrd="0" presId="urn:microsoft.com/office/officeart/2005/8/layout/radial6"/>
    <dgm:cxn modelId="{60A69311-1AC4-4689-9893-2A8A7C694113}" type="presParOf" srcId="{88A34A26-0E5F-4A75-AB2C-F1446685F3E8}" destId="{F7B5FC3D-D269-4026-B5A3-542C75ADEF75}" srcOrd="0" destOrd="0" presId="urn:microsoft.com/office/officeart/2005/8/layout/radial6"/>
    <dgm:cxn modelId="{2E4BD9D8-8EBE-49B2-B9D9-2370A957D4A9}" type="presParOf" srcId="{88A34A26-0E5F-4A75-AB2C-F1446685F3E8}" destId="{8D74136D-E0CB-44B6-A783-315C7E60ABB3}" srcOrd="1" destOrd="0" presId="urn:microsoft.com/office/officeart/2005/8/layout/radial6"/>
    <dgm:cxn modelId="{E833B5EB-36DB-437C-BFC5-64BB5C343577}" type="presParOf" srcId="{88A34A26-0E5F-4A75-AB2C-F1446685F3E8}" destId="{D762B27B-22B4-4360-858C-E908DE7D50F3}" srcOrd="2" destOrd="0" presId="urn:microsoft.com/office/officeart/2005/8/layout/radial6"/>
    <dgm:cxn modelId="{616C818A-975B-4306-9118-F207A573EF25}" type="presParOf" srcId="{88A34A26-0E5F-4A75-AB2C-F1446685F3E8}" destId="{D4904D3C-C574-480F-905F-E14821C5D742}" srcOrd="3" destOrd="0" presId="urn:microsoft.com/office/officeart/2005/8/layout/radial6"/>
    <dgm:cxn modelId="{16E177FE-645C-4C64-9AE5-068EF246C4C8}" type="presParOf" srcId="{88A34A26-0E5F-4A75-AB2C-F1446685F3E8}" destId="{525DFD88-E4E4-4D90-AE49-E8C40BC1F7EE}" srcOrd="4" destOrd="0" presId="urn:microsoft.com/office/officeart/2005/8/layout/radial6"/>
    <dgm:cxn modelId="{C84244F0-ABFC-4262-BD3A-278027E669B9}" type="presParOf" srcId="{88A34A26-0E5F-4A75-AB2C-F1446685F3E8}" destId="{6F33B521-B48F-4BF6-86E3-F37DAC6FDA4C}" srcOrd="5" destOrd="0" presId="urn:microsoft.com/office/officeart/2005/8/layout/radial6"/>
    <dgm:cxn modelId="{6FD8005E-3AB9-45B5-8EBA-41AD41B8AD4C}" type="presParOf" srcId="{88A34A26-0E5F-4A75-AB2C-F1446685F3E8}" destId="{6BA8E6FD-712A-4667-BF7E-C97FA2268F26}" srcOrd="6" destOrd="0" presId="urn:microsoft.com/office/officeart/2005/8/layout/radial6"/>
    <dgm:cxn modelId="{9FEE36C0-07E6-4D93-8643-B005F1DCC87C}" type="presParOf" srcId="{88A34A26-0E5F-4A75-AB2C-F1446685F3E8}" destId="{35BB4686-5F15-4D21-A30B-96E9DEF63EA4}" srcOrd="7" destOrd="0" presId="urn:microsoft.com/office/officeart/2005/8/layout/radial6"/>
    <dgm:cxn modelId="{775AD6A4-462E-4823-B8B0-B04A018F4AA6}" type="presParOf" srcId="{88A34A26-0E5F-4A75-AB2C-F1446685F3E8}" destId="{149D84C8-9835-49F0-967A-9B49AAFBF35D}" srcOrd="8" destOrd="0" presId="urn:microsoft.com/office/officeart/2005/8/layout/radial6"/>
    <dgm:cxn modelId="{435D181D-2518-42BD-B951-014426DFE21B}" type="presParOf" srcId="{88A34A26-0E5F-4A75-AB2C-F1446685F3E8}" destId="{D89AD158-4F82-45D2-B614-E07C9376DE94}" srcOrd="9" destOrd="0" presId="urn:microsoft.com/office/officeart/2005/8/layout/radial6"/>
    <dgm:cxn modelId="{04AE771C-B210-46C1-B4C4-5A38CF81BA4B}" type="presParOf" srcId="{88A34A26-0E5F-4A75-AB2C-F1446685F3E8}" destId="{6A007294-AE5D-4119-9DD0-86BB2C2F1C84}" srcOrd="10" destOrd="0" presId="urn:microsoft.com/office/officeart/2005/8/layout/radial6"/>
    <dgm:cxn modelId="{8144A146-7EDB-4978-AB4B-BCFFDCF5E0B3}" type="presParOf" srcId="{88A34A26-0E5F-4A75-AB2C-F1446685F3E8}" destId="{C96D81A0-D48E-4F51-9DE7-898AD4DE3D64}" srcOrd="11" destOrd="0" presId="urn:microsoft.com/office/officeart/2005/8/layout/radial6"/>
    <dgm:cxn modelId="{23F30D32-CAC4-4985-9E8B-163129B4C5CA}" type="presParOf" srcId="{88A34A26-0E5F-4A75-AB2C-F1446685F3E8}" destId="{73F65ABD-61E8-4DD8-960C-0E4F21902C69}" srcOrd="12" destOrd="0" presId="urn:microsoft.com/office/officeart/2005/8/layout/radial6"/>
    <dgm:cxn modelId="{9818B88B-AA5A-4A2B-8092-E25A18E08793}" type="presParOf" srcId="{88A34A26-0E5F-4A75-AB2C-F1446685F3E8}" destId="{EF93660E-A4BE-4887-A844-8DB5AFC7432F}" srcOrd="13" destOrd="0" presId="urn:microsoft.com/office/officeart/2005/8/layout/radial6"/>
    <dgm:cxn modelId="{84295C38-8D61-4F3B-BBF9-C025C96E66F3}" type="presParOf" srcId="{88A34A26-0E5F-4A75-AB2C-F1446685F3E8}" destId="{401013BD-7E77-4AC0-96CB-84A8FB14FC43}" srcOrd="14" destOrd="0" presId="urn:microsoft.com/office/officeart/2005/8/layout/radial6"/>
    <dgm:cxn modelId="{2AECBFE3-04E7-47B7-BA9F-B8765D8BAA6E}" type="presParOf" srcId="{88A34A26-0E5F-4A75-AB2C-F1446685F3E8}" destId="{62E0D19A-5DE4-4A7C-BAD4-EA8F73AD989A}" srcOrd="15" destOrd="0" presId="urn:microsoft.com/office/officeart/2005/8/layout/radial6"/>
    <dgm:cxn modelId="{6009ADF7-EAFC-4D21-8921-BC8CE40FDF76}" type="presParOf" srcId="{88A34A26-0E5F-4A75-AB2C-F1446685F3E8}" destId="{9654ACD1-3BB4-4965-82F0-AAC8FCD87EAB}" srcOrd="16" destOrd="0" presId="urn:microsoft.com/office/officeart/2005/8/layout/radial6"/>
    <dgm:cxn modelId="{099D012B-79AE-4D6B-BA21-B9F93F8E82D9}" type="presParOf" srcId="{88A34A26-0E5F-4A75-AB2C-F1446685F3E8}" destId="{CE136E59-F7C7-4C56-8655-A20357342B31}" srcOrd="17" destOrd="0" presId="urn:microsoft.com/office/officeart/2005/8/layout/radial6"/>
    <dgm:cxn modelId="{B1DC08BA-328E-460A-80EC-48F0B75ECDCE}" type="presParOf" srcId="{88A34A26-0E5F-4A75-AB2C-F1446685F3E8}" destId="{654E13C7-371C-4008-B32C-406C0AFB7CAC}" srcOrd="18" destOrd="0" presId="urn:microsoft.com/office/officeart/2005/8/layout/radial6"/>
    <dgm:cxn modelId="{CE52D1AD-A3B3-49EF-8093-8142D37729E2}" type="presParOf" srcId="{88A34A26-0E5F-4A75-AB2C-F1446685F3E8}" destId="{B99D03EF-F005-4449-83F1-949B5C8465B6}" srcOrd="19" destOrd="0" presId="urn:microsoft.com/office/officeart/2005/8/layout/radial6"/>
    <dgm:cxn modelId="{16817042-DFAE-4719-A185-A99C7D8ABCB6}" type="presParOf" srcId="{88A34A26-0E5F-4A75-AB2C-F1446685F3E8}" destId="{B44BA681-0630-4F22-8040-476E95606BE2}" srcOrd="20" destOrd="0" presId="urn:microsoft.com/office/officeart/2005/8/layout/radial6"/>
    <dgm:cxn modelId="{B787289A-9180-488F-BBA8-A5647CF4E0FF}" type="presParOf" srcId="{88A34A26-0E5F-4A75-AB2C-F1446685F3E8}" destId="{CC9E40A2-DE7E-444A-9426-467125B9CEC7}" srcOrd="21" destOrd="0" presId="urn:microsoft.com/office/officeart/2005/8/layout/radial6"/>
    <dgm:cxn modelId="{3C271BA8-19F6-464C-A02B-6F45470A26E4}" type="presParOf" srcId="{88A34A26-0E5F-4A75-AB2C-F1446685F3E8}" destId="{FE6D7AEA-E1C0-43F0-AB45-BE87F463451B}" srcOrd="22" destOrd="0" presId="urn:microsoft.com/office/officeart/2005/8/layout/radial6"/>
    <dgm:cxn modelId="{7D612698-A2D6-472C-8FEE-9ADC93CE9FA1}" type="presParOf" srcId="{88A34A26-0E5F-4A75-AB2C-F1446685F3E8}" destId="{F01B6FA3-A710-40C4-8CA8-3FE66FD71557}" srcOrd="23" destOrd="0" presId="urn:microsoft.com/office/officeart/2005/8/layout/radial6"/>
    <dgm:cxn modelId="{C5CACF4F-C883-40B9-A002-718895F1363F}" type="presParOf" srcId="{88A34A26-0E5F-4A75-AB2C-F1446685F3E8}" destId="{5F273D0A-8FD5-4B9A-849D-AEF788F1BD56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273D0A-8FD5-4B9A-849D-AEF788F1BD56}">
      <dsp:nvSpPr>
        <dsp:cNvPr id="0" name=""/>
        <dsp:cNvSpPr/>
      </dsp:nvSpPr>
      <dsp:spPr>
        <a:xfrm>
          <a:off x="2369769" y="297272"/>
          <a:ext cx="4058303" cy="4058303"/>
        </a:xfrm>
        <a:prstGeom prst="blockArc">
          <a:avLst>
            <a:gd name="adj1" fmla="val 19872870"/>
            <a:gd name="adj2" fmla="val 819946"/>
            <a:gd name="adj3" fmla="val 3435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E40A2-DE7E-444A-9426-467125B9CEC7}">
      <dsp:nvSpPr>
        <dsp:cNvPr id="0" name=""/>
        <dsp:cNvSpPr/>
      </dsp:nvSpPr>
      <dsp:spPr>
        <a:xfrm>
          <a:off x="2582233" y="609661"/>
          <a:ext cx="4058303" cy="4058303"/>
        </a:xfrm>
        <a:prstGeom prst="blockArc">
          <a:avLst>
            <a:gd name="adj1" fmla="val 16709057"/>
            <a:gd name="adj2" fmla="val 19220657"/>
            <a:gd name="adj3" fmla="val 3435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4E13C7-371C-4008-B32C-406C0AFB7CAC}">
      <dsp:nvSpPr>
        <dsp:cNvPr id="0" name=""/>
        <dsp:cNvSpPr/>
      </dsp:nvSpPr>
      <dsp:spPr>
        <a:xfrm>
          <a:off x="2517814" y="598971"/>
          <a:ext cx="4058303" cy="4058303"/>
        </a:xfrm>
        <a:prstGeom prst="blockArc">
          <a:avLst>
            <a:gd name="adj1" fmla="val 14346168"/>
            <a:gd name="adj2" fmla="val 16821625"/>
            <a:gd name="adj3" fmla="val 3435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E0D19A-5DE4-4A7C-BAD4-EA8F73AD989A}">
      <dsp:nvSpPr>
        <dsp:cNvPr id="0" name=""/>
        <dsp:cNvSpPr/>
      </dsp:nvSpPr>
      <dsp:spPr>
        <a:xfrm>
          <a:off x="2337355" y="694765"/>
          <a:ext cx="4058303" cy="4058303"/>
        </a:xfrm>
        <a:prstGeom prst="blockArc">
          <a:avLst>
            <a:gd name="adj1" fmla="val 11577348"/>
            <a:gd name="adj2" fmla="val 14698505"/>
            <a:gd name="adj3" fmla="val 3435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F65ABD-61E8-4DD8-960C-0E4F21902C69}">
      <dsp:nvSpPr>
        <dsp:cNvPr id="0" name=""/>
        <dsp:cNvSpPr/>
      </dsp:nvSpPr>
      <dsp:spPr>
        <a:xfrm>
          <a:off x="2381778" y="406615"/>
          <a:ext cx="4058303" cy="4058303"/>
        </a:xfrm>
        <a:prstGeom prst="blockArc">
          <a:avLst>
            <a:gd name="adj1" fmla="val 8272556"/>
            <a:gd name="adj2" fmla="val 11074322"/>
            <a:gd name="adj3" fmla="val 3435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AD158-4F82-45D2-B614-E07C9376DE94}">
      <dsp:nvSpPr>
        <dsp:cNvPr id="0" name=""/>
        <dsp:cNvSpPr/>
      </dsp:nvSpPr>
      <dsp:spPr>
        <a:xfrm>
          <a:off x="2170217" y="204650"/>
          <a:ext cx="4058303" cy="4058303"/>
        </a:xfrm>
        <a:prstGeom prst="blockArc">
          <a:avLst>
            <a:gd name="adj1" fmla="val 4561006"/>
            <a:gd name="adj2" fmla="val 7767922"/>
            <a:gd name="adj3" fmla="val 3435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A8E6FD-712A-4667-BF7E-C97FA2268F26}">
      <dsp:nvSpPr>
        <dsp:cNvPr id="0" name=""/>
        <dsp:cNvSpPr/>
      </dsp:nvSpPr>
      <dsp:spPr>
        <a:xfrm>
          <a:off x="2907481" y="161969"/>
          <a:ext cx="4058303" cy="4058303"/>
        </a:xfrm>
        <a:prstGeom prst="blockArc">
          <a:avLst>
            <a:gd name="adj1" fmla="val 3481076"/>
            <a:gd name="adj2" fmla="val 5841406"/>
            <a:gd name="adj3" fmla="val 3435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04D3C-C574-480F-905F-E14821C5D742}">
      <dsp:nvSpPr>
        <dsp:cNvPr id="0" name=""/>
        <dsp:cNvSpPr/>
      </dsp:nvSpPr>
      <dsp:spPr>
        <a:xfrm>
          <a:off x="2313614" y="733643"/>
          <a:ext cx="4058303" cy="4058303"/>
        </a:xfrm>
        <a:prstGeom prst="blockArc">
          <a:avLst>
            <a:gd name="adj1" fmla="val 59989"/>
            <a:gd name="adj2" fmla="val 2049827"/>
            <a:gd name="adj3" fmla="val 3435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B5FC3D-D269-4026-B5A3-542C75ADEF75}">
      <dsp:nvSpPr>
        <dsp:cNvPr id="0" name=""/>
        <dsp:cNvSpPr/>
      </dsp:nvSpPr>
      <dsp:spPr>
        <a:xfrm>
          <a:off x="3257988" y="780590"/>
          <a:ext cx="2652349" cy="317325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100" kern="1200" dirty="0"/>
        </a:p>
      </dsp:txBody>
      <dsp:txXfrm>
        <a:off x="3646416" y="1245303"/>
        <a:ext cx="1875493" cy="2243831"/>
      </dsp:txXfrm>
    </dsp:sp>
    <dsp:sp modelId="{8D74136D-E0CB-44B6-A783-315C7E60ABB3}">
      <dsp:nvSpPr>
        <dsp:cNvPr id="0" name=""/>
        <dsp:cNvSpPr/>
      </dsp:nvSpPr>
      <dsp:spPr>
        <a:xfrm>
          <a:off x="5749619" y="2170312"/>
          <a:ext cx="1174292" cy="1254561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kern="1200" dirty="0" smtClean="0">
              <a:solidFill>
                <a:schemeClr val="tx2">
                  <a:lumMod val="50000"/>
                </a:schemeClr>
              </a:solidFill>
            </a:rPr>
            <a:t>Bruker-foreningen</a:t>
          </a:r>
          <a:endParaRPr lang="nb-NO" sz="14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5921590" y="2354038"/>
        <a:ext cx="830350" cy="887109"/>
      </dsp:txXfrm>
    </dsp:sp>
    <dsp:sp modelId="{525DFD88-E4E4-4D90-AE49-E8C40BC1F7EE}">
      <dsp:nvSpPr>
        <dsp:cNvPr id="0" name=""/>
        <dsp:cNvSpPr/>
      </dsp:nvSpPr>
      <dsp:spPr>
        <a:xfrm>
          <a:off x="5418632" y="3345094"/>
          <a:ext cx="1148582" cy="107524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kern="1200" dirty="0" smtClean="0">
              <a:solidFill>
                <a:schemeClr val="tx2">
                  <a:lumMod val="50000"/>
                </a:schemeClr>
              </a:solidFill>
            </a:rPr>
            <a:t>TRS</a:t>
          </a:r>
          <a:endParaRPr lang="nb-NO" sz="14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5586838" y="3502560"/>
        <a:ext cx="812170" cy="760312"/>
      </dsp:txXfrm>
    </dsp:sp>
    <dsp:sp modelId="{35BB4686-5F15-4D21-A30B-96E9DEF63EA4}">
      <dsp:nvSpPr>
        <dsp:cNvPr id="0" name=""/>
        <dsp:cNvSpPr/>
      </dsp:nvSpPr>
      <dsp:spPr>
        <a:xfrm>
          <a:off x="3862584" y="3377824"/>
          <a:ext cx="1637367" cy="158236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kern="1200" dirty="0" smtClean="0">
              <a:solidFill>
                <a:schemeClr val="tx2">
                  <a:lumMod val="50000"/>
                </a:schemeClr>
              </a:solidFill>
            </a:rPr>
            <a:t>Skole, SFO</a:t>
          </a:r>
        </a:p>
      </dsp:txBody>
      <dsp:txXfrm>
        <a:off x="4102371" y="3609556"/>
        <a:ext cx="1157793" cy="1118900"/>
      </dsp:txXfrm>
    </dsp:sp>
    <dsp:sp modelId="{6A007294-AE5D-4119-9DD0-86BB2C2F1C84}">
      <dsp:nvSpPr>
        <dsp:cNvPr id="0" name=""/>
        <dsp:cNvSpPr/>
      </dsp:nvSpPr>
      <dsp:spPr>
        <a:xfrm>
          <a:off x="1968455" y="2908756"/>
          <a:ext cx="1926623" cy="1729329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kern="1200" dirty="0" smtClean="0">
              <a:solidFill>
                <a:schemeClr val="tx2">
                  <a:lumMod val="50000"/>
                </a:schemeClr>
              </a:solidFill>
            </a:rPr>
            <a:t>Kommune-ergoterapeut</a:t>
          </a:r>
        </a:p>
      </dsp:txBody>
      <dsp:txXfrm>
        <a:off x="2250602" y="3162010"/>
        <a:ext cx="1362329" cy="1222821"/>
      </dsp:txXfrm>
    </dsp:sp>
    <dsp:sp modelId="{EF93660E-A4BE-4887-A844-8DB5AFC7432F}">
      <dsp:nvSpPr>
        <dsp:cNvPr id="0" name=""/>
        <dsp:cNvSpPr/>
      </dsp:nvSpPr>
      <dsp:spPr>
        <a:xfrm>
          <a:off x="1498900" y="1506170"/>
          <a:ext cx="1848145" cy="1541252"/>
        </a:xfrm>
        <a:prstGeom prst="ellipse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kern="1200" dirty="0" smtClean="0">
              <a:solidFill>
                <a:schemeClr val="bg1"/>
              </a:solidFill>
            </a:rPr>
            <a:t>Kommune-fysioterapeut</a:t>
          </a:r>
        </a:p>
      </dsp:txBody>
      <dsp:txXfrm>
        <a:off x="1769555" y="1731881"/>
        <a:ext cx="1306835" cy="1089830"/>
      </dsp:txXfrm>
    </dsp:sp>
    <dsp:sp modelId="{9654ACD1-3BB4-4965-82F0-AAC8FCD87EAB}">
      <dsp:nvSpPr>
        <dsp:cNvPr id="0" name=""/>
        <dsp:cNvSpPr/>
      </dsp:nvSpPr>
      <dsp:spPr>
        <a:xfrm>
          <a:off x="2759285" y="149860"/>
          <a:ext cx="1527215" cy="1533943"/>
        </a:xfrm>
        <a:prstGeom prst="ellipse">
          <a:avLst/>
        </a:prstGeom>
        <a:solidFill>
          <a:srgbClr val="66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kern="1200" dirty="0" err="1" smtClean="0">
              <a:solidFill>
                <a:schemeClr val="tx2">
                  <a:lumMod val="50000"/>
                </a:schemeClr>
              </a:solidFill>
            </a:rPr>
            <a:t>Fastlege</a:t>
          </a:r>
          <a:endParaRPr lang="nb-NO" sz="14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982940" y="374501"/>
        <a:ext cx="1079905" cy="1084661"/>
      </dsp:txXfrm>
    </dsp:sp>
    <dsp:sp modelId="{B99D03EF-F005-4449-83F1-949B5C8465B6}">
      <dsp:nvSpPr>
        <dsp:cNvPr id="0" name=""/>
        <dsp:cNvSpPr/>
      </dsp:nvSpPr>
      <dsp:spPr>
        <a:xfrm>
          <a:off x="4281146" y="0"/>
          <a:ext cx="1248946" cy="1332671"/>
        </a:xfrm>
        <a:prstGeom prst="ellipse">
          <a:avLst/>
        </a:prstGeom>
        <a:solidFill>
          <a:srgbClr val="FF5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kern="1200" dirty="0" smtClean="0">
              <a:solidFill>
                <a:schemeClr val="tx2">
                  <a:lumMod val="50000"/>
                </a:schemeClr>
              </a:solidFill>
            </a:rPr>
            <a:t>Helse-søster</a:t>
          </a:r>
          <a:endParaRPr lang="nb-NO" sz="14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4464050" y="195165"/>
        <a:ext cx="883138" cy="942341"/>
      </dsp:txXfrm>
    </dsp:sp>
    <dsp:sp modelId="{FE6D7AEA-E1C0-43F0-AB45-BE87F463451B}">
      <dsp:nvSpPr>
        <dsp:cNvPr id="0" name=""/>
        <dsp:cNvSpPr/>
      </dsp:nvSpPr>
      <dsp:spPr>
        <a:xfrm>
          <a:off x="5456552" y="675620"/>
          <a:ext cx="1380462" cy="1380966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b="1" kern="1200" dirty="0" err="1" smtClean="0">
              <a:solidFill>
                <a:schemeClr val="tx2">
                  <a:lumMod val="50000"/>
                </a:schemeClr>
              </a:solidFill>
            </a:rPr>
            <a:t>Barne</a:t>
          </a:r>
          <a:r>
            <a:rPr lang="nb-NO" sz="1200" b="1" kern="1200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nb-NO" sz="1200" b="1" kern="1200" dirty="0" err="1" smtClean="0">
              <a:solidFill>
                <a:schemeClr val="tx2">
                  <a:lumMod val="50000"/>
                </a:schemeClr>
              </a:solidFill>
            </a:rPr>
            <a:t>habiliterings</a:t>
          </a:r>
          <a:endParaRPr lang="nb-NO" sz="1200" b="1" kern="1200" dirty="0" smtClean="0">
            <a:solidFill>
              <a:schemeClr val="tx2">
                <a:lumMod val="50000"/>
              </a:schemeClr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b="1" kern="1200" dirty="0" smtClean="0">
              <a:solidFill>
                <a:schemeClr val="tx2">
                  <a:lumMod val="50000"/>
                </a:schemeClr>
              </a:solidFill>
            </a:rPr>
            <a:t>tjenesten</a:t>
          </a:r>
          <a:endParaRPr lang="nb-NO" sz="12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5658716" y="877858"/>
        <a:ext cx="976134" cy="976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5536474" y="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C5D9E-391C-3242-AB1F-01CBE8B1DD11}" type="datetimeFigureOut">
              <a:rPr lang="nb-NO" smtClean="0"/>
              <a:t>27.01.2021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638725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5536474" y="638725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D9764-F638-C64C-BCA7-F78AA2BB98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96485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5536474" y="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B86AC-8CE6-094E-904C-3932631199F2}" type="datetimeFigureOut">
              <a:rPr lang="nb-NO" smtClean="0"/>
              <a:t>27.01.2021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2646363" y="504825"/>
            <a:ext cx="4481512" cy="2520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977424" y="3194209"/>
            <a:ext cx="7819390" cy="302609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638725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5536474" y="638725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BFA0A-6C03-0B45-A5C2-0AAC9740D3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51829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38915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10C4F0-BB33-43A7-A3D9-BD3AB3723337}" type="slidenum">
              <a:rPr lang="nb-NO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nb-NO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41987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1988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6368" indent="-2870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8258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7561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66864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26167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85470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44773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04077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39091FBA-A240-41C9-BED1-D92F9CBDC2CF}" type="slidenum">
              <a:rPr lang="nb-NO" altLang="nb-NO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10</a:t>
            </a:fld>
            <a:endParaRPr lang="nb-NO" alt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7730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4301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5C276-A174-4640-BDBD-A6484F533B77}" type="slidenum">
              <a:rPr lang="nb-NO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44035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4036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35204" indent="-28228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32310" indent="-2264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85234" indent="-2264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38158" indent="-2264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497461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56764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16067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75370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27E6042E-ED4B-4DC2-97BC-22D47F8EB026}" type="slidenum">
              <a:rPr lang="nb-NO" altLang="nb-NO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13</a:t>
            </a:fld>
            <a:endParaRPr lang="nb-NO" alt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89EB29-1BFF-4DA6-B328-21B89FDD01EC}" type="slidenum">
              <a:rPr lang="nb-NO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0104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35204" indent="-28228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32310" indent="-2264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85234" indent="-2264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38158" indent="-2264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497461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56764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16067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75370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B99A7B80-D933-4B6B-8758-B86BCED051EA}" type="slidenum">
              <a:rPr lang="nb-NO" altLang="nb-NO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16</a:t>
            </a:fld>
            <a:endParaRPr lang="nb-NO" altLang="nb-NO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86050" y="517525"/>
            <a:ext cx="4413250" cy="24828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1647" y="3208003"/>
            <a:ext cx="7149209" cy="29993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32" tIns="44016" rIns="88032" bIns="44016"/>
          <a:lstStyle/>
          <a:p>
            <a:pPr marL="400050">
              <a:defRPr/>
            </a:pPr>
            <a:endParaRPr lang="nb-NO" sz="2600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På Uteplassen, er utgangspunktet at alle skal få delta </a:t>
            </a:r>
          </a:p>
          <a:p>
            <a:r>
              <a:rPr lang="nb-NO" dirty="0" smtClean="0"/>
              <a:t>Likevel er det viktigst at det er lett å delta på det barnet er mest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intressert</a:t>
            </a:r>
            <a:r>
              <a:rPr lang="nb-NO" baseline="0" dirty="0" smtClean="0"/>
              <a:t> i- snakk med barnet om hva de liker å gjøre ute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Det er Viktig å komme til der leken foregår</a:t>
            </a:r>
          </a:p>
          <a:p>
            <a:r>
              <a:rPr lang="nb-NO" dirty="0" smtClean="0"/>
              <a:t>Er det behov for noe tilrettelegging på skolens uteplass?</a:t>
            </a:r>
          </a:p>
          <a:p>
            <a:r>
              <a:rPr lang="nb-NO" dirty="0" smtClean="0"/>
              <a:t>Er det kanskje Behov for anskaffelse av nye lekeapparater</a:t>
            </a:r>
          </a:p>
          <a:p>
            <a:endParaRPr lang="nb-NO" dirty="0" smtClean="0"/>
          </a:p>
          <a:p>
            <a:r>
              <a:rPr lang="nb-NO" dirty="0" smtClean="0"/>
              <a:t>Uteplassen er viktig for fri lek og «time </a:t>
            </a:r>
            <a:r>
              <a:rPr lang="nb-NO" dirty="0" err="1" smtClean="0"/>
              <a:t>out</a:t>
            </a:r>
            <a:r>
              <a:rPr lang="nb-NO" dirty="0" smtClean="0"/>
              <a:t>» for alle</a:t>
            </a:r>
          </a:p>
          <a:p>
            <a:r>
              <a:rPr lang="nb-NO" dirty="0" smtClean="0"/>
              <a:t>Å delta i Foreldreutvalget på skolen kan gi mulighet for å påvirke bant annet innkjøp av husker og lekeapparater til utelekeplassen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0283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4813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266C33-D6B4-4987-B139-06A177FB9667}" type="slidenum">
              <a:rPr lang="nb-NO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2383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20045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5017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3CC362-507C-431F-9DD8-F98D165A2980}" type="slidenum">
              <a:rPr lang="nb-NO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7637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35204" indent="-28228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32310" indent="-2264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85234" indent="-2264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38158" indent="-2264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497461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56764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16067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75370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DF6593B5-CEB7-4E01-9898-F40797C22C0A}" type="slidenum">
              <a:rPr lang="nb-NO" altLang="nb-NO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22</a:t>
            </a:fld>
            <a:endParaRPr lang="nb-NO" altLang="nb-NO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3387" y="3196173"/>
            <a:ext cx="7167470" cy="302410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>
              <a:buFont typeface="Arial" pitchFamily="34" charset="0"/>
              <a:buNone/>
            </a:pPr>
            <a:endParaRPr lang="nb-NO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C401E-F312-4C29-85F3-B396A73DAC84}" type="slidenum">
              <a:rPr lang="nb-NO" smtClean="0"/>
              <a:pPr>
                <a:defRPr/>
              </a:pPr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723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6368" indent="-2870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8258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7561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66864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26167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85470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44773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04077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39B42F9B-BEFA-4873-908D-B199D8C18C5F}" type="slidenum">
              <a:rPr lang="nb-NO" altLang="nb-NO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24</a:t>
            </a:fld>
            <a:endParaRPr lang="nb-NO" altLang="nb-NO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sz="2400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646363" y="504825"/>
            <a:ext cx="4481512" cy="25209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50248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Vi har skrevet en artikkel om skole</a:t>
            </a:r>
            <a:r>
              <a:rPr lang="nb-NO" baseline="0" dirty="0" smtClean="0"/>
              <a:t> for barn med ryggmargsbrokk. Dere finner artikkelen på nettsiden vår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5339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7278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646363" y="504825"/>
            <a:ext cx="4481512" cy="25209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45D2B-055D-454F-B317-473636F0B61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884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5581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7968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3993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5F0E72-DE12-4794-9712-266EA303A7BE}" type="slidenum">
              <a:rPr lang="nb-NO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864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6368" indent="-2870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8258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7561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66864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26167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85470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44773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04077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D1BA1F36-B2BD-4F83-971D-A8EC89B97981}" type="slidenum">
              <a:rPr lang="nb-NO" altLang="nb-NO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9</a:t>
            </a:fld>
            <a:endParaRPr lang="nb-NO" altLang="nb-NO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helsenorge.no/sjeldnediagnoser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helsenorge.no/sjeldnediagnoser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helsenorge.no/sjeldnediagnoser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614707"/>
            <a:ext cx="10363200" cy="418353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Foredragsholder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3AA0-F2AB-A848-AB56-B89BD6065690}" type="datetime3">
              <a:rPr lang="nb-NO" smtClean="0"/>
              <a:t>2021.01.27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59"/>
            <a:ext cx="10363200" cy="455706"/>
          </a:xfrm>
        </p:spPr>
        <p:txBody>
          <a:bodyPr>
            <a:normAutofit/>
          </a:bodyPr>
          <a:lstStyle>
            <a:lvl1pPr marL="0" indent="0">
              <a:buNone/>
              <a:defRPr sz="2000" b="0" i="1"/>
            </a:lvl1pPr>
          </a:lstStyle>
          <a:p>
            <a:pPr lvl="0"/>
            <a:r>
              <a:rPr lang="nb-NO" dirty="0" smtClean="0"/>
              <a:t>Stilling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1" y="978647"/>
            <a:ext cx="4364567" cy="373530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 smtClean="0"/>
              <a:t>Sted/dato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29047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3"/>
          </p:nvPr>
        </p:nvSpPr>
        <p:spPr>
          <a:xfrm>
            <a:off x="914400" y="2425701"/>
            <a:ext cx="10363200" cy="20923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4273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 dirty="0" smtClean="0"/>
              <a:t>Kontakt</a:t>
            </a:r>
            <a:endParaRPr lang="nb-NO" dirty="0"/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218766"/>
            <a:ext cx="10363200" cy="516700"/>
          </a:xfrm>
        </p:spPr>
        <p:txBody>
          <a:bodyPr>
            <a:normAutofit/>
          </a:bodyPr>
          <a:lstStyle>
            <a:lvl1pPr marL="0" indent="0" algn="l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Navn </a:t>
            </a:r>
            <a:r>
              <a:rPr lang="nb-NO" dirty="0" err="1" smtClean="0"/>
              <a:t>Navnesen</a:t>
            </a:r>
            <a:endParaRPr lang="nb-NO" dirty="0"/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66"/>
            <a:ext cx="10363200" cy="304861"/>
          </a:xfrm>
        </p:spPr>
        <p:txBody>
          <a:bodyPr>
            <a:normAutofit/>
          </a:bodyPr>
          <a:lstStyle>
            <a:lvl1pPr marL="0" indent="0">
              <a:buNone/>
              <a:defRPr sz="1600" b="1" i="0"/>
            </a:lvl1pPr>
          </a:lstStyle>
          <a:p>
            <a:pPr lvl="0"/>
            <a:r>
              <a:rPr lang="nb-NO" dirty="0" smtClean="0"/>
              <a:t>Telefon:</a:t>
            </a:r>
            <a:endParaRPr lang="nb-NO" dirty="0"/>
          </a:p>
        </p:txBody>
      </p:sp>
      <p:sp>
        <p:nvSpPr>
          <p:cNvPr id="11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3337921"/>
            <a:ext cx="10363200" cy="309368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 b="1" i="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 smtClean="0"/>
              <a:t>Epost: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7666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01701" y="3468695"/>
            <a:ext cx="10727267" cy="1468437"/>
          </a:xfrm>
        </p:spPr>
        <p:txBody>
          <a:bodyPr tIns="45720" bIns="45720"/>
          <a:lstStyle>
            <a:lvl1pPr>
              <a:defRPr/>
            </a:lvl1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01701" y="1998670"/>
            <a:ext cx="10727267" cy="1470025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18440" name="Rectangle 8"/>
          <p:cNvSpPr>
            <a:spLocks noChangeAspect="1" noChangeArrowheads="1"/>
          </p:cNvSpPr>
          <p:nvPr/>
        </p:nvSpPr>
        <p:spPr bwMode="auto">
          <a:xfrm>
            <a:off x="1016001" y="6019807"/>
            <a:ext cx="671406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endParaRPr lang="nb-NO" sz="1600">
              <a:solidFill>
                <a:prstClr val="black"/>
              </a:solidFill>
            </a:endParaRPr>
          </a:p>
        </p:txBody>
      </p:sp>
      <p:pic>
        <p:nvPicPr>
          <p:cNvPr id="10" name="Bilde 9" descr="Bilde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0003" y="6192007"/>
            <a:ext cx="487924" cy="365943"/>
          </a:xfrm>
          <a:prstGeom prst="rect">
            <a:avLst/>
          </a:prstGeom>
        </p:spPr>
      </p:pic>
      <p:sp>
        <p:nvSpPr>
          <p:cNvPr id="12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01700" y="6228007"/>
            <a:ext cx="528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nb-NO">
              <a:solidFill>
                <a:prstClr val="black"/>
              </a:solidFill>
            </a:endParaRPr>
          </a:p>
        </p:txBody>
      </p:sp>
      <p:pic>
        <p:nvPicPr>
          <p:cNvPr id="13" name="Bilde 12" descr="Bilde 004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6467"/>
            <a:ext cx="6336000" cy="72000"/>
          </a:xfrm>
          <a:prstGeom prst="rect">
            <a:avLst/>
          </a:prstGeom>
        </p:spPr>
      </p:pic>
      <p:pic>
        <p:nvPicPr>
          <p:cNvPr id="9" name="Picture 25" descr="Sunnaas_TRS_under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0067" y="6151411"/>
            <a:ext cx="3877732" cy="4764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6529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01701" y="239713"/>
            <a:ext cx="10727267" cy="1270000"/>
          </a:xfrm>
          <a:prstGeom prst="rect">
            <a:avLst/>
          </a:prstGeo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01700" y="6228007"/>
            <a:ext cx="528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6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37689" y="609600"/>
            <a:ext cx="10128249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937685" y="1981200"/>
            <a:ext cx="4961467" cy="38862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02355" y="1981200"/>
            <a:ext cx="4963583" cy="38862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>
          <a:xfrm>
            <a:off x="2063751" y="6165850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>
          <a:xfrm>
            <a:off x="1102787" y="6165850"/>
            <a:ext cx="814916" cy="484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735B339-A2FF-4EBB-AFCE-542E5C6B7F1D}" type="slidenum">
              <a:rPr lang="nb-NO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18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tel, innhold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42489" y="96845"/>
            <a:ext cx="9544049" cy="141287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65768" y="1981200"/>
            <a:ext cx="5005917" cy="4114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474887" y="1981200"/>
            <a:ext cx="5005916" cy="4114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1261533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4704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1EFD87-D7AB-4DC3-B54F-0FB07EDC3E19}" type="slidenum">
              <a:rPr lang="nb-NO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14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01700" y="6228007"/>
            <a:ext cx="528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384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rkfi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35360" y="1556795"/>
            <a:ext cx="11521280" cy="456937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8" name="Plassholder for tittel 1"/>
          <p:cNvSpPr>
            <a:spLocks noGrp="1"/>
          </p:cNvSpPr>
          <p:nvPr>
            <p:ph type="title"/>
          </p:nvPr>
        </p:nvSpPr>
        <p:spPr>
          <a:xfrm>
            <a:off x="335360" y="692696"/>
            <a:ext cx="115212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2" name="Plassholder for dato 2"/>
          <p:cNvSpPr>
            <a:spLocks noGrp="1"/>
          </p:cNvSpPr>
          <p:nvPr>
            <p:ph type="dt" sz="half" idx="2"/>
          </p:nvPr>
        </p:nvSpPr>
        <p:spPr>
          <a:xfrm>
            <a:off x="326264" y="6305433"/>
            <a:ext cx="1338765" cy="331658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13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825065" y="6305433"/>
            <a:ext cx="9237497" cy="32537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14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11257035" y="6311043"/>
            <a:ext cx="580791" cy="31976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A67513C0-5F9E-431D-A218-42A3D8B9E734}" type="slidenum">
              <a:rPr lang="nb-NO" smtClean="0">
                <a:solidFill>
                  <a:srgbClr val="003283"/>
                </a:solidFill>
              </a:rPr>
              <a:pPr/>
              <a:t>‹#›</a:t>
            </a:fld>
            <a:endParaRPr lang="nb-NO" dirty="0">
              <a:solidFill>
                <a:srgbClr val="0032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37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01701" y="239713"/>
            <a:ext cx="10727267" cy="1270000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01700" y="6228007"/>
            <a:ext cx="528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58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599724" y="2468901"/>
            <a:ext cx="8256917" cy="1344149"/>
          </a:xfrm>
        </p:spPr>
        <p:txBody>
          <a:bodyPr lIns="0">
            <a:normAutofit/>
          </a:bodyPr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Forside</a:t>
            </a:r>
          </a:p>
        </p:txBody>
      </p:sp>
      <p:sp>
        <p:nvSpPr>
          <p:cNvPr id="6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3599724" y="3813050"/>
            <a:ext cx="8256917" cy="1536171"/>
          </a:xfrm>
        </p:spPr>
        <p:txBody>
          <a:bodyPr lIns="0">
            <a:normAutofit/>
          </a:bodyPr>
          <a:lstStyle>
            <a:lvl1pPr marL="0" indent="0" algn="l">
              <a:buNone/>
              <a:defRPr sz="3700" b="1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Tittel</a:t>
            </a:r>
          </a:p>
        </p:txBody>
      </p:sp>
      <p:sp>
        <p:nvSpPr>
          <p:cNvPr id="9" name="Plassholder for dato 2"/>
          <p:cNvSpPr>
            <a:spLocks noGrp="1"/>
          </p:cNvSpPr>
          <p:nvPr>
            <p:ph type="dt" sz="half" idx="2"/>
          </p:nvPr>
        </p:nvSpPr>
        <p:spPr>
          <a:xfrm>
            <a:off x="326264" y="6305439"/>
            <a:ext cx="1338765" cy="331659"/>
          </a:xfrm>
          <a:prstGeom prst="rect">
            <a:avLst/>
          </a:prstGeom>
        </p:spPr>
        <p:txBody>
          <a:bodyPr anchor="ctr" anchorCtr="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1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11257037" y="6311043"/>
            <a:ext cx="580791" cy="31976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3599723" y="6282436"/>
            <a:ext cx="6096000" cy="369328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r>
              <a:rPr lang="en-GB" sz="1600" i="1" dirty="0" smtClean="0">
                <a:solidFill>
                  <a:srgbClr val="003283"/>
                </a:solidFill>
              </a:rPr>
              <a:t>- en del </a:t>
            </a:r>
            <a:r>
              <a:rPr lang="en-GB" sz="1600" i="1" dirty="0" err="1" smtClean="0">
                <a:solidFill>
                  <a:srgbClr val="003283"/>
                </a:solidFill>
              </a:rPr>
              <a:t>av</a:t>
            </a:r>
            <a:r>
              <a:rPr lang="en-GB" sz="1600" i="1" dirty="0" smtClean="0">
                <a:solidFill>
                  <a:srgbClr val="003283"/>
                </a:solidFill>
              </a:rPr>
              <a:t> </a:t>
            </a:r>
            <a:r>
              <a:rPr lang="en-GB" sz="1600" i="1" dirty="0" err="1" smtClean="0">
                <a:solidFill>
                  <a:srgbClr val="003283"/>
                </a:solidFill>
              </a:rPr>
              <a:t>Nasjonal</a:t>
            </a:r>
            <a:r>
              <a:rPr lang="en-GB" sz="1600" i="1" dirty="0" smtClean="0">
                <a:solidFill>
                  <a:srgbClr val="003283"/>
                </a:solidFill>
              </a:rPr>
              <a:t> </a:t>
            </a:r>
            <a:r>
              <a:rPr lang="en-GB" sz="1600" i="1" dirty="0" err="1" smtClean="0">
                <a:solidFill>
                  <a:srgbClr val="003283"/>
                </a:solidFill>
              </a:rPr>
              <a:t>kompetansetjeneste</a:t>
            </a:r>
            <a:r>
              <a:rPr lang="en-GB" sz="1600" i="1" dirty="0" smtClean="0">
                <a:solidFill>
                  <a:srgbClr val="003283"/>
                </a:solidFill>
              </a:rPr>
              <a:t> for </a:t>
            </a:r>
            <a:r>
              <a:rPr lang="en-GB" sz="1600" i="1" dirty="0" err="1" smtClean="0">
                <a:solidFill>
                  <a:srgbClr val="003283"/>
                </a:solidFill>
              </a:rPr>
              <a:t>sjeldne</a:t>
            </a:r>
            <a:r>
              <a:rPr lang="en-GB" sz="1600" i="1" dirty="0" smtClean="0">
                <a:solidFill>
                  <a:srgbClr val="003283"/>
                </a:solidFill>
              </a:rPr>
              <a:t> </a:t>
            </a:r>
            <a:r>
              <a:rPr lang="en-GB" sz="1600" i="1" dirty="0" err="1" smtClean="0">
                <a:solidFill>
                  <a:srgbClr val="003283"/>
                </a:solidFill>
              </a:rPr>
              <a:t>diagnoser</a:t>
            </a:r>
            <a:endParaRPr lang="nb-NO" sz="1600" i="1" dirty="0">
              <a:solidFill>
                <a:srgbClr val="0032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1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del av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3E00-066B-0F47-B293-5667A3FE45A4}" type="datetime3">
              <a:rPr lang="nb-NO" smtClean="0"/>
              <a:t>2021.01.27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23" name="TekstSylinder 22"/>
          <p:cNvSpPr txBox="1"/>
          <p:nvPr userDrawn="1"/>
        </p:nvSpPr>
        <p:spPr>
          <a:xfrm>
            <a:off x="12493204" y="37938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800" dirty="0"/>
          </a:p>
        </p:txBody>
      </p:sp>
      <p:sp>
        <p:nvSpPr>
          <p:cNvPr id="25" name="Tittel 1"/>
          <p:cNvSpPr txBox="1">
            <a:spLocks/>
          </p:cNvSpPr>
          <p:nvPr userDrawn="1"/>
        </p:nvSpPr>
        <p:spPr>
          <a:xfrm>
            <a:off x="4168146" y="2760172"/>
            <a:ext cx="7486853" cy="3329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/>
              <a:t>Frambu</a:t>
            </a:r>
            <a:r>
              <a:rPr lang="nb-NO" sz="1600" b="0" dirty="0" smtClean="0"/>
              <a:t> kompetansesenter for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Nasjonalt kompetansesenter for </a:t>
            </a:r>
            <a:r>
              <a:rPr lang="nb-NO" sz="1600" b="0" dirty="0" err="1" smtClean="0"/>
              <a:t>porfyrisykdommer</a:t>
            </a:r>
            <a:endParaRPr lang="nb-NO" sz="1600" b="0" dirty="0" smtClean="0"/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Nasjonalt kompetansesenter for sjeldne epilepsirelaterte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/>
              <a:t>NevSom</a:t>
            </a:r>
            <a:r>
              <a:rPr lang="nb-NO" sz="1600" b="0" dirty="0" smtClean="0"/>
              <a:t> - Nasjonalt kompetansesenter for </a:t>
            </a:r>
            <a:r>
              <a:rPr lang="nb-NO" sz="1600" b="0" dirty="0" err="1" smtClean="0"/>
              <a:t>nevroutviklingsforstyrrelser</a:t>
            </a:r>
            <a:r>
              <a:rPr lang="nb-NO" sz="1600" b="0" dirty="0" smtClean="0"/>
              <a:t> og </a:t>
            </a:r>
            <a:r>
              <a:rPr lang="nb-NO" sz="1600" b="0" dirty="0" err="1" smtClean="0"/>
              <a:t>hypersomnier</a:t>
            </a:r>
            <a:endParaRPr lang="nb-NO" sz="1600" b="0" dirty="0" smtClean="0"/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/>
              <a:t>Nevromuskulært</a:t>
            </a:r>
            <a:r>
              <a:rPr lang="nb-NO" sz="1600" b="0" dirty="0" smtClean="0"/>
              <a:t> kompetansesenter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Norsk senter for cystisk fibrose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Senter for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TAKO-senteret - Nasjonalt kompetansesenter for oral helse ved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dirty="0" smtClean="0"/>
              <a:t>TRS kompetansesenter for sjeldne diagnoser</a:t>
            </a:r>
          </a:p>
        </p:txBody>
      </p:sp>
      <p:sp>
        <p:nvSpPr>
          <p:cNvPr id="15" name="Tittel 1"/>
          <p:cNvSpPr txBox="1">
            <a:spLocks/>
          </p:cNvSpPr>
          <p:nvPr userDrawn="1"/>
        </p:nvSpPr>
        <p:spPr>
          <a:xfrm>
            <a:off x="4019719" y="604460"/>
            <a:ext cx="7174179" cy="398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1800" dirty="0" smtClean="0"/>
              <a:t>TRS kompetansesenter for sjeldne diagnoser er en del av</a:t>
            </a:r>
            <a:endParaRPr lang="nb-NO" sz="1800" b="0" dirty="0"/>
          </a:p>
        </p:txBody>
      </p:sp>
      <p:sp>
        <p:nvSpPr>
          <p:cNvPr id="18" name="Tittel 1"/>
          <p:cNvSpPr txBox="1">
            <a:spLocks/>
          </p:cNvSpPr>
          <p:nvPr userDrawn="1"/>
        </p:nvSpPr>
        <p:spPr>
          <a:xfrm>
            <a:off x="4168145" y="2260753"/>
            <a:ext cx="7174179" cy="342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1800" b="0" dirty="0" smtClean="0">
                <a:solidFill>
                  <a:srgbClr val="003279"/>
                </a:solidFill>
                <a:hlinkClick r:id="rId2"/>
              </a:rPr>
              <a:t>https://helsenorge.no/sjeldnediagnoser</a:t>
            </a:r>
            <a:endParaRPr lang="nb-NO" sz="1800" b="0" dirty="0">
              <a:solidFill>
                <a:srgbClr val="003279"/>
              </a:solidFill>
            </a:endParaRPr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8004">
            <a:off x="359688" y="1518637"/>
            <a:ext cx="2295711" cy="4199473"/>
          </a:xfrm>
          <a:prstGeom prst="rect">
            <a:avLst/>
          </a:prstGeom>
        </p:spPr>
      </p:pic>
      <p:grpSp>
        <p:nvGrpSpPr>
          <p:cNvPr id="2" name="Gruppe 1"/>
          <p:cNvGrpSpPr/>
          <p:nvPr userDrawn="1"/>
        </p:nvGrpSpPr>
        <p:grpSpPr>
          <a:xfrm>
            <a:off x="1646903" y="700149"/>
            <a:ext cx="1463679" cy="278348"/>
            <a:chOff x="457200" y="700149"/>
            <a:chExt cx="1463679" cy="278348"/>
          </a:xfrm>
        </p:grpSpPr>
        <p:pic>
          <p:nvPicPr>
            <p:cNvPr id="19" name="Bilde 1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700149"/>
              <a:ext cx="278348" cy="278348"/>
            </a:xfrm>
            <a:prstGeom prst="rect">
              <a:avLst/>
            </a:prstGeom>
          </p:spPr>
        </p:pic>
        <p:pic>
          <p:nvPicPr>
            <p:cNvPr id="20" name="Bilde 19" descr="Social icons-02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10" y="700149"/>
              <a:ext cx="278348" cy="278348"/>
            </a:xfrm>
            <a:prstGeom prst="rect">
              <a:avLst/>
            </a:prstGeom>
          </p:spPr>
        </p:pic>
        <p:pic>
          <p:nvPicPr>
            <p:cNvPr id="21" name="Bilde 20" descr="Social icons-04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531" y="700149"/>
              <a:ext cx="278348" cy="278348"/>
            </a:xfrm>
            <a:prstGeom prst="rect">
              <a:avLst/>
            </a:prstGeom>
          </p:spPr>
        </p:pic>
        <p:pic>
          <p:nvPicPr>
            <p:cNvPr id="22" name="Bilde 21" descr="Social icons-03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420" y="700149"/>
              <a:ext cx="278348" cy="278348"/>
            </a:xfrm>
            <a:prstGeom prst="rect">
              <a:avLst/>
            </a:prstGeom>
          </p:spPr>
        </p:pic>
      </p:grpSp>
      <p:pic>
        <p:nvPicPr>
          <p:cNvPr id="24" name="Bild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45" y="1231290"/>
            <a:ext cx="4785340" cy="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8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614707"/>
            <a:ext cx="10363200" cy="418353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Foredragsholder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3AA0-F2AB-A848-AB56-B89BD6065690}" type="datetime3">
              <a:rPr lang="nb-NO" smtClean="0"/>
              <a:t>2021.01.27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59"/>
            <a:ext cx="10363200" cy="455706"/>
          </a:xfrm>
        </p:spPr>
        <p:txBody>
          <a:bodyPr>
            <a:normAutofit/>
          </a:bodyPr>
          <a:lstStyle>
            <a:lvl1pPr marL="0" indent="0">
              <a:buNone/>
              <a:defRPr sz="2000" b="0" i="1"/>
            </a:lvl1pPr>
          </a:lstStyle>
          <a:p>
            <a:pPr lvl="0"/>
            <a:r>
              <a:rPr lang="nb-NO" dirty="0" smtClean="0"/>
              <a:t>Stilling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1" y="978647"/>
            <a:ext cx="4364567" cy="373530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 smtClean="0"/>
              <a:t>Sted/dato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0880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del av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3E00-066B-0F47-B293-5667A3FE45A4}" type="datetime3">
              <a:rPr lang="nb-NO" smtClean="0"/>
              <a:t>2021.01.27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23" name="TekstSylinder 22"/>
          <p:cNvSpPr txBox="1"/>
          <p:nvPr userDrawn="1"/>
        </p:nvSpPr>
        <p:spPr>
          <a:xfrm>
            <a:off x="12493204" y="37938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800" dirty="0"/>
          </a:p>
        </p:txBody>
      </p:sp>
      <p:sp>
        <p:nvSpPr>
          <p:cNvPr id="25" name="Tittel 1"/>
          <p:cNvSpPr txBox="1">
            <a:spLocks/>
          </p:cNvSpPr>
          <p:nvPr userDrawn="1"/>
        </p:nvSpPr>
        <p:spPr>
          <a:xfrm>
            <a:off x="4168146" y="2760172"/>
            <a:ext cx="7486853" cy="3329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/>
              <a:t>Frambu</a:t>
            </a:r>
            <a:r>
              <a:rPr lang="nb-NO" sz="1600" b="0" dirty="0" smtClean="0"/>
              <a:t> kompetansesenter for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Nasjonalt kompetansesenter for </a:t>
            </a:r>
            <a:r>
              <a:rPr lang="nb-NO" sz="1600" b="0" dirty="0" err="1" smtClean="0"/>
              <a:t>porfyrisykdommer</a:t>
            </a:r>
            <a:endParaRPr lang="nb-NO" sz="1600" b="0" dirty="0" smtClean="0"/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Nasjonalt kompetansesenter for sjeldne epilepsirelaterte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/>
              <a:t>NevSom</a:t>
            </a:r>
            <a:r>
              <a:rPr lang="nb-NO" sz="1600" b="0" dirty="0" smtClean="0"/>
              <a:t> - Nasjonalt kompetansesenter for </a:t>
            </a:r>
            <a:r>
              <a:rPr lang="nb-NO" sz="1600" b="0" dirty="0" err="1" smtClean="0"/>
              <a:t>nevroutviklingsforstyrrelser</a:t>
            </a:r>
            <a:r>
              <a:rPr lang="nb-NO" sz="1600" b="0" dirty="0" smtClean="0"/>
              <a:t> og </a:t>
            </a:r>
            <a:r>
              <a:rPr lang="nb-NO" sz="1600" b="0" dirty="0" err="1" smtClean="0"/>
              <a:t>hypersomnier</a:t>
            </a:r>
            <a:endParaRPr lang="nb-NO" sz="1600" b="0" dirty="0" smtClean="0"/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/>
              <a:t>Nevromuskulært</a:t>
            </a:r>
            <a:r>
              <a:rPr lang="nb-NO" sz="1600" b="0" dirty="0" smtClean="0"/>
              <a:t> kompetansesenter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Norsk senter for cystisk fibrose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Senter for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TAKO-senteret - Nasjonalt kompetansesenter for oral helse ved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dirty="0" smtClean="0"/>
              <a:t>TRS kompetansesenter for sjeldne diagnoser</a:t>
            </a:r>
          </a:p>
        </p:txBody>
      </p:sp>
      <p:sp>
        <p:nvSpPr>
          <p:cNvPr id="15" name="Tittel 1"/>
          <p:cNvSpPr txBox="1">
            <a:spLocks/>
          </p:cNvSpPr>
          <p:nvPr userDrawn="1"/>
        </p:nvSpPr>
        <p:spPr>
          <a:xfrm>
            <a:off x="4019719" y="604460"/>
            <a:ext cx="7174179" cy="398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1800" dirty="0" smtClean="0"/>
              <a:t>TRS kompetansesenter for sjeldne diagnoser er en del av</a:t>
            </a:r>
            <a:endParaRPr lang="nb-NO" sz="1800" b="0" dirty="0"/>
          </a:p>
        </p:txBody>
      </p:sp>
      <p:sp>
        <p:nvSpPr>
          <p:cNvPr id="18" name="Tittel 1"/>
          <p:cNvSpPr txBox="1">
            <a:spLocks/>
          </p:cNvSpPr>
          <p:nvPr userDrawn="1"/>
        </p:nvSpPr>
        <p:spPr>
          <a:xfrm>
            <a:off x="4168145" y="2260753"/>
            <a:ext cx="7174179" cy="342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1800" b="0" dirty="0" smtClean="0">
                <a:solidFill>
                  <a:srgbClr val="003279"/>
                </a:solidFill>
                <a:hlinkClick r:id="rId2"/>
              </a:rPr>
              <a:t>https://helsenorge.no/sjeldnediagnoser</a:t>
            </a:r>
            <a:endParaRPr lang="nb-NO" sz="1800" b="0" dirty="0">
              <a:solidFill>
                <a:srgbClr val="003279"/>
              </a:solidFill>
            </a:endParaRPr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8004">
            <a:off x="359688" y="1518637"/>
            <a:ext cx="2295711" cy="4199473"/>
          </a:xfrm>
          <a:prstGeom prst="rect">
            <a:avLst/>
          </a:prstGeom>
        </p:spPr>
      </p:pic>
      <p:grpSp>
        <p:nvGrpSpPr>
          <p:cNvPr id="2" name="Gruppe 1"/>
          <p:cNvGrpSpPr/>
          <p:nvPr userDrawn="1"/>
        </p:nvGrpSpPr>
        <p:grpSpPr>
          <a:xfrm>
            <a:off x="1646903" y="700149"/>
            <a:ext cx="1463679" cy="278348"/>
            <a:chOff x="457200" y="700149"/>
            <a:chExt cx="1463679" cy="278348"/>
          </a:xfrm>
        </p:grpSpPr>
        <p:pic>
          <p:nvPicPr>
            <p:cNvPr id="19" name="Bilde 1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700149"/>
              <a:ext cx="278348" cy="278348"/>
            </a:xfrm>
            <a:prstGeom prst="rect">
              <a:avLst/>
            </a:prstGeom>
          </p:spPr>
        </p:pic>
        <p:pic>
          <p:nvPicPr>
            <p:cNvPr id="20" name="Bilde 19" descr="Social icons-02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10" y="700149"/>
              <a:ext cx="278348" cy="278348"/>
            </a:xfrm>
            <a:prstGeom prst="rect">
              <a:avLst/>
            </a:prstGeom>
          </p:spPr>
        </p:pic>
        <p:pic>
          <p:nvPicPr>
            <p:cNvPr id="21" name="Bilde 20" descr="Social icons-04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531" y="700149"/>
              <a:ext cx="278348" cy="278348"/>
            </a:xfrm>
            <a:prstGeom prst="rect">
              <a:avLst/>
            </a:prstGeom>
          </p:spPr>
        </p:pic>
        <p:pic>
          <p:nvPicPr>
            <p:cNvPr id="22" name="Bilde 21" descr="Social icons-03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420" y="700149"/>
              <a:ext cx="278348" cy="278348"/>
            </a:xfrm>
            <a:prstGeom prst="rect">
              <a:avLst/>
            </a:prstGeom>
          </p:spPr>
        </p:pic>
      </p:grpSp>
      <p:pic>
        <p:nvPicPr>
          <p:cNvPr id="24" name="Bild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45" y="1231290"/>
            <a:ext cx="4785340" cy="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16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2021.01.27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3"/>
          </p:nvPr>
        </p:nvSpPr>
        <p:spPr>
          <a:xfrm>
            <a:off x="914400" y="2425701"/>
            <a:ext cx="10363200" cy="2092325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4423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A515-227B-A841-8C87-8843287118FC}" type="datetime3">
              <a:rPr lang="nb-NO" smtClean="0"/>
              <a:t>2021.01.27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 dirty="0" smtClean="0"/>
              <a:t>Kontakt</a:t>
            </a:r>
            <a:endParaRPr lang="nb-NO" dirty="0"/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218766"/>
            <a:ext cx="10363200" cy="516700"/>
          </a:xfrm>
        </p:spPr>
        <p:txBody>
          <a:bodyPr>
            <a:normAutofit/>
          </a:bodyPr>
          <a:lstStyle>
            <a:lvl1pPr marL="0" indent="0" algn="l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Navn </a:t>
            </a:r>
            <a:r>
              <a:rPr lang="nb-NO" dirty="0" err="1" smtClean="0"/>
              <a:t>Navnesen</a:t>
            </a:r>
            <a:endParaRPr lang="nb-NO" dirty="0"/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60"/>
            <a:ext cx="10363200" cy="304861"/>
          </a:xfrm>
        </p:spPr>
        <p:txBody>
          <a:bodyPr>
            <a:normAutofit/>
          </a:bodyPr>
          <a:lstStyle>
            <a:lvl1pPr marL="0" indent="0">
              <a:buNone/>
              <a:defRPr sz="1600" b="1" i="0"/>
            </a:lvl1pPr>
          </a:lstStyle>
          <a:p>
            <a:pPr lvl="0"/>
            <a:r>
              <a:rPr lang="nb-NO" dirty="0" smtClean="0"/>
              <a:t>Telefon:</a:t>
            </a:r>
            <a:endParaRPr lang="nb-NO" dirty="0"/>
          </a:p>
        </p:txBody>
      </p:sp>
      <p:sp>
        <p:nvSpPr>
          <p:cNvPr id="11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3337921"/>
            <a:ext cx="10363200" cy="309368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 b="1" i="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 smtClean="0"/>
              <a:t>Epost: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94855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50A9-4C6E-442D-AAA6-6DEAFACC0931}" type="datetimeFigureOut">
              <a:rPr lang="nb-NO" smtClean="0"/>
              <a:t>27.01.2021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Rediger/aktiver bunnetekst  Sett inn -&gt;Topptekst og bunntekst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33BB-C052-4AA8-9B3E-4BA58EA642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8452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50A9-4C6E-442D-AAA6-6DEAFACC0931}" type="datetimeFigureOut">
              <a:rPr lang="nb-NO" smtClean="0"/>
              <a:t>27.01.2021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Rediger/aktiver bunnetekst  Sett inn -&gt;Topptekst og bunntekst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33BB-C052-4AA8-9B3E-4BA58EA642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9826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50A9-4C6E-442D-AAA6-6DEAFACC0931}" type="datetimeFigureOut">
              <a:rPr lang="nb-NO" smtClean="0"/>
              <a:t>27.01.2021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Rediger/aktiver bunnetekst  Sett inn -&gt;Topptekst og bunntekst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33BB-C052-4AA8-9B3E-4BA58EA642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427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2021.01.27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3"/>
          </p:nvPr>
        </p:nvSpPr>
        <p:spPr>
          <a:xfrm>
            <a:off x="914400" y="2425701"/>
            <a:ext cx="10363200" cy="20923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0887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A515-227B-A841-8C87-8843287118FC}" type="datetime3">
              <a:rPr lang="nb-NO" smtClean="0"/>
              <a:t>2021.01.27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 dirty="0" smtClean="0"/>
              <a:t>Kontakt</a:t>
            </a:r>
            <a:endParaRPr lang="nb-NO" dirty="0"/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218766"/>
            <a:ext cx="10363200" cy="516700"/>
          </a:xfrm>
        </p:spPr>
        <p:txBody>
          <a:bodyPr>
            <a:normAutofit/>
          </a:bodyPr>
          <a:lstStyle>
            <a:lvl1pPr marL="0" indent="0" algn="l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Navn </a:t>
            </a:r>
            <a:r>
              <a:rPr lang="nb-NO" dirty="0" err="1" smtClean="0"/>
              <a:t>Navnesen</a:t>
            </a:r>
            <a:endParaRPr lang="nb-NO" dirty="0"/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60"/>
            <a:ext cx="10363200" cy="304861"/>
          </a:xfrm>
        </p:spPr>
        <p:txBody>
          <a:bodyPr>
            <a:normAutofit/>
          </a:bodyPr>
          <a:lstStyle>
            <a:lvl1pPr marL="0" indent="0">
              <a:buNone/>
              <a:defRPr sz="1600" b="1" i="0"/>
            </a:lvl1pPr>
          </a:lstStyle>
          <a:p>
            <a:pPr lvl="0"/>
            <a:r>
              <a:rPr lang="nb-NO" dirty="0" smtClean="0"/>
              <a:t>Telefon:</a:t>
            </a:r>
            <a:endParaRPr lang="nb-NO" dirty="0"/>
          </a:p>
        </p:txBody>
      </p:sp>
      <p:sp>
        <p:nvSpPr>
          <p:cNvPr id="11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3337921"/>
            <a:ext cx="10363200" cy="309368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 b="1" i="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 smtClean="0"/>
              <a:t>Epost: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75780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599723" y="2468895"/>
            <a:ext cx="8256917" cy="1344149"/>
          </a:xfrm>
        </p:spPr>
        <p:txBody>
          <a:bodyPr lIns="0">
            <a:norm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nb-NO" dirty="0" smtClean="0"/>
              <a:t>Forside</a:t>
            </a:r>
            <a:endParaRPr lang="nb-NO" dirty="0"/>
          </a:p>
        </p:txBody>
      </p:sp>
      <p:sp>
        <p:nvSpPr>
          <p:cNvPr id="6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3599723" y="3813044"/>
            <a:ext cx="8256917" cy="1536171"/>
          </a:xfrm>
        </p:spPr>
        <p:txBody>
          <a:bodyPr lIns="0">
            <a:normAutofit/>
          </a:bodyPr>
          <a:lstStyle>
            <a:lvl1pPr marL="0" indent="0" algn="l">
              <a:buNone/>
              <a:defRPr sz="2800"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Tittel</a:t>
            </a:r>
            <a:endParaRPr lang="nb-NO" dirty="0"/>
          </a:p>
        </p:txBody>
      </p:sp>
      <p:sp>
        <p:nvSpPr>
          <p:cNvPr id="9" name="Plassholder for dato 2"/>
          <p:cNvSpPr>
            <a:spLocks noGrp="1"/>
          </p:cNvSpPr>
          <p:nvPr>
            <p:ph type="dt" sz="half" idx="2"/>
          </p:nvPr>
        </p:nvSpPr>
        <p:spPr>
          <a:xfrm>
            <a:off x="326263" y="6305433"/>
            <a:ext cx="1338765" cy="331658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47837F12-30DD-4ED5-9308-F0FC799BCF97}" type="datetime1">
              <a:rPr lang="nb-NO" smtClean="0"/>
              <a:pPr/>
              <a:t>27.01.2021</a:t>
            </a:fld>
            <a:endParaRPr lang="nb-NO" dirty="0"/>
          </a:p>
        </p:txBody>
      </p:sp>
      <p:sp>
        <p:nvSpPr>
          <p:cNvPr id="10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825061" y="6305433"/>
            <a:ext cx="9237497" cy="32537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dirty="0" smtClean="0"/>
              <a:t>bunntekst</a:t>
            </a:r>
            <a:endParaRPr lang="nb-NO" dirty="0"/>
          </a:p>
        </p:txBody>
      </p:sp>
      <p:sp>
        <p:nvSpPr>
          <p:cNvPr id="11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11257031" y="6311043"/>
            <a:ext cx="580791" cy="31976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736769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rkfit og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35360" y="1556793"/>
            <a:ext cx="11521280" cy="456937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8" name="Plassholder for tittel 1"/>
          <p:cNvSpPr>
            <a:spLocks noGrp="1"/>
          </p:cNvSpPr>
          <p:nvPr>
            <p:ph type="title"/>
          </p:nvPr>
        </p:nvSpPr>
        <p:spPr>
          <a:xfrm>
            <a:off x="335360" y="692696"/>
            <a:ext cx="115212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2" name="Plassholder for dato 2"/>
          <p:cNvSpPr>
            <a:spLocks noGrp="1"/>
          </p:cNvSpPr>
          <p:nvPr>
            <p:ph type="dt" sz="half" idx="2"/>
          </p:nvPr>
        </p:nvSpPr>
        <p:spPr>
          <a:xfrm>
            <a:off x="326263" y="6305433"/>
            <a:ext cx="1338765" cy="331658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47837F12-30DD-4ED5-9308-F0FC799BCF97}" type="datetime1">
              <a:rPr lang="nb-NO" smtClean="0"/>
              <a:pPr/>
              <a:t>27.01.2021</a:t>
            </a:fld>
            <a:endParaRPr lang="nb-NO" dirty="0"/>
          </a:p>
        </p:txBody>
      </p:sp>
      <p:sp>
        <p:nvSpPr>
          <p:cNvPr id="13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825061" y="6305433"/>
            <a:ext cx="9237497" cy="32537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dirty="0" smtClean="0"/>
              <a:t>bunntekst</a:t>
            </a:r>
            <a:endParaRPr lang="nb-NO" dirty="0"/>
          </a:p>
        </p:txBody>
      </p:sp>
      <p:sp>
        <p:nvSpPr>
          <p:cNvPr id="14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11257031" y="6311043"/>
            <a:ext cx="580791" cy="31976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9581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01700" y="239713"/>
            <a:ext cx="10727267" cy="1270000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01700" y="6228002"/>
            <a:ext cx="528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nb-NO" smtClean="0">
                <a:solidFill>
                  <a:srgbClr val="003283"/>
                </a:solidFill>
              </a:rPr>
              <a:t>Rediger/aktiver bunnetekst  Sett inn -&gt;Topptekst og bunntekst</a:t>
            </a:r>
            <a:endParaRPr lang="nb-NO" dirty="0">
              <a:solidFill>
                <a:srgbClr val="0032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144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614713"/>
            <a:ext cx="10363200" cy="418353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Foredragsholder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59"/>
            <a:ext cx="10363200" cy="455706"/>
          </a:xfrm>
        </p:spPr>
        <p:txBody>
          <a:bodyPr>
            <a:normAutofit/>
          </a:bodyPr>
          <a:lstStyle>
            <a:lvl1pPr marL="0" indent="0">
              <a:buNone/>
              <a:defRPr sz="2000" b="0" i="1"/>
            </a:lvl1pPr>
          </a:lstStyle>
          <a:p>
            <a:pPr lvl="0"/>
            <a:r>
              <a:rPr lang="nb-NO" dirty="0" smtClean="0"/>
              <a:t>Stilling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5" y="978647"/>
            <a:ext cx="4364567" cy="373530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 smtClean="0"/>
              <a:t>Sted/dato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2954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del av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TekstSylinder 22"/>
          <p:cNvSpPr txBox="1"/>
          <p:nvPr userDrawn="1"/>
        </p:nvSpPr>
        <p:spPr>
          <a:xfrm>
            <a:off x="12493209" y="37938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25" name="Tittel 1"/>
          <p:cNvSpPr txBox="1">
            <a:spLocks/>
          </p:cNvSpPr>
          <p:nvPr userDrawn="1"/>
        </p:nvSpPr>
        <p:spPr>
          <a:xfrm>
            <a:off x="4168148" y="2760172"/>
            <a:ext cx="7486853" cy="3329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>
                <a:solidFill>
                  <a:prstClr val="black"/>
                </a:solidFill>
              </a:rPr>
              <a:t>Frambu</a:t>
            </a:r>
            <a:r>
              <a:rPr lang="nb-NO" sz="1600" b="0" dirty="0" smtClean="0">
                <a:solidFill>
                  <a:prstClr val="black"/>
                </a:solidFill>
              </a:rPr>
              <a:t> kompetansesenter for sjeldne diagnoser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>
                <a:solidFill>
                  <a:prstClr val="black"/>
                </a:solidFill>
              </a:rPr>
              <a:t>Nasjonalt kompetansesenter for </a:t>
            </a:r>
            <a:r>
              <a:rPr lang="nb-NO" sz="1600" b="0" dirty="0" err="1" smtClean="0">
                <a:solidFill>
                  <a:prstClr val="black"/>
                </a:solidFill>
              </a:rPr>
              <a:t>porfyrisykdommer</a:t>
            </a:r>
            <a:endParaRPr lang="nb-NO" sz="1600" b="0" dirty="0" smtClean="0">
              <a:solidFill>
                <a:prstClr val="black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>
                <a:solidFill>
                  <a:prstClr val="black"/>
                </a:solidFill>
              </a:rPr>
              <a:t>Nasjonalt kompetansesenter for sjeldne epilepsirelaterte diagnoser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>
                <a:solidFill>
                  <a:prstClr val="black"/>
                </a:solidFill>
              </a:rPr>
              <a:t>NevSom</a:t>
            </a:r>
            <a:r>
              <a:rPr lang="nb-NO" sz="1600" b="0" dirty="0" smtClean="0">
                <a:solidFill>
                  <a:prstClr val="black"/>
                </a:solidFill>
              </a:rPr>
              <a:t> - Nasjonalt kompetansesenter for </a:t>
            </a:r>
            <a:r>
              <a:rPr lang="nb-NO" sz="1600" b="0" dirty="0" err="1" smtClean="0">
                <a:solidFill>
                  <a:prstClr val="black"/>
                </a:solidFill>
              </a:rPr>
              <a:t>nevroutviklingsforstyrrelser</a:t>
            </a:r>
            <a:r>
              <a:rPr lang="nb-NO" sz="1600" b="0" dirty="0" smtClean="0">
                <a:solidFill>
                  <a:prstClr val="black"/>
                </a:solidFill>
              </a:rPr>
              <a:t> og </a:t>
            </a:r>
            <a:r>
              <a:rPr lang="nb-NO" sz="1600" b="0" dirty="0" err="1" smtClean="0">
                <a:solidFill>
                  <a:prstClr val="black"/>
                </a:solidFill>
              </a:rPr>
              <a:t>hypersomnier</a:t>
            </a:r>
            <a:endParaRPr lang="nb-NO" sz="1600" b="0" dirty="0" smtClean="0">
              <a:solidFill>
                <a:prstClr val="black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>
                <a:solidFill>
                  <a:prstClr val="black"/>
                </a:solidFill>
              </a:rPr>
              <a:t>Nevromuskulært</a:t>
            </a:r>
            <a:r>
              <a:rPr lang="nb-NO" sz="1600" b="0" dirty="0" smtClean="0">
                <a:solidFill>
                  <a:prstClr val="black"/>
                </a:solidFill>
              </a:rPr>
              <a:t> kompetansesenter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>
                <a:solidFill>
                  <a:prstClr val="black"/>
                </a:solidFill>
              </a:rPr>
              <a:t>Norsk senter for cystisk fibrose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>
                <a:solidFill>
                  <a:prstClr val="black"/>
                </a:solidFill>
              </a:rPr>
              <a:t>Senter for sjeldne diagnoser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>
                <a:solidFill>
                  <a:prstClr val="black"/>
                </a:solidFill>
              </a:rPr>
              <a:t>TAKO-senteret - Nasjonalt kompetansesenter for oral helse ved sjeldne diagnoser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 smtClean="0">
                <a:solidFill>
                  <a:prstClr val="black"/>
                </a:solidFill>
              </a:rPr>
              <a:t>TRS kompetansesenter for sjeldne diagnoser</a:t>
            </a:r>
          </a:p>
        </p:txBody>
      </p:sp>
      <p:sp>
        <p:nvSpPr>
          <p:cNvPr id="15" name="Tittel 1"/>
          <p:cNvSpPr txBox="1">
            <a:spLocks/>
          </p:cNvSpPr>
          <p:nvPr userDrawn="1"/>
        </p:nvSpPr>
        <p:spPr>
          <a:xfrm>
            <a:off x="4019721" y="604460"/>
            <a:ext cx="7174179" cy="398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smtClean="0">
                <a:solidFill>
                  <a:prstClr val="black"/>
                </a:solidFill>
              </a:rPr>
              <a:t>TRS kompetansesenter for sjeldne diagnoser er en del av</a:t>
            </a:r>
            <a:endParaRPr lang="nb-NO" b="0" dirty="0">
              <a:solidFill>
                <a:prstClr val="black"/>
              </a:solidFill>
            </a:endParaRPr>
          </a:p>
        </p:txBody>
      </p:sp>
      <p:sp>
        <p:nvSpPr>
          <p:cNvPr id="18" name="Tittel 1"/>
          <p:cNvSpPr txBox="1">
            <a:spLocks/>
          </p:cNvSpPr>
          <p:nvPr userDrawn="1"/>
        </p:nvSpPr>
        <p:spPr>
          <a:xfrm>
            <a:off x="4168145" y="2260759"/>
            <a:ext cx="7174179" cy="342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0" dirty="0" smtClean="0">
                <a:solidFill>
                  <a:srgbClr val="003279"/>
                </a:solidFill>
                <a:hlinkClick r:id="rId2"/>
              </a:rPr>
              <a:t>https://helsenorge.no/sjeldnediagnoser</a:t>
            </a:r>
            <a:endParaRPr lang="nb-NO" b="0" dirty="0">
              <a:solidFill>
                <a:srgbClr val="003279"/>
              </a:solidFill>
            </a:endParaRPr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8004">
            <a:off x="359693" y="1518637"/>
            <a:ext cx="2295711" cy="4199473"/>
          </a:xfrm>
          <a:prstGeom prst="rect">
            <a:avLst/>
          </a:prstGeom>
        </p:spPr>
      </p:pic>
      <p:grpSp>
        <p:nvGrpSpPr>
          <p:cNvPr id="2" name="Gruppe 1"/>
          <p:cNvGrpSpPr/>
          <p:nvPr userDrawn="1"/>
        </p:nvGrpSpPr>
        <p:grpSpPr>
          <a:xfrm>
            <a:off x="1646907" y="700149"/>
            <a:ext cx="1463679" cy="278348"/>
            <a:chOff x="457200" y="700149"/>
            <a:chExt cx="1463679" cy="278348"/>
          </a:xfrm>
        </p:grpSpPr>
        <p:pic>
          <p:nvPicPr>
            <p:cNvPr id="19" name="Bilde 1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700149"/>
              <a:ext cx="278348" cy="278348"/>
            </a:xfrm>
            <a:prstGeom prst="rect">
              <a:avLst/>
            </a:prstGeom>
          </p:spPr>
        </p:pic>
        <p:pic>
          <p:nvPicPr>
            <p:cNvPr id="20" name="Bilde 19" descr="Social icons-02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10" y="700149"/>
              <a:ext cx="278348" cy="278348"/>
            </a:xfrm>
            <a:prstGeom prst="rect">
              <a:avLst/>
            </a:prstGeom>
          </p:spPr>
        </p:pic>
        <p:pic>
          <p:nvPicPr>
            <p:cNvPr id="21" name="Bilde 20" descr="Social icons-04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531" y="700149"/>
              <a:ext cx="278348" cy="278348"/>
            </a:xfrm>
            <a:prstGeom prst="rect">
              <a:avLst/>
            </a:prstGeom>
          </p:spPr>
        </p:pic>
        <p:pic>
          <p:nvPicPr>
            <p:cNvPr id="22" name="Bilde 21" descr="Social icons-03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420" y="700149"/>
              <a:ext cx="278348" cy="278348"/>
            </a:xfrm>
            <a:prstGeom prst="rect">
              <a:avLst/>
            </a:prstGeom>
          </p:spPr>
        </p:pic>
      </p:grpSp>
      <p:pic>
        <p:nvPicPr>
          <p:cNvPr id="24" name="Bild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47" y="1231290"/>
            <a:ext cx="4785340" cy="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07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508000"/>
            <a:ext cx="10972800" cy="90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53883"/>
            <a:ext cx="10972800" cy="457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65915" y="1"/>
            <a:ext cx="1711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EA44D-E16B-664C-82EF-96EB396DCB14}" type="datetime3">
              <a:rPr lang="nb-NO" smtClean="0"/>
              <a:t>2021.01.27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056471" y="1"/>
            <a:ext cx="1135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1469C-BD0C-4E46-BD86-DC5BD552B195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7" y="6357134"/>
            <a:ext cx="1756174" cy="306879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921" y="6370075"/>
            <a:ext cx="2362479" cy="417138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1974"/>
            <a:ext cx="12192000" cy="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3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508000"/>
            <a:ext cx="10972800" cy="90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53885"/>
            <a:ext cx="10972800" cy="457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65916" y="7"/>
            <a:ext cx="1711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056471" y="7"/>
            <a:ext cx="1135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1469C-BD0C-4E46-BD86-DC5BD552B19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90" y="6357140"/>
            <a:ext cx="1756175" cy="306879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925" y="6370075"/>
            <a:ext cx="2362479" cy="417138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1974"/>
            <a:ext cx="12192000" cy="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7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508000"/>
            <a:ext cx="10972800" cy="90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53883"/>
            <a:ext cx="10972800" cy="457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65915" y="1"/>
            <a:ext cx="1711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EA44D-E16B-664C-82EF-96EB396DCB14}" type="datetime3">
              <a:rPr lang="nb-NO" smtClean="0"/>
              <a:t>2021.01.27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056471" y="1"/>
            <a:ext cx="1135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1469C-BD0C-4E46-BD86-DC5BD552B195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7" y="6357134"/>
            <a:ext cx="1756174" cy="306879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921" y="6370075"/>
            <a:ext cx="2362479" cy="417138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1974"/>
            <a:ext cx="12192000" cy="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9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12.m4a"/><Relationship Id="rId7" Type="http://schemas.openxmlformats.org/officeDocument/2006/relationships/image" Target="../media/image21.em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wmf"/><Relationship Id="rId4" Type="http://schemas.openxmlformats.org/officeDocument/2006/relationships/audio" Target="../media/media12.m4a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5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://www.nitec.no/ronda/components/com_virtuemart/shop_image/product/Tung_linjal_4b7bab5a018c9.jpg" TargetMode="External"/><Relationship Id="rId5" Type="http://schemas.openxmlformats.org/officeDocument/2006/relationships/image" Target="../media/image3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5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5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5.png"/><Relationship Id="rId5" Type="http://schemas.openxmlformats.org/officeDocument/2006/relationships/hyperlink" Target="https://www.youtube.com/watch?v=tbWf8VI8ekg&amp;feature=youtu.be" TargetMode="External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5.png"/><Relationship Id="rId5" Type="http://schemas.openxmlformats.org/officeDocument/2006/relationships/hyperlink" Target="https://www.sunnaas.no/fag-og-forskning/kompetansesentre-og-tjenester/trs-kompetansesenter-for-sjeldne-diagnoser/lover-rettigheter-og-tjenester/hjelpemidler-tilrettelegging-bil-og-bolig" TargetMode="External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3.xml"/><Relationship Id="rId9" Type="http://schemas.microsoft.com/office/2007/relationships/diagramDrawing" Target="../diagrams/drawing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rfan.no/" TargetMode="Externa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ryggmargsbrokk.org/" TargetMode="External"/><Relationship Id="rId12" Type="http://schemas.openxmlformats.org/officeDocument/2006/relationships/hyperlink" Target="https://www.nav.no/no/Person/Hjelpemidler/Hva+har+du+vansker+med" TargetMode="Externa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hyperlink" Target="http://www.fdmas.no/" TargetMode="External"/><Relationship Id="rId11" Type="http://schemas.openxmlformats.org/officeDocument/2006/relationships/hyperlink" Target="http://www.hjelpemiddeldatabasen.no/" TargetMode="External"/><Relationship Id="rId5" Type="http://schemas.openxmlformats.org/officeDocument/2006/relationships/hyperlink" Target="http://www.nfoi.no/" TargetMode="External"/><Relationship Id="rId10" Type="http://schemas.openxmlformats.org/officeDocument/2006/relationships/hyperlink" Target="http://www.hepro.no/" TargetMode="External"/><Relationship Id="rId4" Type="http://schemas.openxmlformats.org/officeDocument/2006/relationships/notesSlide" Target="../notesSlides/notesSlide25.xml"/><Relationship Id="rId9" Type="http://schemas.openxmlformats.org/officeDocument/2006/relationships/hyperlink" Target="http://www.familienettet.no/A-ha-barn-med-funksjonsvansker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5.pn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piserver.utdanningsnytt.no/globalassets/filer/pdf-av-spesialpedagogikk/2017/spesialpedagogikk-3-2017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unnaas.no/fag-og-forskning/kompetansesentre-og-tjenester/trs-kompetansesenter-for-sjeldne-diagnoser/prosjekter/avsluttede-prosjekter/tiltak-og-tjenester-for-barn-med-sjeldne-diagnose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jpeg"/><Relationship Id="rId5" Type="http://schemas.openxmlformats.org/officeDocument/2006/relationships/hyperlink" Target="https://www.google.no/url?sa=i&amp;rct=j&amp;q=&amp;esrc=s&amp;source=images&amp;cd=&amp;cad=rja&amp;uact=8&amp;ved=0CAcQjRxqFQoTCITe3a2mg8kCFUiILAodT7sMsA&amp;url=https://tv.nrk.no/serie/avd-barn&amp;psig=AFQjCNFVEzt6hpiQSOlyUh8tVX5U8aAiZA&amp;ust=1447157026406639" TargetMode="Externa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88336" y="1352177"/>
            <a:ext cx="10363200" cy="2039952"/>
          </a:xfrm>
        </p:spPr>
        <p:txBody>
          <a:bodyPr>
            <a:normAutofit/>
          </a:bodyPr>
          <a:lstStyle/>
          <a:p>
            <a:r>
              <a:rPr lang="nb-NO" altLang="nb-NO" dirty="0" smtClean="0"/>
              <a:t>Praktisk tilrettelegging av skolehverdagen </a:t>
            </a:r>
            <a:br>
              <a:rPr lang="nb-NO" altLang="nb-NO" dirty="0" smtClean="0"/>
            </a:br>
            <a:r>
              <a:rPr lang="nb-NO" altLang="nb-NO" dirty="0" smtClean="0"/>
              <a:t>ved </a:t>
            </a:r>
            <a:br>
              <a:rPr lang="nb-NO" altLang="nb-NO" dirty="0" smtClean="0"/>
            </a:br>
            <a:r>
              <a:rPr lang="nb-NO" altLang="nb-NO" sz="2800" dirty="0" smtClean="0"/>
              <a:t>OI,</a:t>
            </a:r>
            <a:r>
              <a:rPr lang="nb-NO" sz="2800" dirty="0"/>
              <a:t> </a:t>
            </a:r>
            <a:r>
              <a:rPr lang="nb-NO" sz="2800" dirty="0" smtClean="0"/>
              <a:t>FD/MAS</a:t>
            </a:r>
            <a:r>
              <a:rPr lang="nb-NO" altLang="nb-NO" sz="2800" dirty="0" smtClean="0"/>
              <a:t>, MMC eller FTAAD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3840480" y="3602736"/>
            <a:ext cx="7437120" cy="2011482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79000"/>
              </a:lnSpc>
              <a:buNone/>
            </a:pPr>
            <a:r>
              <a:rPr lang="nb-NO" altLang="nb-NO" sz="3200" dirty="0" smtClean="0"/>
              <a:t>Unni Steen og Heidi Johansen</a:t>
            </a:r>
          </a:p>
          <a:p>
            <a:pPr marL="0" indent="0" algn="ctr" eaLnBrk="1" hangingPunct="1">
              <a:lnSpc>
                <a:spcPct val="79000"/>
              </a:lnSpc>
              <a:buNone/>
            </a:pPr>
            <a:r>
              <a:rPr lang="nb-NO" altLang="nb-NO" sz="3200" dirty="0" smtClean="0"/>
              <a:t>Ergoterapeuter</a:t>
            </a:r>
          </a:p>
          <a:p>
            <a:pPr marL="0" indent="0" algn="ctr" eaLnBrk="1" hangingPunct="1">
              <a:lnSpc>
                <a:spcPct val="79000"/>
              </a:lnSpc>
              <a:buNone/>
            </a:pPr>
            <a:r>
              <a:rPr lang="nb-NO" altLang="nb-NO" sz="3200" dirty="0" smtClean="0"/>
              <a:t>TRS Februar 2021</a:t>
            </a:r>
          </a:p>
        </p:txBody>
      </p:sp>
      <p:pic>
        <p:nvPicPr>
          <p:cNvPr id="4" name="Picture 5" descr="C:\Users\heidijo\AppData\Local\Microsoft\Windows\Temporary Internet Files\Content.IE5\29NZTZTS\44289475_e321f11270_b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2499"/>
            <a:ext cx="3329445" cy="482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4399722" y="5728018"/>
            <a:ext cx="6096000" cy="5362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79000"/>
              </a:lnSpc>
            </a:pPr>
            <a:r>
              <a:rPr lang="nb-NO" altLang="nb-NO" b="1" dirty="0">
                <a:solidFill>
                  <a:srgbClr val="FF0000"/>
                </a:solidFill>
              </a:rPr>
              <a:t>Klikk på lydsymbolet for å få lest opp lyd. Klikk deg videre til neste lysbilde med piltastene</a:t>
            </a:r>
          </a:p>
        </p:txBody>
      </p:sp>
    </p:spTree>
    <p:extLst>
      <p:ext uri="{BB962C8B-B14F-4D97-AF65-F5344CB8AC3E}">
        <p14:creationId xmlns:p14="http://schemas.microsoft.com/office/powerpoint/2010/main" val="340710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239713"/>
            <a:ext cx="10727267" cy="1097474"/>
          </a:xfrm>
        </p:spPr>
        <p:txBody>
          <a:bodyPr/>
          <a:lstStyle/>
          <a:p>
            <a:pPr eaLnBrk="1" hangingPunct="1"/>
            <a:r>
              <a:rPr lang="nb-NO" altLang="nb-NO" sz="4000" dirty="0" smtClean="0"/>
              <a:t>Tilrettelegging av lokaler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189704"/>
            <a:ext cx="10972800" cy="5378244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9000"/>
              </a:lnSpc>
              <a:buNone/>
            </a:pPr>
            <a:r>
              <a:rPr lang="nb-NO" altLang="nb-NO" sz="2000" b="1" dirty="0"/>
              <a:t>G</a:t>
            </a:r>
            <a:r>
              <a:rPr lang="nb-NO" altLang="nb-NO" sz="2000" b="1" dirty="0" smtClean="0"/>
              <a:t>enerell tilgjengelighet </a:t>
            </a:r>
          </a:p>
          <a:p>
            <a:pPr>
              <a:lnSpc>
                <a:spcPct val="99000"/>
              </a:lnSpc>
            </a:pPr>
            <a:r>
              <a:rPr lang="nb-NO" altLang="nb-NO" sz="2000" dirty="0" smtClean="0"/>
              <a:t>Lette pumper på tunge dører, eventuelt automatisk døråpner</a:t>
            </a:r>
          </a:p>
          <a:p>
            <a:pPr>
              <a:lnSpc>
                <a:spcPct val="99000"/>
              </a:lnSpc>
            </a:pPr>
            <a:r>
              <a:rPr lang="nb-NO" altLang="nb-NO" sz="2000" dirty="0" smtClean="0"/>
              <a:t>Rampe</a:t>
            </a:r>
          </a:p>
          <a:p>
            <a:pPr>
              <a:lnSpc>
                <a:spcPct val="99000"/>
              </a:lnSpc>
            </a:pPr>
            <a:r>
              <a:rPr lang="nb-NO" altLang="nb-NO" sz="2000" dirty="0"/>
              <a:t>R</a:t>
            </a:r>
            <a:r>
              <a:rPr lang="nb-NO" altLang="nb-NO" sz="2000" dirty="0" smtClean="0"/>
              <a:t>ekkverk i trapper </a:t>
            </a:r>
          </a:p>
          <a:p>
            <a:pPr>
              <a:lnSpc>
                <a:spcPct val="99000"/>
              </a:lnSpc>
            </a:pPr>
            <a:r>
              <a:rPr lang="nb-NO" altLang="nb-NO" sz="2000" dirty="0" smtClean="0"/>
              <a:t>Tilgang til heis</a:t>
            </a:r>
          </a:p>
          <a:p>
            <a:pPr marL="0" indent="0" eaLnBrk="1" hangingPunct="1">
              <a:lnSpc>
                <a:spcPct val="99000"/>
              </a:lnSpc>
              <a:buNone/>
            </a:pPr>
            <a:endParaRPr lang="nb-NO" altLang="nb-NO" sz="2000" b="1" dirty="0"/>
          </a:p>
          <a:p>
            <a:pPr marL="0" indent="0" eaLnBrk="1" hangingPunct="1">
              <a:lnSpc>
                <a:spcPct val="99000"/>
              </a:lnSpc>
              <a:buNone/>
            </a:pPr>
            <a:r>
              <a:rPr lang="nb-NO" altLang="nb-NO" sz="2000" b="1" dirty="0" smtClean="0"/>
              <a:t>Garderober </a:t>
            </a:r>
          </a:p>
          <a:p>
            <a:pPr eaLnBrk="1" hangingPunct="1">
              <a:lnSpc>
                <a:spcPct val="99000"/>
              </a:lnSpc>
            </a:pPr>
            <a:r>
              <a:rPr lang="nb-NO" altLang="nb-NO" sz="2000" dirty="0" smtClean="0"/>
              <a:t>Lavere knagg og hylle/kurv  - må kunne nås fra rullestol</a:t>
            </a:r>
          </a:p>
          <a:p>
            <a:pPr eaLnBrk="1" hangingPunct="1">
              <a:lnSpc>
                <a:spcPct val="99000"/>
              </a:lnSpc>
            </a:pPr>
            <a:r>
              <a:rPr lang="nb-NO" altLang="nb-NO" sz="2000" dirty="0" smtClean="0"/>
              <a:t>Krakk/benk til påkledning</a:t>
            </a:r>
          </a:p>
          <a:p>
            <a:pPr eaLnBrk="1" hangingPunct="1">
              <a:lnSpc>
                <a:spcPct val="99000"/>
              </a:lnSpc>
            </a:pPr>
            <a:endParaRPr lang="nb-NO" altLang="nb-NO" sz="2000" dirty="0" smtClean="0"/>
          </a:p>
          <a:p>
            <a:pPr marL="0" indent="0" eaLnBrk="1" hangingPunct="1">
              <a:lnSpc>
                <a:spcPct val="99000"/>
              </a:lnSpc>
              <a:buNone/>
            </a:pPr>
            <a:r>
              <a:rPr lang="nb-NO" altLang="nb-NO" sz="2000" b="1" dirty="0" smtClean="0"/>
              <a:t>Klasserommet:</a:t>
            </a:r>
          </a:p>
          <a:p>
            <a:pPr>
              <a:lnSpc>
                <a:spcPct val="99000"/>
              </a:lnSpc>
            </a:pPr>
            <a:r>
              <a:rPr lang="nb-NO" altLang="nb-NO" sz="2000" dirty="0" smtClean="0"/>
              <a:t>Plassering av fellesutstyr slik at alle rekker opp</a:t>
            </a:r>
          </a:p>
          <a:p>
            <a:pPr>
              <a:lnSpc>
                <a:spcPct val="99000"/>
              </a:lnSpc>
            </a:pPr>
            <a:r>
              <a:rPr lang="nb-NO" altLang="nb-NO" sz="2000" dirty="0" smtClean="0"/>
              <a:t>Passende stol og arbeidsbord </a:t>
            </a:r>
          </a:p>
          <a:p>
            <a:pPr>
              <a:lnSpc>
                <a:spcPct val="99000"/>
              </a:lnSpc>
            </a:pPr>
            <a:endParaRPr lang="nb-NO" altLang="nb-NO" sz="2400" dirty="0" smtClean="0"/>
          </a:p>
          <a:p>
            <a:pPr lvl="1">
              <a:buFont typeface="Arial" pitchFamily="34" charset="0"/>
              <a:buChar char="•"/>
            </a:pPr>
            <a:endParaRPr lang="nb-NO" altLang="nb-NO" sz="800" dirty="0" smtClean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01700" y="239713"/>
            <a:ext cx="10727267" cy="739342"/>
          </a:xfrm>
        </p:spPr>
        <p:txBody>
          <a:bodyPr>
            <a:normAutofit fontScale="90000"/>
          </a:bodyPr>
          <a:lstStyle/>
          <a:p>
            <a:r>
              <a:rPr lang="nb-NO" sz="3200" b="1" dirty="0" smtClean="0"/>
              <a:t/>
            </a:r>
            <a:br>
              <a:rPr lang="nb-NO" sz="3200" b="1" dirty="0" smtClean="0"/>
            </a:br>
            <a:r>
              <a:rPr lang="nb-NO" sz="4000" dirty="0"/>
              <a:t>Bad og toalett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31340" y="1237673"/>
            <a:ext cx="11051059" cy="4888491"/>
          </a:xfrm>
        </p:spPr>
        <p:txBody>
          <a:bodyPr/>
          <a:lstStyle/>
          <a:p>
            <a:pPr>
              <a:lnSpc>
                <a:spcPct val="79000"/>
              </a:lnSpc>
              <a:buFont typeface="Arial" panose="020B0604020202020204" pitchFamily="34" charset="0"/>
              <a:buChar char="•"/>
            </a:pPr>
            <a:r>
              <a:rPr lang="nb-NO" dirty="0"/>
              <a:t>Toalett som barnet </a:t>
            </a:r>
            <a:r>
              <a:rPr lang="nb-NO" dirty="0" smtClean="0"/>
              <a:t>klarer å bruke selv </a:t>
            </a:r>
            <a:r>
              <a:rPr lang="nb-NO" dirty="0"/>
              <a:t>og som føles </a:t>
            </a:r>
            <a:r>
              <a:rPr lang="nb-NO" dirty="0" smtClean="0"/>
              <a:t>trygt</a:t>
            </a:r>
          </a:p>
          <a:p>
            <a:pPr>
              <a:lnSpc>
                <a:spcPct val="79000"/>
              </a:lnSpc>
              <a:buFont typeface="Arial" panose="020B0604020202020204" pitchFamily="34" charset="0"/>
              <a:buChar char="•"/>
            </a:pPr>
            <a:r>
              <a:rPr lang="nb-NO" dirty="0" smtClean="0"/>
              <a:t>Vask </a:t>
            </a:r>
            <a:r>
              <a:rPr lang="nb-NO" dirty="0"/>
              <a:t>i riktig høyde, </a:t>
            </a:r>
            <a:r>
              <a:rPr lang="nb-NO" dirty="0" smtClean="0"/>
              <a:t>regulerbart eller </a:t>
            </a:r>
            <a:r>
              <a:rPr lang="nb-NO" dirty="0"/>
              <a:t>krakk under vasken </a:t>
            </a:r>
          </a:p>
          <a:p>
            <a:pPr>
              <a:lnSpc>
                <a:spcPct val="79000"/>
              </a:lnSpc>
              <a:buFont typeface="Arial" panose="020B0604020202020204" pitchFamily="34" charset="0"/>
              <a:buChar char="•"/>
            </a:pPr>
            <a:r>
              <a:rPr lang="nb-NO" dirty="0" smtClean="0"/>
              <a:t>Eget toalett? Regulerbar stellebenk? </a:t>
            </a:r>
            <a:endParaRPr lang="nb-NO" dirty="0"/>
          </a:p>
        </p:txBody>
      </p:sp>
      <p:pic>
        <p:nvPicPr>
          <p:cNvPr id="4" name="Bilde 3"/>
          <p:cNvPicPr/>
          <p:nvPr/>
        </p:nvPicPr>
        <p:blipFill rotWithShape="1">
          <a:blip r:embed="rId7" cstate="print"/>
          <a:srcRect l="8440" t="10853" r="8755"/>
          <a:stretch/>
        </p:blipFill>
        <p:spPr bwMode="auto">
          <a:xfrm>
            <a:off x="825952" y="2992151"/>
            <a:ext cx="2026365" cy="274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O:\TRS\ATeam\Fagspesifikt\Ergoterapi\Hjemmebesøk, skolebesøk, bolig, bil tilpassning\Solstad barnehage, Stavern\328.JPG"/>
          <p:cNvPicPr>
            <a:picLocks noChangeAspect="1" noChangeArrowheads="1"/>
          </p:cNvPicPr>
          <p:nvPr/>
        </p:nvPicPr>
        <p:blipFill>
          <a:blip r:embed="rId8" cstate="print"/>
          <a:srcRect l="29452" t="11748" r="35494" b="50128"/>
          <a:stretch>
            <a:fillRect/>
          </a:stretch>
        </p:blipFill>
        <p:spPr bwMode="auto">
          <a:xfrm>
            <a:off x="5519714" y="3027406"/>
            <a:ext cx="2871048" cy="267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28" y="3003952"/>
            <a:ext cx="2084462" cy="269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MCj04127640000[1]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49730" y="3080620"/>
            <a:ext cx="2644345" cy="2622557"/>
          </a:xfrm>
          <a:prstGeom prst="rect">
            <a:avLst/>
          </a:prstGeom>
        </p:spPr>
      </p:pic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8" name="Innspilt ly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0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0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sz="3600" dirty="0" smtClean="0"/>
              <a:t>Stol og bord som passer</a:t>
            </a:r>
          </a:p>
        </p:txBody>
      </p:sp>
      <p:sp>
        <p:nvSpPr>
          <p:cNvPr id="19459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nb-NO" altLang="nb-NO" sz="2800" dirty="0" smtClean="0"/>
              <a:t>Bordet</a:t>
            </a:r>
            <a:endParaRPr lang="nb-NO" altLang="nb-NO" sz="2400" dirty="0" smtClean="0"/>
          </a:p>
          <a:p>
            <a:pPr eaLnBrk="1" hangingPunct="1"/>
            <a:r>
              <a:rPr lang="nb-NO" altLang="nb-NO" sz="2400" dirty="0" smtClean="0"/>
              <a:t>For noen er det nyttig med:</a:t>
            </a:r>
          </a:p>
          <a:p>
            <a:pPr lvl="1"/>
            <a:r>
              <a:rPr lang="nb-NO" altLang="nb-NO" sz="2200" dirty="0" smtClean="0"/>
              <a:t>utsparing, det gir støtte for underarmene </a:t>
            </a:r>
          </a:p>
          <a:p>
            <a:pPr lvl="1"/>
            <a:r>
              <a:rPr lang="nb-NO" altLang="nb-NO" sz="2200" dirty="0"/>
              <a:t>h</a:t>
            </a:r>
            <a:r>
              <a:rPr lang="nb-NO" altLang="nb-NO" sz="2200" dirty="0" smtClean="0"/>
              <a:t>øyderegulering – for å passe til rullestol, kunne stå</a:t>
            </a:r>
          </a:p>
          <a:p>
            <a:pPr lvl="1"/>
            <a:r>
              <a:rPr lang="nb-NO" altLang="nb-NO" sz="2200" dirty="0" smtClean="0"/>
              <a:t>krok til å henge sekken på</a:t>
            </a:r>
          </a:p>
          <a:p>
            <a:pPr marL="857250" lvl="1" indent="-457200">
              <a:buFontTx/>
              <a:buChar char="-"/>
            </a:pPr>
            <a:endParaRPr lang="nb-NO" altLang="nb-NO" sz="2600" dirty="0" smtClean="0"/>
          </a:p>
          <a:p>
            <a:pPr marL="0" indent="0" eaLnBrk="1" hangingPunct="1">
              <a:buNone/>
            </a:pPr>
            <a:r>
              <a:rPr lang="nb-NO" altLang="nb-NO" sz="2800" dirty="0" smtClean="0"/>
              <a:t>Stolen </a:t>
            </a:r>
          </a:p>
          <a:p>
            <a:pPr eaLnBrk="1" hangingPunct="1"/>
            <a:r>
              <a:rPr lang="nb-NO" altLang="nb-NO" sz="2400" dirty="0" smtClean="0"/>
              <a:t>For noen er det nyttig med:</a:t>
            </a:r>
          </a:p>
          <a:p>
            <a:pPr lvl="1"/>
            <a:r>
              <a:rPr lang="nb-NO" altLang="nb-NO" sz="2200" dirty="0" smtClean="0"/>
              <a:t>stol som kan reguleres og tilpasses </a:t>
            </a:r>
          </a:p>
          <a:p>
            <a:pPr lvl="1"/>
            <a:r>
              <a:rPr lang="nb-NO" altLang="nb-NO" sz="2200" dirty="0" smtClean="0"/>
              <a:t>regulerbart sete og fotbrett</a:t>
            </a:r>
          </a:p>
          <a:p>
            <a:pPr lvl="1"/>
            <a:r>
              <a:rPr lang="nb-NO" altLang="nb-NO" sz="2200" dirty="0"/>
              <a:t>s</a:t>
            </a:r>
            <a:r>
              <a:rPr lang="nb-NO" altLang="nb-NO" sz="2200" dirty="0" smtClean="0"/>
              <a:t>tol som er lett å komme opp og ned av selv</a:t>
            </a:r>
          </a:p>
          <a:p>
            <a:pPr marL="0" indent="0" eaLnBrk="1" hangingPunct="1">
              <a:buNone/>
            </a:pPr>
            <a:endParaRPr lang="nb-NO" altLang="nb-NO" sz="2400" dirty="0" smtClean="0"/>
          </a:p>
          <a:p>
            <a:pPr eaLnBrk="1" hangingPunct="1"/>
            <a:endParaRPr lang="nb-NO" altLang="nb-NO" dirty="0" smtClean="0"/>
          </a:p>
        </p:txBody>
      </p:sp>
      <p:pic>
        <p:nvPicPr>
          <p:cNvPr id="19460" name="Picture 7" descr="Ergobo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409" y="167159"/>
            <a:ext cx="3100055" cy="300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93460003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448" y="4078745"/>
            <a:ext cx="2082504" cy="21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176" y="3905044"/>
            <a:ext cx="1920287" cy="22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364" y="4025954"/>
            <a:ext cx="1699812" cy="222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b-NO" altLang="nb-NO" dirty="0" smtClean="0"/>
              <a:t>Skriving - mange mulige løsninger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53883"/>
            <a:ext cx="10972800" cy="4805820"/>
          </a:xfrm>
        </p:spPr>
        <p:txBody>
          <a:bodyPr>
            <a:normAutofit/>
          </a:bodyPr>
          <a:lstStyle/>
          <a:p>
            <a:pPr marL="400050">
              <a:lnSpc>
                <a:spcPct val="109000"/>
              </a:lnSpc>
            </a:pPr>
            <a:r>
              <a:rPr lang="nb-NO" altLang="nb-NO" sz="2400" dirty="0" smtClean="0"/>
              <a:t>Bruke vanlig blyant eller behov for spesialgrep?</a:t>
            </a:r>
          </a:p>
          <a:p>
            <a:pPr marL="400050">
              <a:lnSpc>
                <a:spcPct val="109000"/>
              </a:lnSpc>
            </a:pPr>
            <a:r>
              <a:rPr lang="nb-NO" altLang="nb-NO" dirty="0" smtClean="0"/>
              <a:t>Sklisikring av bok, ark?</a:t>
            </a:r>
          </a:p>
          <a:p>
            <a:pPr marL="400050">
              <a:lnSpc>
                <a:spcPct val="109000"/>
              </a:lnSpc>
            </a:pPr>
            <a:endParaRPr lang="nb-NO" altLang="nb-NO" sz="2400" dirty="0" smtClean="0"/>
          </a:p>
          <a:p>
            <a:pPr marL="400050">
              <a:lnSpc>
                <a:spcPct val="109000"/>
              </a:lnSpc>
            </a:pPr>
            <a:r>
              <a:rPr lang="nb-NO" altLang="nb-NO" sz="2400" dirty="0" smtClean="0"/>
              <a:t>Noen har nytte av digitale hjelpemidler – spesielt når skrivemengden og tempoet øker</a:t>
            </a:r>
          </a:p>
          <a:p>
            <a:pPr lvl="1">
              <a:lnSpc>
                <a:spcPct val="109000"/>
              </a:lnSpc>
            </a:pPr>
            <a:r>
              <a:rPr lang="nb-NO" altLang="nb-NO" dirty="0" smtClean="0"/>
              <a:t>PC eller nettbrett?</a:t>
            </a:r>
          </a:p>
          <a:p>
            <a:pPr lvl="1">
              <a:lnSpc>
                <a:spcPct val="109000"/>
              </a:lnSpc>
            </a:pPr>
            <a:r>
              <a:rPr lang="nb-NO" altLang="nb-NO" dirty="0" smtClean="0"/>
              <a:t>Hvor mye i skolesekken? en hjemme og en på skolen?</a:t>
            </a:r>
          </a:p>
          <a:p>
            <a:pPr lvl="1">
              <a:lnSpc>
                <a:spcPct val="109000"/>
              </a:lnSpc>
            </a:pPr>
            <a:r>
              <a:rPr lang="nb-NO" altLang="nb-NO" dirty="0" smtClean="0"/>
              <a:t>Hvis stasjonær pc på skolen; vær oppmerksom på plassering av maskinen                                                                 </a:t>
            </a:r>
          </a:p>
          <a:p>
            <a:pPr lvl="1">
              <a:lnSpc>
                <a:spcPct val="109000"/>
              </a:lnSpc>
            </a:pPr>
            <a:r>
              <a:rPr lang="nb-NO" altLang="nb-NO" dirty="0" smtClean="0"/>
              <a:t>Ved all PC bruk, vær obs på arbeidsstilling</a:t>
            </a:r>
          </a:p>
          <a:p>
            <a:pPr>
              <a:lnSpc>
                <a:spcPct val="109000"/>
              </a:lnSpc>
              <a:buFont typeface="Arial" panose="020B0604020202020204" pitchFamily="34" charset="0"/>
              <a:buChar char="•"/>
            </a:pPr>
            <a:endParaRPr lang="nb-NO" altLang="nb-NO" dirty="0"/>
          </a:p>
          <a:p>
            <a:pPr lvl="2" eaLnBrk="1" hangingPunct="1">
              <a:lnSpc>
                <a:spcPct val="109000"/>
              </a:lnSpc>
              <a:buFont typeface="Courier New" pitchFamily="49" charset="0"/>
              <a:buChar char="o"/>
            </a:pPr>
            <a:endParaRPr lang="nb-NO" altLang="nb-NO" sz="2400" dirty="0" smtClean="0"/>
          </a:p>
          <a:p>
            <a:pPr lvl="1" eaLnBrk="1" hangingPunct="1">
              <a:buFont typeface="Arial" pitchFamily="34" charset="0"/>
              <a:buChar char="•"/>
            </a:pPr>
            <a:endParaRPr lang="nb-NO" altLang="nb-NO" sz="2000" dirty="0" smtClean="0"/>
          </a:p>
        </p:txBody>
      </p:sp>
      <p:pic>
        <p:nvPicPr>
          <p:cNvPr id="4" name="Bild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072" y="633502"/>
            <a:ext cx="2830740" cy="222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5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Hva er et normalt blyantgrep?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nb-NO" altLang="nb-NO" sz="2400" dirty="0" smtClean="0"/>
              <a:t>Tidligere var kun trefingergrep ”normalt”.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altLang="nb-NO" dirty="0" smtClean="0"/>
              <a:t>	S</a:t>
            </a:r>
            <a:r>
              <a:rPr lang="nb-NO" altLang="nb-NO" sz="2400" dirty="0" smtClean="0"/>
              <a:t>tudier har påvist at flere ulike grep brukes like hyppig av barn.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altLang="nb-NO" dirty="0"/>
              <a:t>	</a:t>
            </a:r>
            <a:r>
              <a:rPr lang="nb-NO" altLang="nb-NO" sz="2400" dirty="0" smtClean="0"/>
              <a:t>Vi 	snakker i dag om 4 ”normale” grep:</a:t>
            </a:r>
          </a:p>
          <a:p>
            <a:pPr>
              <a:lnSpc>
                <a:spcPct val="90000"/>
              </a:lnSpc>
            </a:pPr>
            <a:endParaRPr lang="nb-NO" altLang="nb-NO" sz="2000" dirty="0" smtClean="0"/>
          </a:p>
          <a:p>
            <a:pPr>
              <a:lnSpc>
                <a:spcPct val="90000"/>
              </a:lnSpc>
            </a:pPr>
            <a:endParaRPr lang="nb-NO" altLang="nb-NO" sz="2000" dirty="0" smtClean="0"/>
          </a:p>
          <a:p>
            <a:pPr>
              <a:lnSpc>
                <a:spcPct val="90000"/>
              </a:lnSpc>
            </a:pPr>
            <a:endParaRPr lang="nb-NO" altLang="nb-NO" sz="20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nb-NO" altLang="nb-NO" sz="2400" dirty="0" smtClean="0"/>
              <a:t>	A - dynamisk trefinger grep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altLang="nb-NO" sz="2400" dirty="0" smtClean="0"/>
              <a:t>	B - lateralt trefingergrep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altLang="nb-NO" sz="2400" dirty="0" smtClean="0"/>
              <a:t>	C - dynamisk firefingergrep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altLang="nb-NO" sz="2400" dirty="0" smtClean="0"/>
              <a:t>	D - lateralt firefingergrep</a:t>
            </a:r>
          </a:p>
          <a:p>
            <a:pPr>
              <a:lnSpc>
                <a:spcPct val="90000"/>
              </a:lnSpc>
            </a:pPr>
            <a:endParaRPr lang="nb-NO" altLang="nb-NO" sz="2000" dirty="0" smtClean="0"/>
          </a:p>
        </p:txBody>
      </p:sp>
      <p:pic>
        <p:nvPicPr>
          <p:cNvPr id="21508" name="Picture 4" descr="blyantgre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038" y="2475964"/>
            <a:ext cx="5304880" cy="365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9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tel 1"/>
          <p:cNvSpPr>
            <a:spLocks noGrp="1"/>
          </p:cNvSpPr>
          <p:nvPr>
            <p:ph type="title"/>
          </p:nvPr>
        </p:nvSpPr>
        <p:spPr>
          <a:xfrm>
            <a:off x="901700" y="88490"/>
            <a:ext cx="10727267" cy="1210067"/>
          </a:xfrm>
        </p:spPr>
        <p:txBody>
          <a:bodyPr>
            <a:normAutofit/>
          </a:bodyPr>
          <a:lstStyle/>
          <a:p>
            <a:r>
              <a:rPr lang="nb-NO" altLang="nb-NO" dirty="0" smtClean="0"/>
              <a:t>Løsninger ved utfordringer med grep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08916" y="1298557"/>
            <a:ext cx="11137187" cy="5171069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nb-NO" sz="9600" dirty="0" smtClean="0"/>
              <a:t>Sklisikkert </a:t>
            </a:r>
            <a:r>
              <a:rPr lang="nb-NO" sz="9600" dirty="0"/>
              <a:t>underlag (</a:t>
            </a:r>
            <a:r>
              <a:rPr lang="nb-NO" sz="9600" dirty="0" err="1"/>
              <a:t>sklikke</a:t>
            </a:r>
            <a:r>
              <a:rPr lang="nb-NO" sz="9600" dirty="0"/>
              <a:t>) under </a:t>
            </a:r>
            <a:r>
              <a:rPr lang="nb-NO" sz="9600" dirty="0" smtClean="0"/>
              <a:t>skriveboka/arket</a:t>
            </a:r>
          </a:p>
          <a:p>
            <a:pPr>
              <a:defRPr/>
            </a:pPr>
            <a:endParaRPr lang="nb-NO" sz="9600" dirty="0" smtClean="0"/>
          </a:p>
          <a:p>
            <a:pPr>
              <a:defRPr/>
            </a:pPr>
            <a:r>
              <a:rPr lang="nb-NO" sz="9600" dirty="0"/>
              <a:t>M</a:t>
            </a:r>
            <a:r>
              <a:rPr lang="nb-NO" sz="9600" dirty="0" smtClean="0"/>
              <a:t>agnetskriveplate </a:t>
            </a:r>
            <a:r>
              <a:rPr lang="nb-NO" sz="9600" dirty="0"/>
              <a:t>med </a:t>
            </a:r>
            <a:r>
              <a:rPr lang="nb-NO" sz="9600" dirty="0" smtClean="0"/>
              <a:t>linjal</a:t>
            </a:r>
          </a:p>
          <a:p>
            <a:pPr>
              <a:defRPr/>
            </a:pPr>
            <a:endParaRPr lang="nb-NO" sz="3800" dirty="0"/>
          </a:p>
          <a:p>
            <a:pPr>
              <a:defRPr/>
            </a:pPr>
            <a:endParaRPr lang="nb-NO" sz="3800" dirty="0" smtClean="0"/>
          </a:p>
          <a:p>
            <a:pPr>
              <a:defRPr/>
            </a:pPr>
            <a:endParaRPr lang="nb-NO" sz="3800" dirty="0"/>
          </a:p>
          <a:p>
            <a:pPr>
              <a:defRPr/>
            </a:pPr>
            <a:endParaRPr lang="nb-NO" sz="3800" dirty="0" smtClean="0"/>
          </a:p>
          <a:p>
            <a:pPr>
              <a:defRPr/>
            </a:pPr>
            <a:endParaRPr lang="nb-NO" sz="3800" dirty="0" smtClean="0"/>
          </a:p>
          <a:p>
            <a:pPr>
              <a:defRPr/>
            </a:pPr>
            <a:endParaRPr lang="nb-NO" sz="3800" dirty="0"/>
          </a:p>
          <a:p>
            <a:pPr marL="0" indent="0">
              <a:buNone/>
              <a:defRPr/>
            </a:pPr>
            <a:endParaRPr lang="nb-NO" sz="3800" dirty="0" smtClean="0"/>
          </a:p>
          <a:p>
            <a:pPr marL="0" indent="0">
              <a:buNone/>
              <a:defRPr/>
            </a:pPr>
            <a:endParaRPr lang="nb-NO" sz="3800" dirty="0" smtClean="0"/>
          </a:p>
          <a:p>
            <a:pPr>
              <a:defRPr/>
            </a:pPr>
            <a:r>
              <a:rPr lang="nb-NO" sz="9600" dirty="0" smtClean="0"/>
              <a:t>Saks – mange løsninger</a:t>
            </a:r>
          </a:p>
          <a:p>
            <a:pPr marL="285750" indent="-285750">
              <a:buFontTx/>
              <a:buChar char="-"/>
              <a:defRPr/>
            </a:pPr>
            <a:endParaRPr lang="nb-NO" sz="3800" dirty="0"/>
          </a:p>
          <a:p>
            <a:pPr marL="0" indent="0">
              <a:buNone/>
              <a:defRPr/>
            </a:pPr>
            <a:endParaRPr lang="nb-NO" sz="3800" b="1" dirty="0" smtClean="0"/>
          </a:p>
          <a:p>
            <a:pPr marL="0" indent="0">
              <a:buNone/>
              <a:defRPr/>
            </a:pPr>
            <a:endParaRPr lang="nb-NO" sz="8800" dirty="0" smtClean="0"/>
          </a:p>
          <a:p>
            <a:pPr marL="0" indent="0">
              <a:buNone/>
              <a:defRPr/>
            </a:pPr>
            <a:r>
              <a:rPr lang="nb-NO" sz="8800" dirty="0" smtClean="0"/>
              <a:t>Pedagogisk utstyr er skolens ansvar</a:t>
            </a:r>
          </a:p>
          <a:p>
            <a:pPr>
              <a:defRPr/>
            </a:pPr>
            <a:r>
              <a:rPr lang="nb-NO" sz="8800" dirty="0" smtClean="0"/>
              <a:t>Småhjelpemidler hjemme - stønad fra NAV (</a:t>
            </a:r>
            <a:r>
              <a:rPr lang="nb-NO" sz="8800" dirty="0" err="1" smtClean="0"/>
              <a:t>ca</a:t>
            </a:r>
            <a:r>
              <a:rPr lang="nb-NO" sz="8800" dirty="0" smtClean="0"/>
              <a:t> kr 2000,- pr 4 år)</a:t>
            </a:r>
          </a:p>
          <a:p>
            <a:pPr>
              <a:defRPr/>
            </a:pPr>
            <a:r>
              <a:rPr lang="nb-NO" sz="8800" dirty="0" smtClean="0"/>
              <a:t>Unngå </a:t>
            </a:r>
            <a:r>
              <a:rPr lang="nb-NO" sz="8800" dirty="0"/>
              <a:t>hjelpemidler hvis barnet greier seg godt uten</a:t>
            </a:r>
          </a:p>
          <a:p>
            <a:pPr>
              <a:defRPr/>
            </a:pPr>
            <a:endParaRPr lang="nb-NO" sz="9600" dirty="0"/>
          </a:p>
          <a:p>
            <a:pPr>
              <a:defRPr/>
            </a:pPr>
            <a:endParaRPr lang="nb-NO" dirty="0"/>
          </a:p>
        </p:txBody>
      </p:sp>
      <p:pic>
        <p:nvPicPr>
          <p:cNvPr id="22532" name="Bilde 4" descr="http://www.etac.no/upload/Products/Norge/Voksen/ADL/Diverse/sklihindrin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65" y="1744899"/>
            <a:ext cx="2088672" cy="142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Bilde 5" descr="Tung linjal">
            <a:hlinkClick r:id="rId6" tooltip="&quot;Tung linjal&quot;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417" y="1744899"/>
            <a:ext cx="2439796" cy="121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Bild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572" y="3276473"/>
            <a:ext cx="2439796" cy="134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Bild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004" y="3135015"/>
            <a:ext cx="2668209" cy="148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6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10066" y="283883"/>
            <a:ext cx="10998772" cy="1270000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sz="3600" dirty="0" smtClean="0"/>
              <a:t>Tilrettelegging av praktisk estetiske fag, </a:t>
            </a:r>
            <a:br>
              <a:rPr lang="nb-NO" altLang="nb-NO" sz="3600" dirty="0" smtClean="0"/>
            </a:br>
            <a:r>
              <a:rPr lang="nb-NO" altLang="nb-NO" sz="3600" dirty="0" smtClean="0"/>
              <a:t>     </a:t>
            </a:r>
            <a:r>
              <a:rPr lang="nb-NO" altLang="nb-NO" sz="3200" dirty="0" smtClean="0"/>
              <a:t>Mat og helse, kunst og håndverk, musikk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45989" y="1729946"/>
            <a:ext cx="11236411" cy="4396218"/>
          </a:xfrm>
        </p:spPr>
        <p:txBody>
          <a:bodyPr>
            <a:normAutofit lnSpcReduction="10000"/>
          </a:bodyPr>
          <a:lstStyle/>
          <a:p>
            <a:pPr marL="514350" indent="-457200">
              <a:defRPr/>
            </a:pPr>
            <a:endParaRPr lang="nb-NO" altLang="nb-NO" sz="2600" dirty="0" smtClean="0"/>
          </a:p>
          <a:p>
            <a:pPr marL="400050">
              <a:defRPr/>
            </a:pPr>
            <a:r>
              <a:rPr lang="nb-NO" altLang="nb-NO" dirty="0" smtClean="0"/>
              <a:t>Gode arbeidsstillinger, arbeidshøyde, stående eller sittende </a:t>
            </a:r>
          </a:p>
          <a:p>
            <a:pPr marL="400050">
              <a:defRPr/>
            </a:pPr>
            <a:r>
              <a:rPr lang="nb-NO" altLang="nb-NO" dirty="0" smtClean="0"/>
              <a:t>Lurt </a:t>
            </a:r>
            <a:r>
              <a:rPr lang="nb-NO" altLang="nb-NO" dirty="0"/>
              <a:t>å ligge litt i </a:t>
            </a:r>
            <a:r>
              <a:rPr lang="nb-NO" altLang="nb-NO" dirty="0" smtClean="0"/>
              <a:t>forkant, snakk </a:t>
            </a:r>
            <a:r>
              <a:rPr lang="nb-NO" altLang="nb-NO" dirty="0"/>
              <a:t>med lærer om hva som </a:t>
            </a:r>
            <a:r>
              <a:rPr lang="nb-NO" altLang="nb-NO" dirty="0" smtClean="0"/>
              <a:t>kommer </a:t>
            </a:r>
            <a:r>
              <a:rPr lang="nb-NO" altLang="nb-NO" dirty="0"/>
              <a:t>av </a:t>
            </a:r>
            <a:r>
              <a:rPr lang="nb-NO" altLang="nb-NO" dirty="0" smtClean="0"/>
              <a:t>aktiviteter</a:t>
            </a:r>
          </a:p>
          <a:p>
            <a:pPr>
              <a:defRPr/>
            </a:pPr>
            <a:r>
              <a:rPr lang="nb-NO" altLang="nb-NO" dirty="0" smtClean="0"/>
              <a:t> Mye </a:t>
            </a:r>
            <a:r>
              <a:rPr lang="nb-NO" altLang="nb-NO" dirty="0"/>
              <a:t>kan løses med fantasi </a:t>
            </a:r>
            <a:r>
              <a:rPr lang="nb-NO" altLang="nb-NO" dirty="0" smtClean="0"/>
              <a:t>og samarbeid, kan være </a:t>
            </a:r>
            <a:r>
              <a:rPr lang="nb-NO" dirty="0" smtClean="0"/>
              <a:t>hjelpemidler, andre</a:t>
            </a:r>
          </a:p>
          <a:p>
            <a:pPr marL="0" indent="0">
              <a:buNone/>
              <a:defRPr/>
            </a:pPr>
            <a:r>
              <a:rPr lang="nb-NO" dirty="0" smtClean="0"/>
              <a:t>      måter </a:t>
            </a:r>
            <a:r>
              <a:rPr lang="nb-NO" dirty="0"/>
              <a:t>å  tilpasse oppgavene på</a:t>
            </a:r>
          </a:p>
          <a:p>
            <a:pPr marL="0" indent="0">
              <a:buNone/>
              <a:defRPr/>
            </a:pPr>
            <a:endParaRPr lang="nb-NO" dirty="0" smtClean="0"/>
          </a:p>
          <a:p>
            <a:pPr marL="0" indent="0">
              <a:buNone/>
              <a:defRPr/>
            </a:pPr>
            <a:r>
              <a:rPr lang="nb-NO" sz="2600" dirty="0" smtClean="0"/>
              <a:t>Mulige </a:t>
            </a:r>
            <a:r>
              <a:rPr lang="nb-NO" sz="2600" dirty="0"/>
              <a:t>løsninger </a:t>
            </a:r>
            <a:r>
              <a:rPr lang="nb-NO" sz="2600" dirty="0" smtClean="0"/>
              <a:t>kan være  </a:t>
            </a:r>
            <a:endParaRPr lang="nb-NO" sz="2600" dirty="0"/>
          </a:p>
          <a:p>
            <a:pPr marL="457200" lvl="1" indent="0">
              <a:buNone/>
              <a:defRPr/>
            </a:pPr>
            <a:r>
              <a:rPr lang="nb-NO" sz="2600" dirty="0"/>
              <a:t>Regulerbar arbeidsstol, for å kunne sitte ved benken</a:t>
            </a:r>
          </a:p>
          <a:p>
            <a:pPr marL="457200" lvl="1" indent="0">
              <a:buNone/>
              <a:defRPr/>
            </a:pPr>
            <a:r>
              <a:rPr lang="nb-NO" sz="2600" dirty="0" smtClean="0"/>
              <a:t>Sklisikkert underlag </a:t>
            </a:r>
          </a:p>
          <a:p>
            <a:pPr marL="457200" lvl="1" indent="0">
              <a:buNone/>
              <a:defRPr/>
            </a:pPr>
            <a:r>
              <a:rPr lang="nb-NO" sz="2600" dirty="0" smtClean="0"/>
              <a:t>Verktøy og redskap med tilpassede grep, vinklet skaft  </a:t>
            </a:r>
          </a:p>
          <a:p>
            <a:pPr marL="190500" lvl="1" indent="0">
              <a:buNone/>
              <a:defRPr/>
            </a:pPr>
            <a:endParaRPr lang="nb-NO" dirty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656" y="4448432"/>
            <a:ext cx="3887420" cy="240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955" y="-3473"/>
            <a:ext cx="3473045" cy="2318123"/>
          </a:xfrm>
          <a:prstGeom prst="rect">
            <a:avLst/>
          </a:prstGeom>
        </p:spPr>
      </p:pic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3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Uteplassen, alle skal få delta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Viktig å komme til der leken foregår</a:t>
            </a:r>
          </a:p>
          <a:p>
            <a:r>
              <a:rPr lang="nb-NO" dirty="0" smtClean="0"/>
              <a:t>Behov </a:t>
            </a:r>
            <a:r>
              <a:rPr lang="nb-NO" dirty="0"/>
              <a:t>for tilrettelegging på skolens uteplass</a:t>
            </a:r>
            <a:r>
              <a:rPr lang="nb-NO" dirty="0" smtClean="0"/>
              <a:t>?</a:t>
            </a:r>
          </a:p>
          <a:p>
            <a:r>
              <a:rPr lang="nb-NO" dirty="0" smtClean="0"/>
              <a:t>Behov for anskaffelse av nye lekeapparater</a:t>
            </a:r>
          </a:p>
          <a:p>
            <a:endParaRPr lang="nb-NO" dirty="0"/>
          </a:p>
          <a:p>
            <a:r>
              <a:rPr lang="nb-NO" dirty="0" smtClean="0"/>
              <a:t>Uteplassen er både til fri </a:t>
            </a:r>
            <a:r>
              <a:rPr lang="nb-NO" dirty="0"/>
              <a:t>lek og «time </a:t>
            </a:r>
            <a:r>
              <a:rPr lang="nb-NO" dirty="0" err="1"/>
              <a:t>out</a:t>
            </a:r>
            <a:r>
              <a:rPr lang="nb-NO" dirty="0" smtClean="0"/>
              <a:t>» for alle</a:t>
            </a:r>
          </a:p>
          <a:p>
            <a:endParaRPr lang="nb-NO" dirty="0" smtClean="0"/>
          </a:p>
          <a:p>
            <a:endParaRPr lang="nb-NO" dirty="0"/>
          </a:p>
          <a:p>
            <a:r>
              <a:rPr lang="nb-NO" dirty="0" smtClean="0"/>
              <a:t>Å delta i Foreldreutvalget på skolen kan gi mulighet for å påvirke bant annet innkjøp av husker og lekeapparater til utelekeplassen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854" y="963204"/>
            <a:ext cx="2507617" cy="3340686"/>
          </a:xfrm>
          <a:prstGeom prst="rect">
            <a:avLst/>
          </a:prstGeom>
        </p:spPr>
      </p:pic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8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b-NO" altLang="nb-NO" sz="4400" smtClean="0"/>
              <a:t>Utedager og turer</a:t>
            </a:r>
          </a:p>
        </p:txBody>
      </p:sp>
      <p:sp>
        <p:nvSpPr>
          <p:cNvPr id="2560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Planlegging i god tid, få oversikt over faste aktivitetsdager, leirskole og lignende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Bruk av hjelpemidler? hvordan de skal fraktes med?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Gå hele veien eller kjøre deler av veien?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Fryser lett på hender og føtter? finnes varmehjelpemidler, votter, sokker med varmetråder</a:t>
            </a:r>
          </a:p>
          <a:p>
            <a:endParaRPr lang="nb-NO" altLang="nb-NO" b="1" dirty="0" smtClean="0"/>
          </a:p>
          <a:p>
            <a:pPr lvl="1" eaLnBrk="1" hangingPunct="1">
              <a:buFont typeface="Arial" pitchFamily="34" charset="0"/>
              <a:buChar char="•"/>
            </a:pPr>
            <a:endParaRPr lang="nb-NO" altLang="nb-NO" sz="2400" dirty="0" smtClean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610" y="3527130"/>
            <a:ext cx="3961082" cy="332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92808" y="239713"/>
            <a:ext cx="9736160" cy="1270000"/>
          </a:xfrm>
        </p:spPr>
        <p:txBody>
          <a:bodyPr/>
          <a:lstStyle/>
          <a:p>
            <a:r>
              <a:rPr lang="nb-NO" altLang="nb-NO" sz="2800" dirty="0"/>
              <a:t>Noen bruker rullestol – andre går med hjelpemidler</a:t>
            </a:r>
            <a:r>
              <a:rPr lang="nb-NO" altLang="nb-NO" dirty="0" smtClean="0"/>
              <a:t> </a:t>
            </a:r>
          </a:p>
        </p:txBody>
      </p:sp>
      <p:pic>
        <p:nvPicPr>
          <p:cNvPr id="8196" name="Picture 4" descr="SpinaBifi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725" y="1509713"/>
            <a:ext cx="3069574" cy="416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tåsk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5" y="1497809"/>
            <a:ext cx="3155954" cy="417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lassholder for innhold 8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523325" y="1509713"/>
            <a:ext cx="3708967" cy="417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8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nb-NO" altLang="nb-NO" sz="3600" dirty="0" smtClean="0"/>
              <a:t>Hva vi skal snakke om</a:t>
            </a:r>
          </a:p>
        </p:txBody>
      </p:sp>
      <p:sp>
        <p:nvSpPr>
          <p:cNvPr id="11267" name="Plassholder for innhold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 eaLnBrk="1" hangingPunct="1">
              <a:buNone/>
            </a:pPr>
            <a:r>
              <a:rPr lang="nb-NO" altLang="nb-NO" sz="2800" dirty="0" smtClean="0"/>
              <a:t>Spesielle utfordringer når barnet ditt skal begynne på skolen</a:t>
            </a:r>
          </a:p>
          <a:p>
            <a:pPr marL="0" indent="0" eaLnBrk="1" hangingPunct="1">
              <a:buNone/>
            </a:pPr>
            <a:endParaRPr lang="nb-NO" altLang="nb-NO" sz="2800" dirty="0"/>
          </a:p>
          <a:p>
            <a:pPr marL="0" indent="0" eaLnBrk="1" hangingPunct="1">
              <a:buNone/>
            </a:pPr>
            <a:r>
              <a:rPr lang="nb-NO" altLang="nb-NO" sz="2800" dirty="0" smtClean="0"/>
              <a:t>Hva kan være «lure løsninger»?</a:t>
            </a:r>
          </a:p>
          <a:p>
            <a:pPr marL="0" indent="0" eaLnBrk="1" hangingPunct="1">
              <a:buNone/>
            </a:pPr>
            <a:endParaRPr lang="nb-NO" altLang="nb-NO" sz="2800" dirty="0"/>
          </a:p>
          <a:p>
            <a:pPr marL="0" indent="0" eaLnBrk="1" hangingPunct="1">
              <a:buNone/>
            </a:pPr>
            <a:r>
              <a:rPr lang="nb-NO" altLang="nb-NO" sz="2800" dirty="0" smtClean="0"/>
              <a:t>Hvem kan dere samarbeide med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619" y="3471863"/>
            <a:ext cx="5121983" cy="256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z="3600" dirty="0" smtClean="0"/>
              <a:t>Rullestoler – til ulikt bruk</a:t>
            </a:r>
          </a:p>
        </p:txBody>
      </p:sp>
      <p:sp>
        <p:nvSpPr>
          <p:cNvPr id="28675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itchFamily="34" charset="0"/>
              <a:buChar char="•"/>
            </a:pPr>
            <a:r>
              <a:rPr lang="nb-NO" altLang="nb-NO" sz="2400" dirty="0" smtClean="0"/>
              <a:t>Lett manuell inne-rullestol</a:t>
            </a:r>
          </a:p>
          <a:p>
            <a:pPr lvl="1">
              <a:buFont typeface="Arial" pitchFamily="34" charset="0"/>
              <a:buChar char="•"/>
            </a:pPr>
            <a:endParaRPr lang="nb-NO" altLang="nb-NO" sz="2400" dirty="0" smtClean="0"/>
          </a:p>
          <a:p>
            <a:pPr lvl="1">
              <a:buFont typeface="Arial" pitchFamily="34" charset="0"/>
              <a:buChar char="•"/>
            </a:pPr>
            <a:endParaRPr lang="nb-NO" altLang="nb-NO" sz="2400" dirty="0"/>
          </a:p>
          <a:p>
            <a:pPr lvl="1">
              <a:buFont typeface="Arial" pitchFamily="34" charset="0"/>
              <a:buChar char="•"/>
            </a:pPr>
            <a:r>
              <a:rPr lang="nb-NO" altLang="nb-NO" sz="2400" dirty="0" smtClean="0"/>
              <a:t>Elektriske rullestol(er)</a:t>
            </a:r>
          </a:p>
          <a:p>
            <a:pPr lvl="1">
              <a:buFont typeface="Times" pitchFamily="18" charset="0"/>
              <a:buNone/>
            </a:pPr>
            <a:r>
              <a:rPr lang="nb-NO" altLang="nb-NO" sz="2400" dirty="0" smtClean="0"/>
              <a:t>	- kombinert inne/ute stol og/eller ren </a:t>
            </a:r>
            <a:r>
              <a:rPr lang="nb-NO" altLang="nb-NO" sz="2400" dirty="0" err="1" smtClean="0"/>
              <a:t>utestol</a:t>
            </a:r>
            <a:r>
              <a:rPr lang="nb-NO" altLang="nb-NO" sz="2400" dirty="0" smtClean="0"/>
              <a:t>?</a:t>
            </a:r>
          </a:p>
          <a:p>
            <a:endParaRPr lang="nb-NO" altLang="nb-NO" dirty="0" smtClean="0"/>
          </a:p>
        </p:txBody>
      </p:sp>
      <p:pic>
        <p:nvPicPr>
          <p:cNvPr id="28676" name="Bilde 4" descr="http://old.mobil-mit-behinderung.de/sponsoren/permobil/permoki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553" y="4015754"/>
            <a:ext cx="2768314" cy="215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82" y="4206470"/>
            <a:ext cx="3026381" cy="196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44599"/>
            <a:ext cx="1496291" cy="2041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19" y="4015601"/>
            <a:ext cx="1860952" cy="21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3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96676" y="374575"/>
            <a:ext cx="10961702" cy="1099127"/>
          </a:xfrm>
        </p:spPr>
        <p:txBody>
          <a:bodyPr>
            <a:normAutofit/>
          </a:bodyPr>
          <a:lstStyle/>
          <a:p>
            <a:r>
              <a:rPr lang="nb-NO" sz="3600" b="1" dirty="0" smtClean="0"/>
              <a:t>Aktivitetshjelpemidler</a:t>
            </a:r>
            <a:endParaRPr lang="nb-NO" sz="36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16887" y="1694723"/>
            <a:ext cx="11521280" cy="4172824"/>
          </a:xfrm>
        </p:spPr>
        <p:txBody>
          <a:bodyPr>
            <a:normAutofit/>
          </a:bodyPr>
          <a:lstStyle/>
          <a:p>
            <a:r>
              <a:rPr lang="nb-NO" dirty="0" smtClean="0"/>
              <a:t>Aktivitetshjelpemidler </a:t>
            </a:r>
            <a:r>
              <a:rPr lang="nb-NO" dirty="0"/>
              <a:t>er </a:t>
            </a:r>
            <a:r>
              <a:rPr lang="nb-NO" dirty="0" smtClean="0"/>
              <a:t>spesielt </a:t>
            </a:r>
            <a:r>
              <a:rPr lang="nb-NO" dirty="0"/>
              <a:t>utviklet for at personer med nedsatt funksjonsevne skal kunne delta i fysisk </a:t>
            </a:r>
            <a:r>
              <a:rPr lang="nb-NO" dirty="0" smtClean="0"/>
              <a:t>aktivitet, alene </a:t>
            </a:r>
            <a:r>
              <a:rPr lang="nb-NO" dirty="0"/>
              <a:t>eller sammen med andre. </a:t>
            </a:r>
          </a:p>
          <a:p>
            <a:endParaRPr lang="nb-NO" sz="800" dirty="0"/>
          </a:p>
          <a:p>
            <a:r>
              <a:rPr lang="nb-NO" dirty="0" smtClean="0"/>
              <a:t>Stønad </a:t>
            </a:r>
            <a:r>
              <a:rPr lang="nb-NO" dirty="0"/>
              <a:t>til spesiallaget utstyr og </a:t>
            </a:r>
            <a:r>
              <a:rPr lang="nb-NO" dirty="0" smtClean="0"/>
              <a:t>spesialtilpasninger til hobbyaktiviteter</a:t>
            </a:r>
            <a:r>
              <a:rPr lang="nb-NO" dirty="0"/>
              <a:t>, vanlig sportsutstyr eller konkurranseutstyr. </a:t>
            </a:r>
            <a:endParaRPr lang="nb-NO" dirty="0" smtClean="0"/>
          </a:p>
          <a:p>
            <a:r>
              <a:rPr lang="nb-NO" dirty="0" smtClean="0"/>
              <a:t>For </a:t>
            </a:r>
            <a:r>
              <a:rPr lang="nb-NO" dirty="0"/>
              <a:t>personer under 26 år dekker NAV utgiftene til aktivitetshjelpemiddelet. Personer over 26 år må betale en egenandel.</a:t>
            </a:r>
          </a:p>
          <a:p>
            <a:endParaRPr lang="nb-NO" dirty="0" smtClean="0"/>
          </a:p>
          <a:p>
            <a:r>
              <a:rPr lang="nb-NO" dirty="0" smtClean="0"/>
              <a:t>Film om aktivitetshjelpemidler (se TRS nettsider): </a:t>
            </a:r>
            <a:r>
              <a:rPr lang="nb-NO" dirty="0" smtClean="0">
                <a:hlinkClick r:id="rId5"/>
              </a:rPr>
              <a:t>https://www.youtube.com/watch?v=tbWf8VI8ekg&amp;feature=youtu.be</a:t>
            </a:r>
            <a:endParaRPr lang="nb-NO" dirty="0"/>
          </a:p>
        </p:txBody>
      </p:sp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8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685800" indent="-685800" eaLnBrk="1" hangingPunct="1"/>
            <a:r>
              <a:rPr lang="nb-NO" altLang="nb-NO" sz="4400" smtClean="0"/>
              <a:t>Hjelpemidler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Færrest mulig hjelpemidler, men de rette. 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Hjelpemidler skal fungere godt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Prøv vanlig utstyr først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Hjelpemidlene skal fungere i dag, ikke være til ”å vokse i”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Spesialtilpassing er ofte nødvendig</a:t>
            </a:r>
          </a:p>
          <a:p>
            <a:pPr lvl="1" eaLnBrk="1" hangingPunct="1">
              <a:buFont typeface="Times" pitchFamily="18" charset="0"/>
              <a:buNone/>
            </a:pPr>
            <a:endParaRPr lang="nb-NO" altLang="nb-NO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nb-NO" altLang="nb-NO" dirty="0"/>
              <a:t>Kommunens ergoterapeut </a:t>
            </a:r>
            <a:r>
              <a:rPr lang="nb-NO" altLang="nb-NO" dirty="0" smtClean="0"/>
              <a:t>eller </a:t>
            </a:r>
            <a:r>
              <a:rPr lang="nb-NO" altLang="nb-NO" dirty="0"/>
              <a:t>fysioterapeut er viktig </a:t>
            </a:r>
            <a:r>
              <a:rPr lang="nb-NO" altLang="nb-NO" dirty="0" smtClean="0"/>
              <a:t>samarbeidspartner </a:t>
            </a:r>
            <a:r>
              <a:rPr lang="nb-NO" altLang="nb-NO" dirty="0"/>
              <a:t>for vurdering av tilpasning </a:t>
            </a:r>
            <a:r>
              <a:rPr lang="nb-NO" altLang="nb-NO" dirty="0" smtClean="0"/>
              <a:t>på skolen </a:t>
            </a:r>
            <a:r>
              <a:rPr lang="nb-NO" altLang="nb-NO" dirty="0"/>
              <a:t>og utprøving av </a:t>
            </a:r>
            <a:r>
              <a:rPr lang="nb-NO" altLang="nb-NO" dirty="0" smtClean="0"/>
              <a:t>hjelpemidler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altLang="nb-NO" dirty="0"/>
              <a:t>Mer informasjon om hjelpemidler på TRS sin nettside </a:t>
            </a:r>
            <a:r>
              <a:rPr lang="nb-NO" u="sng" dirty="0">
                <a:hlinkClick r:id="rId5"/>
              </a:rPr>
              <a:t>Hjelpemidler, tilrettelegging, bil og bolig - Sunnaas sykehus</a:t>
            </a:r>
            <a:endParaRPr lang="nb-NO" dirty="0"/>
          </a:p>
          <a:p>
            <a:pPr>
              <a:buFont typeface="Wingdings" panose="05000000000000000000" pitchFamily="2" charset="2"/>
              <a:buChar char="Ø"/>
            </a:pPr>
            <a:endParaRPr lang="nb-NO" altLang="nb-NO" dirty="0"/>
          </a:p>
          <a:p>
            <a:pPr eaLnBrk="1" hangingPunct="1"/>
            <a:endParaRPr lang="nb-NO" altLang="nb-NO" sz="3600" dirty="0" smtClean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9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87613434"/>
              </p:ext>
            </p:extLst>
          </p:nvPr>
        </p:nvGraphicFramePr>
        <p:xfrm>
          <a:off x="1380227" y="1069676"/>
          <a:ext cx="9362536" cy="4960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697861" y="155666"/>
            <a:ext cx="10727267" cy="1270000"/>
          </a:xfrm>
        </p:spPr>
        <p:txBody>
          <a:bodyPr>
            <a:normAutofit/>
          </a:bodyPr>
          <a:lstStyle/>
          <a:p>
            <a:r>
              <a:rPr lang="nb-NO" dirty="0" smtClean="0"/>
              <a:t>Samarbeid nødvendig for å finne gode løsninger</a:t>
            </a: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2667438" y="6308875"/>
            <a:ext cx="5280000" cy="322113"/>
          </a:xfrm>
        </p:spPr>
        <p:txBody>
          <a:bodyPr/>
          <a:lstStyle/>
          <a:p>
            <a:r>
              <a:rPr lang="nb-NO" dirty="0" smtClean="0"/>
              <a:t>TB februar 2021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294967295"/>
          </p:nvPr>
        </p:nvSpPr>
        <p:spPr>
          <a:xfrm>
            <a:off x="11610975" y="6310313"/>
            <a:ext cx="581025" cy="320675"/>
          </a:xfrm>
        </p:spPr>
        <p:txBody>
          <a:bodyPr/>
          <a:lstStyle/>
          <a:p>
            <a:fld id="{A67513C0-5F9E-431D-A218-42A3D8B9E734}" type="slidenum">
              <a:rPr lang="nb-NO" smtClean="0"/>
              <a:pPr/>
              <a:t>23</a:t>
            </a:fld>
            <a:endParaRPr lang="nb-NO" dirty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0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b-NO" altLang="nb-NO" sz="4400" dirty="0" smtClean="0"/>
              <a:t>Lovverk om hjelpemidler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53883"/>
            <a:ext cx="10972800" cy="5003935"/>
          </a:xfrm>
        </p:spPr>
        <p:txBody>
          <a:bodyPr>
            <a:noAutofit/>
          </a:bodyPr>
          <a:lstStyle/>
          <a:p>
            <a:pPr eaLnBrk="1" hangingPunct="1"/>
            <a:r>
              <a:rPr lang="nb-NO" altLang="nb-NO" sz="2400" b="1" dirty="0" smtClean="0"/>
              <a:t>Folketrygdloven § 10.5-7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2400" dirty="0" smtClean="0"/>
              <a:t>”Hjelpemidler til bedring av funksjonsevnen i dagliglivet” (inkl. skole)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2400" dirty="0" smtClean="0"/>
              <a:t>”Hjelpemidler til trening, stimulering og aktivisering” (aktivitetshjelpemidler)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2400" dirty="0" smtClean="0"/>
              <a:t>”Ortopediske hjelpemidler”</a:t>
            </a:r>
            <a:endParaRPr lang="nb-NO" altLang="nb-NO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2400" dirty="0" smtClean="0"/>
              <a:t>«</a:t>
            </a:r>
            <a:r>
              <a:rPr lang="nb-NO" altLang="nb-NO" sz="2400" dirty="0"/>
              <a:t>Stønad til småhjelpemidler» - </a:t>
            </a:r>
            <a:r>
              <a:rPr lang="nb-NO" altLang="nb-NO" sz="2400" dirty="0" err="1"/>
              <a:t>ca</a:t>
            </a:r>
            <a:r>
              <a:rPr lang="nb-NO" altLang="nb-NO" sz="2400" dirty="0"/>
              <a:t> </a:t>
            </a:r>
            <a:r>
              <a:rPr lang="nb-NO" altLang="nb-NO" sz="2400" dirty="0" smtClean="0"/>
              <a:t>kr 2000</a:t>
            </a:r>
            <a:r>
              <a:rPr lang="nb-NO" altLang="nb-NO" sz="2400" dirty="0"/>
              <a:t>,- (gjelder for 4 år)</a:t>
            </a:r>
          </a:p>
          <a:p>
            <a:pPr marL="514350" indent="-457200"/>
            <a:endParaRPr lang="nb-NO" altLang="nb-NO" sz="2800" dirty="0"/>
          </a:p>
          <a:p>
            <a:pPr eaLnBrk="1" hangingPunct="1"/>
            <a:r>
              <a:rPr lang="nb-NO" altLang="nb-NO" sz="2400" dirty="0" smtClean="0"/>
              <a:t>Hjelpemidler søkes og lånes ut fra fylkets Hjelpemiddelsentral </a:t>
            </a:r>
          </a:p>
          <a:p>
            <a:pPr eaLnBrk="1" hangingPunct="1"/>
            <a:r>
              <a:rPr lang="nb-NO" altLang="nb-NO" sz="2400" dirty="0" smtClean="0"/>
              <a:t>Individuelle hjelpemidler til bruk på skolen kan tas med ved overgang til ny skole</a:t>
            </a:r>
          </a:p>
          <a:p>
            <a:pPr eaLnBrk="1" hangingPunct="1"/>
            <a:r>
              <a:rPr lang="nb-NO" altLang="nb-NO" sz="2400" dirty="0" smtClean="0"/>
              <a:t>Fastmontert utstyr og pedagogisk utstyr finansieres over skolens budsjett</a:t>
            </a:r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3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tel 1"/>
          <p:cNvSpPr>
            <a:spLocks noGrp="1"/>
          </p:cNvSpPr>
          <p:nvPr>
            <p:ph type="title"/>
          </p:nvPr>
        </p:nvSpPr>
        <p:spPr>
          <a:xfrm>
            <a:off x="901700" y="239713"/>
            <a:ext cx="10727267" cy="828799"/>
          </a:xfrm>
        </p:spPr>
        <p:txBody>
          <a:bodyPr>
            <a:normAutofit/>
          </a:bodyPr>
          <a:lstStyle/>
          <a:p>
            <a:r>
              <a:rPr lang="nb-NO" altLang="nb-NO" sz="3600" dirty="0" smtClean="0"/>
              <a:t>Noen aktuelle nettsider – se ellers Sunnaas.no/</a:t>
            </a:r>
            <a:r>
              <a:rPr lang="nb-NO" altLang="nb-NO" sz="3600" dirty="0" err="1" smtClean="0"/>
              <a:t>trs</a:t>
            </a:r>
            <a:endParaRPr lang="nb-NO" altLang="nb-NO" sz="3600" dirty="0" smtClean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599" y="1068513"/>
            <a:ext cx="11359793" cy="5342562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buNone/>
              <a:defRPr/>
            </a:pPr>
            <a:r>
              <a:rPr lang="nb-NO" sz="2600" dirty="0" smtClean="0">
                <a:hlinkClick r:id="rId5"/>
              </a:rPr>
              <a:t>www.nfoi.no</a:t>
            </a:r>
            <a:r>
              <a:rPr lang="nb-NO" sz="2600" dirty="0" smtClean="0"/>
              <a:t> 	Norsk forening for </a:t>
            </a:r>
            <a:r>
              <a:rPr lang="nb-NO" sz="2600" dirty="0" err="1" smtClean="0"/>
              <a:t>Osteogenesis</a:t>
            </a:r>
            <a:r>
              <a:rPr lang="nb-NO" sz="2600" dirty="0" smtClean="0"/>
              <a:t> </a:t>
            </a:r>
            <a:r>
              <a:rPr lang="nb-NO" sz="2600" dirty="0" err="1" smtClean="0"/>
              <a:t>Imperfecta</a:t>
            </a:r>
            <a:endParaRPr lang="nb-NO" sz="2600" dirty="0" smtClean="0"/>
          </a:p>
          <a:p>
            <a:pPr marL="457200" lvl="1" indent="0">
              <a:buNone/>
              <a:defRPr/>
            </a:pPr>
            <a:r>
              <a:rPr lang="nb-NO" sz="2600" dirty="0" smtClean="0">
                <a:hlinkClick r:id="rId6"/>
              </a:rPr>
              <a:t>www.fdmas.no</a:t>
            </a:r>
            <a:r>
              <a:rPr lang="nb-NO" sz="2600" dirty="0" smtClean="0"/>
              <a:t>	Fibrøs dysplasi /</a:t>
            </a:r>
            <a:r>
              <a:rPr lang="nb-NO" sz="2600" dirty="0" err="1"/>
              <a:t>M</a:t>
            </a:r>
            <a:r>
              <a:rPr lang="nb-NO" sz="2600" dirty="0" err="1" smtClean="0"/>
              <a:t>cCune</a:t>
            </a:r>
            <a:r>
              <a:rPr lang="nb-NO" sz="2600" dirty="0" smtClean="0"/>
              <a:t>-Albright syndrom Norge</a:t>
            </a:r>
            <a:endParaRPr lang="nb-NO" sz="2600" dirty="0"/>
          </a:p>
          <a:p>
            <a:pPr marL="457200" lvl="1" indent="0">
              <a:buNone/>
              <a:defRPr/>
            </a:pPr>
            <a:r>
              <a:rPr lang="nb-NO" sz="2600" dirty="0" smtClean="0">
                <a:hlinkClick r:id="rId7"/>
              </a:rPr>
              <a:t>www.ryggmargsbrokk.org</a:t>
            </a:r>
            <a:r>
              <a:rPr lang="nb-NO" sz="2600" dirty="0"/>
              <a:t> </a:t>
            </a:r>
            <a:r>
              <a:rPr lang="nb-NO" sz="2600" dirty="0" smtClean="0"/>
              <a:t>   Ryggmargsbrokk- </a:t>
            </a:r>
            <a:r>
              <a:rPr lang="nb-NO" sz="2600" dirty="0"/>
              <a:t>og </a:t>
            </a:r>
            <a:r>
              <a:rPr lang="nb-NO" sz="2600" dirty="0" err="1"/>
              <a:t>hydrocephalusforeningen</a:t>
            </a:r>
            <a:r>
              <a:rPr lang="nb-NO" sz="2600" dirty="0"/>
              <a:t> </a:t>
            </a:r>
            <a:endParaRPr lang="nb-NO" sz="2600" dirty="0" smtClean="0"/>
          </a:p>
          <a:p>
            <a:pPr marL="457200" lvl="1" indent="0">
              <a:buNone/>
              <a:defRPr/>
            </a:pPr>
            <a:r>
              <a:rPr lang="nb-NO" sz="2600" dirty="0" smtClean="0">
                <a:hlinkClick r:id="rId8"/>
              </a:rPr>
              <a:t>www.marfan.no</a:t>
            </a:r>
            <a:r>
              <a:rPr lang="nb-NO" sz="2600" dirty="0" smtClean="0"/>
              <a:t>     </a:t>
            </a:r>
            <a:r>
              <a:rPr lang="nb-NO" sz="2600" dirty="0" err="1" smtClean="0"/>
              <a:t>Marfan</a:t>
            </a:r>
            <a:r>
              <a:rPr lang="nb-NO" sz="2600" dirty="0" smtClean="0"/>
              <a:t> og </a:t>
            </a:r>
            <a:r>
              <a:rPr lang="nb-NO" sz="2600" dirty="0" err="1" smtClean="0"/>
              <a:t>Loyes</a:t>
            </a:r>
            <a:r>
              <a:rPr lang="nb-NO" sz="2600" dirty="0" smtClean="0"/>
              <a:t>-Dietz foreningen </a:t>
            </a:r>
          </a:p>
          <a:p>
            <a:pPr marL="457200" lvl="1" indent="0">
              <a:buNone/>
              <a:defRPr/>
            </a:pPr>
            <a:r>
              <a:rPr lang="nb-NO" sz="2600" dirty="0" smtClean="0"/>
              <a:t>Se også foreningenes </a:t>
            </a:r>
            <a:r>
              <a:rPr lang="nb-NO" sz="2600" dirty="0" err="1" smtClean="0"/>
              <a:t>facebook</a:t>
            </a:r>
            <a:r>
              <a:rPr lang="nb-NO" sz="2600" dirty="0" smtClean="0"/>
              <a:t>-sider.</a:t>
            </a:r>
          </a:p>
          <a:p>
            <a:pPr marL="457200" lvl="1" indent="0">
              <a:buNone/>
              <a:defRPr/>
            </a:pPr>
            <a:endParaRPr lang="nb-NO" sz="2600" dirty="0" smtClean="0"/>
          </a:p>
          <a:p>
            <a:pPr>
              <a:defRPr/>
            </a:pPr>
            <a:r>
              <a:rPr lang="nb-NO" sz="2600" dirty="0" smtClean="0"/>
              <a:t>Rettigheter, familier med barn med funksjonsnedsettelser</a:t>
            </a:r>
          </a:p>
          <a:p>
            <a:pPr marL="457200" lvl="1" indent="0">
              <a:buNone/>
              <a:defRPr/>
            </a:pPr>
            <a:r>
              <a:rPr lang="nb-NO" sz="2600" dirty="0" smtClean="0">
                <a:hlinkClick r:id="rId9"/>
              </a:rPr>
              <a:t>www.familienettet.no/A-ha-barn-med-funksjonsvansker/</a:t>
            </a:r>
            <a:endParaRPr lang="nb-NO" sz="2600" dirty="0" smtClean="0"/>
          </a:p>
          <a:p>
            <a:pPr>
              <a:defRPr/>
            </a:pPr>
            <a:endParaRPr lang="nb-NO" sz="2600" dirty="0" smtClean="0"/>
          </a:p>
          <a:p>
            <a:pPr>
              <a:defRPr/>
            </a:pPr>
            <a:r>
              <a:rPr lang="nb-NO" sz="2600" dirty="0" smtClean="0"/>
              <a:t>Hjelpemiddelfirmaer, småhjelpemidler</a:t>
            </a:r>
          </a:p>
          <a:p>
            <a:pPr marL="0" indent="0">
              <a:buNone/>
              <a:defRPr/>
            </a:pPr>
            <a:r>
              <a:rPr lang="nb-NO" sz="2600" dirty="0"/>
              <a:t>	</a:t>
            </a:r>
            <a:r>
              <a:rPr lang="nb-NO" sz="2600" dirty="0" smtClean="0">
                <a:hlinkClick r:id="rId10"/>
              </a:rPr>
              <a:t>http</a:t>
            </a:r>
            <a:r>
              <a:rPr lang="nb-NO" sz="2600" dirty="0">
                <a:hlinkClick r:id="rId10"/>
              </a:rPr>
              <a:t>://</a:t>
            </a:r>
            <a:r>
              <a:rPr lang="nb-NO" sz="2600" dirty="0" smtClean="0">
                <a:hlinkClick r:id="rId10"/>
              </a:rPr>
              <a:t>www.hepro.no</a:t>
            </a:r>
            <a:r>
              <a:rPr lang="nb-NO" sz="2600" dirty="0" smtClean="0"/>
              <a:t> (</a:t>
            </a:r>
            <a:r>
              <a:rPr lang="nb-NO" sz="2600" dirty="0" err="1" smtClean="0"/>
              <a:t>Svan</a:t>
            </a:r>
            <a:r>
              <a:rPr lang="nb-NO" sz="2600" dirty="0" smtClean="0"/>
              <a:t> </a:t>
            </a:r>
            <a:r>
              <a:rPr lang="nb-NO" sz="2600" dirty="0" err="1" smtClean="0"/>
              <a:t>balans</a:t>
            </a:r>
            <a:r>
              <a:rPr lang="nb-NO" sz="2600" dirty="0" smtClean="0"/>
              <a:t>, </a:t>
            </a:r>
            <a:r>
              <a:rPr lang="nb-NO" sz="2600" dirty="0" err="1" smtClean="0"/>
              <a:t>toaletttrinn</a:t>
            </a:r>
            <a:r>
              <a:rPr lang="nb-NO" sz="2600" dirty="0" smtClean="0"/>
              <a:t>)</a:t>
            </a:r>
          </a:p>
          <a:p>
            <a:pPr marL="457200" lvl="1" indent="0">
              <a:buNone/>
              <a:defRPr/>
            </a:pPr>
            <a:endParaRPr lang="nb-NO" sz="2600" dirty="0" smtClean="0"/>
          </a:p>
          <a:p>
            <a:pPr>
              <a:defRPr/>
            </a:pPr>
            <a:r>
              <a:rPr lang="nb-NO" sz="2600" dirty="0" smtClean="0"/>
              <a:t>NAV</a:t>
            </a:r>
          </a:p>
          <a:p>
            <a:pPr marL="0" indent="0">
              <a:buNone/>
              <a:defRPr/>
            </a:pPr>
            <a:r>
              <a:rPr lang="nb-NO" altLang="nb-NO" sz="2600" dirty="0" smtClean="0">
                <a:hlinkClick r:id="rId11"/>
              </a:rPr>
              <a:t>www.hjelpemiddeldatabasen.no/</a:t>
            </a:r>
            <a:r>
              <a:rPr lang="nb-NO" altLang="nb-NO" sz="2600" dirty="0" smtClean="0"/>
              <a:t>  </a:t>
            </a:r>
            <a:r>
              <a:rPr lang="nb-NO" sz="2600" dirty="0" smtClean="0">
                <a:hlinkClick r:id="rId12"/>
              </a:rPr>
              <a:t>https://www.nav.no/no/Person/Hjelpemidler/Hva+har+du+vansker+med</a:t>
            </a:r>
            <a:endParaRPr lang="nb-NO" sz="2600" dirty="0" smtClean="0"/>
          </a:p>
          <a:p>
            <a:pPr>
              <a:defRPr/>
            </a:pPr>
            <a:endParaRPr lang="nb-NO" dirty="0"/>
          </a:p>
          <a:p>
            <a:pPr>
              <a:defRPr/>
            </a:pPr>
            <a:endParaRPr lang="nb-NO" dirty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8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901700" y="239713"/>
            <a:ext cx="10727267" cy="561671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Lykke </a:t>
            </a:r>
            <a:r>
              <a:rPr lang="nb-NO" dirty="0"/>
              <a:t>til med skolestarten!  </a:t>
            </a:r>
            <a:br>
              <a:rPr lang="nb-NO" dirty="0"/>
            </a:br>
            <a:endParaRPr lang="nb-NO" dirty="0"/>
          </a:p>
        </p:txBody>
      </p:sp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609600" y="1089061"/>
            <a:ext cx="10972800" cy="50371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3200" dirty="0" smtClean="0"/>
              <a:t>Vi på TRS er gjerne diskusjonspartnere sammen med foreldre,  </a:t>
            </a:r>
          </a:p>
          <a:p>
            <a:pPr marL="0" indent="0" algn="ctr">
              <a:buNone/>
            </a:pPr>
            <a:r>
              <a:rPr lang="nb-NO" sz="3200" dirty="0" smtClean="0"/>
              <a:t>kommunens og skolens fagpersoner</a:t>
            </a:r>
          </a:p>
          <a:p>
            <a:pPr marL="0" indent="0" algn="ctr">
              <a:buNone/>
            </a:pPr>
            <a:endParaRPr lang="nb-NO" sz="3200" dirty="0"/>
          </a:p>
        </p:txBody>
      </p:sp>
      <p:pic>
        <p:nvPicPr>
          <p:cNvPr id="1032" name="Picture 8" descr="C:\Users\unnis\AppData\Local\Microsoft\Windows\Temporary Internet Files\Content.IE5\VIRWCBT8\8247051426_290110c82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294" y="2811974"/>
            <a:ext cx="6241411" cy="331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7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Litteratur</a:t>
            </a:r>
            <a:endParaRPr lang="nb-NO" dirty="0"/>
          </a:p>
        </p:txBody>
      </p:sp>
      <p:sp>
        <p:nvSpPr>
          <p:cNvPr id="4" name="Rektangel 3"/>
          <p:cNvSpPr/>
          <p:nvPr/>
        </p:nvSpPr>
        <p:spPr>
          <a:xfrm>
            <a:off x="1075038" y="2551837"/>
            <a:ext cx="99966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u="sng" dirty="0">
                <a:solidFill>
                  <a:srgbClr val="6E6E6E"/>
                </a:solidFill>
                <a:latin typeface="Open Sans"/>
                <a:hlinkClick r:id="rId3" tooltip="Skolebarn med ryggmargsbrokk i Norge"/>
              </a:rPr>
              <a:t>Skolebarn med ryggmargsbrokk i Norge: Helserelatert livskvalitet og tilrettelegging i skolen. Fra tverrsnittstudien: «Tiltak og tjenester for barn med sjeldne diagnoser i Norge». </a:t>
            </a:r>
            <a:r>
              <a:rPr lang="nb-NO" dirty="0">
                <a:solidFill>
                  <a:srgbClr val="252525"/>
                </a:solidFill>
                <a:latin typeface="Open Sans"/>
              </a:rPr>
              <a:t>Av: Johansen H, Dammann B, Andresen IL. Publisert i Spesialpedagogikk, nr.3, 2017. </a:t>
            </a:r>
            <a:r>
              <a:rPr lang="nb-NO" u="sng" dirty="0">
                <a:solidFill>
                  <a:srgbClr val="6E6E6E"/>
                </a:solidFill>
                <a:latin typeface="Open Sans"/>
                <a:hlinkClick r:id="rId4"/>
              </a:rPr>
              <a:t>Les norsk </a:t>
            </a:r>
            <a:r>
              <a:rPr lang="nb-NO" u="sng" dirty="0" smtClean="0">
                <a:solidFill>
                  <a:srgbClr val="6E6E6E"/>
                </a:solidFill>
                <a:latin typeface="Open Sans"/>
                <a:hlinkClick r:id="rId4"/>
              </a:rPr>
              <a:t>sammendrag</a:t>
            </a:r>
            <a:endParaRPr lang="nb-NO" u="sng" dirty="0" smtClean="0">
              <a:solidFill>
                <a:srgbClr val="6E6E6E"/>
              </a:solidFill>
              <a:latin typeface="Open Sans"/>
            </a:endParaRPr>
          </a:p>
          <a:p>
            <a:endParaRPr lang="nb-NO" b="0" i="0" u="sng" dirty="0">
              <a:solidFill>
                <a:srgbClr val="6E6E6E"/>
              </a:solidFill>
              <a:effectLst/>
              <a:latin typeface="Open Sans"/>
            </a:endParaRPr>
          </a:p>
          <a:p>
            <a:r>
              <a:rPr lang="nb-NO" u="sng" dirty="0" smtClean="0">
                <a:solidFill>
                  <a:srgbClr val="6E6E6E"/>
                </a:solidFill>
                <a:latin typeface="Open Sans"/>
              </a:rPr>
              <a:t>Lenker til Filmer og andre ressurser finner på </a:t>
            </a:r>
            <a:r>
              <a:rPr lang="nb-NO" u="sng" dirty="0" err="1" smtClean="0">
                <a:solidFill>
                  <a:srgbClr val="6E6E6E"/>
                </a:solidFill>
                <a:latin typeface="Open Sans"/>
              </a:rPr>
              <a:t>kurssiden</a:t>
            </a:r>
            <a:endParaRPr lang="nb-NO" b="0" i="0" dirty="0">
              <a:solidFill>
                <a:srgbClr val="252525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96210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89527" y="424873"/>
            <a:ext cx="10788073" cy="1394691"/>
          </a:xfrm>
        </p:spPr>
        <p:txBody>
          <a:bodyPr>
            <a:normAutofit/>
          </a:bodyPr>
          <a:lstStyle/>
          <a:p>
            <a:r>
              <a:rPr lang="nb-NO" dirty="0" smtClean="0"/>
              <a:t>Utfordringer når man har </a:t>
            </a:r>
            <a:r>
              <a:rPr lang="nb-NO" dirty="0" err="1" smtClean="0"/>
              <a:t>Osteogenesis</a:t>
            </a:r>
            <a:r>
              <a:rPr lang="nb-NO" dirty="0" smtClean="0"/>
              <a:t> </a:t>
            </a:r>
            <a:r>
              <a:rPr lang="nb-NO" dirty="0" err="1" smtClean="0"/>
              <a:t>Imperfecta</a:t>
            </a:r>
            <a:r>
              <a:rPr lang="nb-NO" dirty="0" smtClean="0"/>
              <a:t>, OI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>
          <a:xfrm>
            <a:off x="397164" y="1625600"/>
            <a:ext cx="10880436" cy="46366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dirty="0" smtClean="0"/>
              <a:t>OI er </a:t>
            </a:r>
            <a:r>
              <a:rPr lang="nb-NO" dirty="0"/>
              <a:t>en </a:t>
            </a:r>
            <a:r>
              <a:rPr lang="nb-NO" dirty="0" smtClean="0"/>
              <a:t> arvelig  bindevevssykdom der </a:t>
            </a:r>
            <a:r>
              <a:rPr lang="nb-NO" dirty="0"/>
              <a:t>det viktigste kjennetegnet er endringer i skjelettet (benskjørhet). Flere </a:t>
            </a:r>
            <a:r>
              <a:rPr lang="nb-NO" dirty="0" smtClean="0"/>
              <a:t>andre deler </a:t>
            </a:r>
            <a:r>
              <a:rPr lang="nb-NO" dirty="0"/>
              <a:t>av kroppen kan </a:t>
            </a:r>
            <a:r>
              <a:rPr lang="nb-NO" dirty="0" smtClean="0"/>
              <a:t>være </a:t>
            </a:r>
            <a:r>
              <a:rPr lang="nb-NO" dirty="0"/>
              <a:t>påvirket: tennene, leddene, øynene, hørselen og de indre organene. </a:t>
            </a:r>
            <a:r>
              <a:rPr lang="nb-NO" dirty="0" smtClean="0"/>
              <a:t>Mange ulike </a:t>
            </a:r>
            <a:r>
              <a:rPr lang="nb-NO" dirty="0" err="1" smtClean="0"/>
              <a:t>alvorligshets</a:t>
            </a:r>
            <a:r>
              <a:rPr lang="nb-NO" dirty="0" smtClean="0"/>
              <a:t>-grader.</a:t>
            </a: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OI kan medføre:</a:t>
            </a:r>
          </a:p>
          <a:p>
            <a:pPr>
              <a:buFontTx/>
              <a:buChar char="•"/>
            </a:pPr>
            <a:r>
              <a:rPr lang="nb-NO" altLang="nb-NO" dirty="0" smtClean="0"/>
              <a:t>Ben </a:t>
            </a:r>
            <a:r>
              <a:rPr lang="nb-NO" altLang="nb-NO" dirty="0"/>
              <a:t>som brekker lettere enn hos </a:t>
            </a:r>
            <a:r>
              <a:rPr lang="nb-NO" altLang="nb-NO" dirty="0" smtClean="0"/>
              <a:t>andre</a:t>
            </a:r>
          </a:p>
          <a:p>
            <a:pPr>
              <a:buFontTx/>
              <a:buChar char="•"/>
            </a:pPr>
            <a:r>
              <a:rPr lang="nb-NO" altLang="nb-NO" dirty="0" smtClean="0"/>
              <a:t>Smerter og slitenhet</a:t>
            </a:r>
            <a:endParaRPr lang="nb-NO" altLang="nb-NO" dirty="0"/>
          </a:p>
          <a:p>
            <a:pPr>
              <a:buFontTx/>
              <a:buChar char="•"/>
            </a:pPr>
            <a:r>
              <a:rPr lang="nb-NO" altLang="nb-NO" dirty="0" smtClean="0"/>
              <a:t>Rullestol eller ganghjelpemidler</a:t>
            </a:r>
            <a:r>
              <a:rPr lang="nb-NO" altLang="nb-NO" dirty="0"/>
              <a:t>, </a:t>
            </a:r>
            <a:r>
              <a:rPr lang="nb-NO" altLang="nb-NO" dirty="0" err="1" smtClean="0"/>
              <a:t>evt</a:t>
            </a:r>
            <a:r>
              <a:rPr lang="nb-NO" altLang="nb-NO" dirty="0" smtClean="0"/>
              <a:t> </a:t>
            </a:r>
            <a:r>
              <a:rPr lang="nb-NO" altLang="nb-NO" dirty="0"/>
              <a:t>bare ved brudd </a:t>
            </a:r>
          </a:p>
          <a:p>
            <a:pPr>
              <a:buFontTx/>
              <a:buChar char="•"/>
            </a:pPr>
            <a:r>
              <a:rPr lang="nb-NO" altLang="nb-NO" dirty="0" smtClean="0"/>
              <a:t>Myke / </a:t>
            </a:r>
            <a:r>
              <a:rPr lang="nb-NO" altLang="nb-NO" dirty="0" err="1" smtClean="0"/>
              <a:t>overbeveglige</a:t>
            </a:r>
            <a:r>
              <a:rPr lang="nb-NO" altLang="nb-NO" dirty="0" smtClean="0"/>
              <a:t> ledd kan gi finmotoriske utfordringer</a:t>
            </a:r>
            <a:endParaRPr lang="nb-NO" altLang="nb-NO" dirty="0"/>
          </a:p>
          <a:p>
            <a:pPr>
              <a:buFontTx/>
              <a:buChar char="•"/>
            </a:pPr>
            <a:r>
              <a:rPr lang="nb-NO" altLang="nb-NO" dirty="0" smtClean="0"/>
              <a:t>Kan </a:t>
            </a:r>
            <a:r>
              <a:rPr lang="nb-NO" altLang="nb-NO" dirty="0"/>
              <a:t>være noe </a:t>
            </a:r>
            <a:r>
              <a:rPr lang="nb-NO" altLang="nb-NO" dirty="0" smtClean="0"/>
              <a:t>mindre av vekst</a:t>
            </a:r>
            <a:endParaRPr lang="nb-NO" altLang="nb-NO" dirty="0"/>
          </a:p>
          <a:p>
            <a:pPr>
              <a:buFontTx/>
              <a:buChar char="•"/>
            </a:pPr>
            <a:r>
              <a:rPr lang="nb-NO" altLang="nb-NO" dirty="0" smtClean="0"/>
              <a:t>Kan </a:t>
            </a:r>
            <a:r>
              <a:rPr lang="nb-NO" altLang="nb-NO" dirty="0"/>
              <a:t>ha nedsatt hørsel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174" y="2922708"/>
            <a:ext cx="4114800" cy="4094175"/>
          </a:xfrm>
          <a:prstGeom prst="rect">
            <a:avLst/>
          </a:prstGeom>
        </p:spPr>
      </p:pic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3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1548" y="424069"/>
            <a:ext cx="11337419" cy="999617"/>
          </a:xfrm>
        </p:spPr>
        <p:txBody>
          <a:bodyPr>
            <a:normAutofit fontScale="90000"/>
          </a:bodyPr>
          <a:lstStyle/>
          <a:p>
            <a:r>
              <a:rPr lang="nb-NO" sz="4000" dirty="0" smtClean="0"/>
              <a:t>Utfordringer når man har Fibrøs </a:t>
            </a:r>
            <a:r>
              <a:rPr lang="nb-NO" sz="4000" dirty="0"/>
              <a:t>dysplasi/</a:t>
            </a:r>
            <a:r>
              <a:rPr lang="nb-NO" sz="4000" dirty="0" err="1"/>
              <a:t>McCune</a:t>
            </a:r>
            <a:r>
              <a:rPr lang="nb-NO" sz="4000" dirty="0"/>
              <a:t>-Albrights syndrom </a:t>
            </a:r>
            <a:r>
              <a:rPr lang="nb-NO" sz="4000" dirty="0" smtClean="0"/>
              <a:t>(FD/MAS)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sz="2400" b="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91548" y="1524000"/>
            <a:ext cx="11436626" cy="469739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 smtClean="0"/>
              <a:t>FD/MAS er </a:t>
            </a:r>
            <a:r>
              <a:rPr lang="nb-NO" dirty="0"/>
              <a:t>en sykdom som </a:t>
            </a:r>
            <a:r>
              <a:rPr lang="nb-NO" dirty="0" smtClean="0"/>
              <a:t>kjennetegnes </a:t>
            </a:r>
            <a:r>
              <a:rPr lang="nb-NO" dirty="0"/>
              <a:t>av skjelettforandringer (fibrøs dysplasi), pigmentflekker i huden og forstyrrelser i hormonproduksjonen. Ved fibrøs dysplasi er det normale benvevet erstattet av fibrøst vev, med </a:t>
            </a:r>
            <a:r>
              <a:rPr lang="nb-NO" dirty="0" smtClean="0"/>
              <a:t>unormal og </a:t>
            </a:r>
            <a:r>
              <a:rPr lang="nb-NO" dirty="0"/>
              <a:t>skjørere </a:t>
            </a:r>
            <a:r>
              <a:rPr lang="nb-NO" dirty="0" smtClean="0"/>
              <a:t>beinstrukturer.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FD/MAS kan medføre:</a:t>
            </a:r>
            <a:endParaRPr lang="nb-NO" dirty="0"/>
          </a:p>
          <a:p>
            <a:r>
              <a:rPr lang="nb-NO" dirty="0" smtClean="0"/>
              <a:t>Nedsatt </a:t>
            </a:r>
            <a:r>
              <a:rPr lang="nb-NO" dirty="0"/>
              <a:t>bevegelighet i </a:t>
            </a:r>
            <a:r>
              <a:rPr lang="nb-NO" dirty="0" smtClean="0"/>
              <a:t>ledd og feilstillinger</a:t>
            </a:r>
            <a:endParaRPr lang="nb-NO" dirty="0"/>
          </a:p>
          <a:p>
            <a:r>
              <a:rPr lang="nb-NO" dirty="0"/>
              <a:t>Økt </a:t>
            </a:r>
            <a:r>
              <a:rPr lang="nb-NO" dirty="0" smtClean="0"/>
              <a:t>bruddtendens</a:t>
            </a:r>
          </a:p>
          <a:p>
            <a:r>
              <a:rPr lang="nb-NO" dirty="0" smtClean="0"/>
              <a:t>Kan utvikle:  </a:t>
            </a:r>
          </a:p>
          <a:p>
            <a:pPr lvl="1"/>
            <a:r>
              <a:rPr lang="nb-NO" dirty="0" smtClean="0"/>
              <a:t>Buede </a:t>
            </a:r>
            <a:r>
              <a:rPr lang="nb-NO" dirty="0"/>
              <a:t>lange </a:t>
            </a:r>
            <a:r>
              <a:rPr lang="nb-NO" dirty="0" smtClean="0"/>
              <a:t>knokler</a:t>
            </a:r>
          </a:p>
          <a:p>
            <a:pPr lvl="1"/>
            <a:r>
              <a:rPr lang="nb-NO" dirty="0" smtClean="0"/>
              <a:t>Sideforskjeller  </a:t>
            </a:r>
            <a:r>
              <a:rPr lang="nb-NO" dirty="0"/>
              <a:t>- ulik lengder på ben og armer  </a:t>
            </a:r>
            <a:endParaRPr lang="nb-NO" dirty="0" smtClean="0"/>
          </a:p>
          <a:p>
            <a:pPr lvl="1"/>
            <a:r>
              <a:rPr lang="nb-NO" dirty="0" smtClean="0"/>
              <a:t>Ryggskjevhet</a:t>
            </a:r>
          </a:p>
          <a:p>
            <a:r>
              <a:rPr lang="nb-NO" dirty="0" smtClean="0"/>
              <a:t>FD i ansiktet/hodet kan trykke på nerver</a:t>
            </a:r>
            <a:endParaRPr lang="nb-NO" sz="900" dirty="0" smtClean="0"/>
          </a:p>
          <a:p>
            <a:r>
              <a:rPr lang="nb-NO" dirty="0" smtClean="0"/>
              <a:t>Smerter og økt tretthet/slitenhet</a:t>
            </a:r>
            <a:r>
              <a:rPr lang="nb-NO" dirty="0"/>
              <a:t> </a:t>
            </a:r>
            <a:r>
              <a:rPr lang="nb-NO" dirty="0" smtClean="0"/>
              <a:t>(</a:t>
            </a:r>
            <a:r>
              <a:rPr lang="nb-NO" dirty="0" err="1" smtClean="0"/>
              <a:t>fatigue</a:t>
            </a:r>
            <a:r>
              <a:rPr lang="nb-NO" dirty="0" smtClean="0"/>
              <a:t>)</a:t>
            </a:r>
            <a:endParaRPr lang="nb-NO" sz="1000" dirty="0" smtClean="0"/>
          </a:p>
        </p:txBody>
      </p:sp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8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Utfordringer ved bindevevstilstand med mulig aortasykdom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dirty="0" smtClean="0"/>
              <a:t>Dette er en gruppe sykdommer som er sjeldne, medfødt med genetisk feil som påvirker bindevevet i kroppen. Bindevev finnes i hele kroppen, derfor kan mange deler av kroppen være påvirket, blant annet muskel og skjelett systemet og hos noen synet og blodårene (vi kjenner få med akkurat denne tilstanden)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 Problemer med bindevevet kan medføre</a:t>
            </a:r>
          </a:p>
          <a:p>
            <a:r>
              <a:rPr lang="nb-NO" dirty="0" smtClean="0"/>
              <a:t>Smerter og slitenhet</a:t>
            </a:r>
          </a:p>
          <a:p>
            <a:r>
              <a:rPr lang="nb-NO" dirty="0" err="1" smtClean="0"/>
              <a:t>Overbevegelige</a:t>
            </a:r>
            <a:r>
              <a:rPr lang="nb-NO" dirty="0" smtClean="0"/>
              <a:t> ledd, problemer med grep</a:t>
            </a:r>
          </a:p>
          <a:p>
            <a:r>
              <a:rPr lang="nb-NO" dirty="0" smtClean="0"/>
              <a:t>Holde tempo til andre barn</a:t>
            </a:r>
            <a:endParaRPr lang="nb-NO" dirty="0"/>
          </a:p>
          <a:p>
            <a:r>
              <a:rPr lang="nb-NO" dirty="0" smtClean="0"/>
              <a:t>Påvirket aorta, blodtrykksenkende medisiner</a:t>
            </a:r>
          </a:p>
          <a:p>
            <a:r>
              <a:rPr lang="nb-NO" dirty="0" smtClean="0"/>
              <a:t>Unngå </a:t>
            </a:r>
            <a:r>
              <a:rPr lang="nb-NO" dirty="0"/>
              <a:t>situasjoner preg av </a:t>
            </a:r>
            <a:r>
              <a:rPr lang="nb-NO" dirty="0" smtClean="0"/>
              <a:t>kollisjoner</a:t>
            </a:r>
          </a:p>
          <a:p>
            <a:r>
              <a:rPr lang="nb-NO" dirty="0" smtClean="0"/>
              <a:t>Økt tendens til blåmerker</a:t>
            </a:r>
          </a:p>
          <a:p>
            <a:r>
              <a:rPr lang="nb-NO" dirty="0" smtClean="0"/>
              <a:t>Nedsatt lungefunksjon?</a:t>
            </a:r>
            <a:endParaRPr lang="nb-NO" dirty="0"/>
          </a:p>
          <a:p>
            <a:endParaRPr lang="nb-NO" dirty="0" smtClean="0"/>
          </a:p>
          <a:p>
            <a:r>
              <a:rPr lang="nb-NO" dirty="0" smtClean="0"/>
              <a:t>Konsentrasjonsvansker, </a:t>
            </a:r>
            <a:r>
              <a:rPr lang="nb-NO" dirty="0" err="1" smtClean="0"/>
              <a:t>event</a:t>
            </a:r>
            <a:r>
              <a:rPr lang="nb-NO" dirty="0" smtClean="0"/>
              <a:t> lærevansker</a:t>
            </a:r>
          </a:p>
          <a:p>
            <a:r>
              <a:rPr lang="nb-NO" dirty="0" smtClean="0"/>
              <a:t>Økt sensitiv for lyd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9FDBD-3705-4C62-9F28-4DB4ACEC5A58}" type="datetime1">
              <a:rPr lang="nb-NO" smtClean="0"/>
              <a:t>27.01.2021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33BB-C052-4AA8-9B3E-4BA58EA642E1}" type="slidenum">
              <a:rPr lang="nb-NO" smtClean="0"/>
              <a:t>5</a:t>
            </a:fld>
            <a:endParaRPr lang="nb-NO"/>
          </a:p>
        </p:txBody>
      </p:sp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2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Utfordringer når barnet har ryggmargsbrokk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dirty="0" smtClean="0"/>
              <a:t>Ryggmargsbrokk er en medfødt utviklingsfeil i ryggraden. Dette gjør at nervesystemet i kroppen blir påvirket. Mange utvikler vannhode (</a:t>
            </a:r>
            <a:r>
              <a:rPr lang="nb-NO" dirty="0" err="1" smtClean="0"/>
              <a:t>hydrocephalus</a:t>
            </a:r>
            <a:r>
              <a:rPr lang="nb-NO" dirty="0" smtClean="0"/>
              <a:t>) og får operert inn shunt. Alle har ulik grad av lammelse undre brokkstedet som gir problemer med blære og tarm og gangproblemer.</a:t>
            </a:r>
          </a:p>
          <a:p>
            <a:pPr marL="0" indent="0">
              <a:buNone/>
            </a:pPr>
            <a:r>
              <a:rPr lang="nb-NO" dirty="0" smtClean="0"/>
              <a:t>Ryggmargsbrokk kan medføre</a:t>
            </a:r>
          </a:p>
          <a:p>
            <a:r>
              <a:rPr lang="nb-NO" dirty="0" smtClean="0"/>
              <a:t>Gangproblemer og bruk av ganghjelpemidler</a:t>
            </a:r>
          </a:p>
          <a:p>
            <a:r>
              <a:rPr lang="nb-NO" dirty="0" smtClean="0"/>
              <a:t>Hjelp på toalettet, toalettrutiner, eget toalett?</a:t>
            </a:r>
          </a:p>
          <a:p>
            <a:r>
              <a:rPr lang="nb-NO" dirty="0" smtClean="0"/>
              <a:t>Læreproblemer, hukommelse, initiativ, nedsatt tempo</a:t>
            </a:r>
          </a:p>
          <a:p>
            <a:r>
              <a:rPr lang="nb-NO" dirty="0" smtClean="0"/>
              <a:t>Mye på sykehus, og fravær </a:t>
            </a:r>
            <a:endParaRPr lang="nb-NO" dirty="0"/>
          </a:p>
          <a:p>
            <a:r>
              <a:rPr lang="nb-NO" dirty="0" smtClean="0"/>
              <a:t>Smerter og slitenhet</a:t>
            </a:r>
          </a:p>
          <a:p>
            <a:r>
              <a:rPr lang="nb-NO" dirty="0" smtClean="0"/>
              <a:t>Noen kan ha problemer med finmotorikk i hendene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112C-8674-4796-86BB-F4FA8B77384C}" type="datetime1">
              <a:rPr lang="nb-NO" smtClean="0"/>
              <a:t>27.01.2021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33BB-C052-4AA8-9B3E-4BA58EA642E1}" type="slidenum">
              <a:rPr lang="nb-NO" smtClean="0"/>
              <a:t>6</a:t>
            </a:fld>
            <a:endParaRPr lang="nb-NO"/>
          </a:p>
        </p:txBody>
      </p:sp>
      <p:pic>
        <p:nvPicPr>
          <p:cNvPr id="6" name="Picture 3" descr="O:\TRS\Bilder og video\Diagnoser\MMC\Tegn Elæring\emilie-til-nettet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251" y="2909189"/>
            <a:ext cx="2160588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4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434" y="116423"/>
            <a:ext cx="10529632" cy="1024008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sz="4400" dirty="0" smtClean="0"/>
              <a:t>Mye felles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140431"/>
            <a:ext cx="10972800" cy="5211766"/>
          </a:xfrm>
        </p:spPr>
        <p:txBody>
          <a:bodyPr>
            <a:normAutofit fontScale="62500" lnSpcReduction="20000"/>
          </a:bodyPr>
          <a:lstStyle/>
          <a:p>
            <a:r>
              <a:rPr lang="nb-NO" altLang="nb-NO" sz="3400" dirty="0" smtClean="0"/>
              <a:t>Hverdagsgjøremålene kan kreve mer tid og krefter</a:t>
            </a:r>
          </a:p>
          <a:p>
            <a:pPr lvl="1"/>
            <a:r>
              <a:rPr lang="nb-NO" altLang="nb-NO" sz="3400" dirty="0" smtClean="0"/>
              <a:t>Kan </a:t>
            </a:r>
            <a:r>
              <a:rPr lang="nb-NO" altLang="nb-NO" sz="3400" dirty="0"/>
              <a:t>trenge </a:t>
            </a:r>
            <a:r>
              <a:rPr lang="nb-NO" altLang="nb-NO" sz="3400" dirty="0" smtClean="0"/>
              <a:t>noe mer hjelp </a:t>
            </a:r>
            <a:r>
              <a:rPr lang="nb-NO" altLang="nb-NO" sz="3400" dirty="0"/>
              <a:t>i </a:t>
            </a:r>
            <a:r>
              <a:rPr lang="nb-NO" altLang="nb-NO" sz="3400" dirty="0" smtClean="0"/>
              <a:t>hverdagen enn jevnaldrende</a:t>
            </a:r>
          </a:p>
          <a:p>
            <a:pPr lvl="1"/>
            <a:r>
              <a:rPr lang="nb-NO" altLang="nb-NO" sz="3400" dirty="0"/>
              <a:t>Smerter og slitenhet </a:t>
            </a:r>
            <a:endParaRPr lang="nb-NO" altLang="nb-NO" sz="3400" dirty="0" smtClean="0"/>
          </a:p>
          <a:p>
            <a:pPr lvl="1"/>
            <a:r>
              <a:rPr lang="nb-NO" altLang="nb-NO" sz="3400" dirty="0" smtClean="0"/>
              <a:t>Økt fare for å skade seg, få blåmerker, sår og brudd</a:t>
            </a:r>
          </a:p>
          <a:p>
            <a:pPr lvl="1"/>
            <a:endParaRPr lang="nb-NO" altLang="nb-NO" sz="3400" dirty="0"/>
          </a:p>
          <a:p>
            <a:r>
              <a:rPr lang="nb-NO" altLang="nb-NO" sz="3400" dirty="0" smtClean="0"/>
              <a:t>Noen har lavere høyde – og kan </a:t>
            </a:r>
            <a:r>
              <a:rPr lang="nb-NO" altLang="nb-NO" sz="3400" dirty="0"/>
              <a:t>bli behandlet som yngre enn </a:t>
            </a:r>
            <a:r>
              <a:rPr lang="nb-NO" altLang="nb-NO" sz="3400" dirty="0" smtClean="0"/>
              <a:t>de </a:t>
            </a:r>
            <a:r>
              <a:rPr lang="nb-NO" altLang="nb-NO" sz="3400" dirty="0"/>
              <a:t>er</a:t>
            </a:r>
          </a:p>
          <a:p>
            <a:r>
              <a:rPr lang="nb-NO" altLang="nb-NO" sz="3400" dirty="0" smtClean="0"/>
              <a:t>Utfordrende å holde tritt med jevnaldrende</a:t>
            </a:r>
          </a:p>
          <a:p>
            <a:endParaRPr lang="nb-NO" altLang="nb-NO" sz="3400" dirty="0" smtClean="0"/>
          </a:p>
          <a:p>
            <a:r>
              <a:rPr lang="nb-NO" altLang="nb-NO" sz="3400" dirty="0" smtClean="0"/>
              <a:t>Upraktisk og slitsomt i mange sammenhenger</a:t>
            </a:r>
          </a:p>
          <a:p>
            <a:r>
              <a:rPr lang="nb-NO" altLang="nb-NO" sz="3400" dirty="0" smtClean="0"/>
              <a:t>Å </a:t>
            </a:r>
            <a:r>
              <a:rPr lang="nb-NO" altLang="nb-NO" sz="3400" dirty="0"/>
              <a:t>være spesiell </a:t>
            </a:r>
            <a:r>
              <a:rPr lang="nb-NO" altLang="nb-NO" sz="3400" dirty="0" smtClean="0"/>
              <a:t> </a:t>
            </a:r>
            <a:r>
              <a:rPr lang="nb-NO" altLang="nb-NO" sz="3400" dirty="0"/>
              <a:t>kan også </a:t>
            </a:r>
            <a:r>
              <a:rPr lang="nb-NO" altLang="nb-NO" sz="3400" dirty="0" smtClean="0"/>
              <a:t>være </a:t>
            </a:r>
            <a:r>
              <a:rPr lang="nb-NO" altLang="nb-NO" sz="3400" dirty="0"/>
              <a:t>en </a:t>
            </a:r>
            <a:r>
              <a:rPr lang="nb-NO" altLang="nb-NO" sz="3400" dirty="0" smtClean="0"/>
              <a:t>styrke, men blir lei av å forklare </a:t>
            </a:r>
          </a:p>
          <a:p>
            <a:r>
              <a:rPr lang="nb-NO" altLang="nb-NO" sz="3400" dirty="0" smtClean="0"/>
              <a:t>Blir oppfinnsomme - finner ofte egne måter å utføre aktiviteter på</a:t>
            </a:r>
          </a:p>
          <a:p>
            <a:endParaRPr lang="nb-NO" altLang="nb-NO" sz="3400" dirty="0" smtClean="0"/>
          </a:p>
          <a:p>
            <a:r>
              <a:rPr lang="nb-NO" altLang="nb-NO" sz="3400" dirty="0" smtClean="0"/>
              <a:t>Økt fravær </a:t>
            </a:r>
            <a:r>
              <a:rPr lang="nb-NO" altLang="nb-NO" sz="3400" dirty="0"/>
              <a:t>på grunn av undersøkelser og </a:t>
            </a:r>
            <a:r>
              <a:rPr lang="nb-NO" altLang="nb-NO" sz="3400" dirty="0" smtClean="0"/>
              <a:t>sykehusbesøk</a:t>
            </a:r>
          </a:p>
          <a:p>
            <a:r>
              <a:rPr lang="nb-NO" altLang="nb-NO" sz="3400" dirty="0" smtClean="0"/>
              <a:t>Behov for noe tilrettelegging og tilpasning spesielt i praktiske fag</a:t>
            </a:r>
          </a:p>
          <a:p>
            <a:endParaRPr lang="nb-NO" altLang="nb-NO" sz="3400" dirty="0" smtClean="0"/>
          </a:p>
          <a:p>
            <a:pPr marL="0" indent="0" algn="ctr">
              <a:buNone/>
            </a:pPr>
            <a:r>
              <a:rPr lang="nb-NO" altLang="nb-NO" sz="3400" b="1" dirty="0" smtClean="0"/>
              <a:t>Er først og fremst et helt vanlig barn!</a:t>
            </a:r>
          </a:p>
          <a:p>
            <a:endParaRPr lang="nb-NO" altLang="nb-NO" sz="2400" dirty="0" smtClean="0"/>
          </a:p>
        </p:txBody>
      </p:sp>
      <p:pic>
        <p:nvPicPr>
          <p:cNvPr id="4" name="irc_mi" descr="https://gfx.nrk.no/gbgd5tbi4VwcE1w61AxC_QkUw4uRbMGPPMUgqEkSy1Bw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920" y="3721608"/>
            <a:ext cx="3483864" cy="2532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1775520" y="1085851"/>
            <a:ext cx="8640960" cy="5040315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Behov for ekstra pauser - må som regel styres av lærer/assistent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309" y="2262189"/>
            <a:ext cx="73247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sz="3600" dirty="0" smtClean="0"/>
              <a:t>Kan ha behov for tilrettelegging </a:t>
            </a:r>
            <a:endParaRPr lang="nb-NO" altLang="nb-NO" sz="4400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609599" y="1360812"/>
            <a:ext cx="11169445" cy="5174197"/>
          </a:xfrm>
        </p:spPr>
        <p:txBody>
          <a:bodyPr>
            <a:noAutofit/>
          </a:bodyPr>
          <a:lstStyle/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Skoleveien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Komme seg fram på alle skolens områder, inne og ute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Mulighet til aktivitet sammen med andre</a:t>
            </a:r>
            <a:endParaRPr lang="nb-NO" altLang="nb-NO" sz="800" dirty="0" smtClean="0"/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/>
              <a:t>K</a:t>
            </a:r>
            <a:r>
              <a:rPr lang="nb-NO" altLang="nb-NO" sz="2400" dirty="0" smtClean="0"/>
              <a:t>omme til / få tak i ting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Bord og stol, sittestilling 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Finmotoriske aktiviteter (skriving, tegning, klipping, musikkinstrumenter..)</a:t>
            </a:r>
          </a:p>
          <a:p>
            <a:pPr lvl="1">
              <a:buFont typeface="Arial" pitchFamily="34" charset="0"/>
              <a:buChar char="•"/>
            </a:pPr>
            <a:r>
              <a:rPr lang="nb-NO" altLang="nb-NO" sz="2400" dirty="0" smtClean="0"/>
              <a:t>Påkledning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Toalettbesøk </a:t>
            </a:r>
            <a:endParaRPr lang="nb-NO" altLang="nb-NO" sz="800" dirty="0" smtClean="0"/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Komme seg rundt over lengre avstander, på turer</a:t>
            </a:r>
          </a:p>
          <a:p>
            <a:pPr lvl="1" eaLnBrk="1" hangingPunct="1">
              <a:buFont typeface="Arial" pitchFamily="34" charset="0"/>
              <a:buChar char="•"/>
            </a:pPr>
            <a:endParaRPr lang="nb-NO" altLang="nb-NO" sz="2400" dirty="0" smtClean="0"/>
          </a:p>
          <a:p>
            <a:pPr lvl="1" eaLnBrk="1" hangingPunct="1">
              <a:buFont typeface="Arial" pitchFamily="34" charset="0"/>
              <a:buChar char="•"/>
            </a:pPr>
            <a:endParaRPr lang="nb-NO" altLang="nb-NO" sz="800" dirty="0" smtClean="0"/>
          </a:p>
          <a:p>
            <a:pPr marL="0" indent="0" algn="ctr">
              <a:buNone/>
            </a:pPr>
            <a:r>
              <a:rPr lang="nb-NO" altLang="nb-NO" b="1" dirty="0" smtClean="0"/>
              <a:t>    Hva kan være lure løsninger for ditt barn?</a:t>
            </a:r>
          </a:p>
        </p:txBody>
      </p:sp>
      <p:pic>
        <p:nvPicPr>
          <p:cNvPr id="4" name="Picture 2" descr="C:\Users\tribat\AppData\Local\Microsoft\Windows\Temporary Internet Files\Content.IE5\SMMGDR6M\boy-160168_64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208" y="184716"/>
            <a:ext cx="3032224" cy="203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4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OR - NKSD - TRS">
  <a:themeElements>
    <a:clrScheme name="Egendefiner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28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R - NKSD - TRS" id="{C89177C4-85D9-0545-91C9-DB9A8AC18220}" vid="{CB7D81CD-F750-054D-99D2-9285EAAD5EB6}"/>
    </a:ext>
  </a:extLst>
</a:theme>
</file>

<file path=ppt/theme/theme2.xml><?xml version="1.0" encoding="utf-8"?>
<a:theme xmlns:a="http://schemas.openxmlformats.org/drawingml/2006/main" name="1_NOR - NKSD - TRS">
  <a:themeElements>
    <a:clrScheme name="Egendefiner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28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R - NKSD - TRS" id="{C89177C4-85D9-0545-91C9-DB9A8AC18220}" vid="{CB7D81CD-F750-054D-99D2-9285EAAD5EB6}"/>
    </a:ext>
  </a:extLst>
</a:theme>
</file>

<file path=ppt/theme/theme3.xml><?xml version="1.0" encoding="utf-8"?>
<a:theme xmlns:a="http://schemas.openxmlformats.org/drawingml/2006/main" name="Office-tema">
  <a:themeElements>
    <a:clrScheme name="Egendefiner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28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R - NKSD - TRS" id="{C89177C4-85D9-0545-91C9-DB9A8AC18220}" vid="{CB7D81CD-F750-054D-99D2-9285EAAD5EB6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CDDB7A7904F645A62A71BDDD1D2C9B" ma:contentTypeVersion="24" ma:contentTypeDescription="Opprett et nytt dokument." ma:contentTypeScope="" ma:versionID="e9fc676e4d99b93114254e3b969e4524">
  <xsd:schema xmlns:xsd="http://www.w3.org/2001/XMLSchema" xmlns:xs="http://www.w3.org/2001/XMLSchema" xmlns:p="http://schemas.microsoft.com/office/2006/metadata/properties" xmlns:ns1="http://schemas.microsoft.com/sharepoint/v3" xmlns:ns2="85f3dd6f-221c-4130-9170-df4a98a78b91" targetNamespace="http://schemas.microsoft.com/office/2006/metadata/properties" ma:root="true" ma:fieldsID="d3d9474ba5828f912af964568487a423" ns1:_="" ns2:_="">
    <xsd:import namespace="http://schemas.microsoft.com/sharepoint/v3"/>
    <xsd:import namespace="85f3dd6f-221c-4130-9170-df4a98a78b9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3dd6f-221c-4130-9170-df4a98a78b91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description="" ma:hidden="true" ma:list="{77077b9d-e81d-413e-9d78-31b00ed7d438}" ma:internalName="TaxCatchAll" ma:showField="CatchAllData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description="" ma:hidden="true" ma:list="{77077b9d-e81d-413e-9d78-31b00ed7d438}" ma:internalName="TaxCatchAllLabel" ma:readOnly="true" ma:showField="CatchAllDataLabel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85f3dd6f-221c-4130-9170-df4a98a78b91">
      <Terms xmlns="http://schemas.microsoft.com/office/infopath/2007/PartnerControls"/>
    </TaxKeywordTaxHTField>
    <TaxCatchAll xmlns="85f3dd6f-221c-4130-9170-df4a98a78b91"/>
    <PublishingExpirationDate xmlns="http://schemas.microsoft.com/sharepoint/v3" xsi:nil="true"/>
    <PublishingStartDate xmlns="http://schemas.microsoft.com/sharepoint/v3" xsi:nil="true"/>
    <FNSPRollUpIngress xmlns="85f3dd6f-221c-4130-9170-df4a98a78b91" xsi:nil="true"/>
  </documentManagement>
</p:properties>
</file>

<file path=customXml/itemProps1.xml><?xml version="1.0" encoding="utf-8"?>
<ds:datastoreItem xmlns:ds="http://schemas.openxmlformats.org/officeDocument/2006/customXml" ds:itemID="{4DDD76E2-88FE-4637-BC59-0C8B2BE0CA4C}"/>
</file>

<file path=customXml/itemProps2.xml><?xml version="1.0" encoding="utf-8"?>
<ds:datastoreItem xmlns:ds="http://schemas.openxmlformats.org/officeDocument/2006/customXml" ds:itemID="{EF78DB00-D2E5-4B18-A494-0E068720E45C}"/>
</file>

<file path=customXml/itemProps3.xml><?xml version="1.0" encoding="utf-8"?>
<ds:datastoreItem xmlns:ds="http://schemas.openxmlformats.org/officeDocument/2006/customXml" ds:itemID="{550DD64D-F9C5-4826-9D71-135352179980}"/>
</file>

<file path=docProps/app.xml><?xml version="1.0" encoding="utf-8"?>
<Properties xmlns="http://schemas.openxmlformats.org/officeDocument/2006/extended-properties" xmlns:vt="http://schemas.openxmlformats.org/officeDocument/2006/docPropsVTypes">
  <Template>NOR - NKSD - TRS</Template>
  <TotalTime>1777</TotalTime>
  <Words>1722</Words>
  <Application>Microsoft Office PowerPoint</Application>
  <PresentationFormat>Widescreen</PresentationFormat>
  <Paragraphs>289</Paragraphs>
  <Slides>27</Slides>
  <Notes>26</Notes>
  <HiddenSlides>0</HiddenSlides>
  <MMClips>27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27</vt:i4>
      </vt:variant>
    </vt:vector>
  </HeadingPairs>
  <TitlesOfParts>
    <vt:vector size="37" baseType="lpstr">
      <vt:lpstr>Arial</vt:lpstr>
      <vt:lpstr>Calibri</vt:lpstr>
      <vt:lpstr>Courier New</vt:lpstr>
      <vt:lpstr>Open Sans</vt:lpstr>
      <vt:lpstr>Times</vt:lpstr>
      <vt:lpstr>Wingdings</vt:lpstr>
      <vt:lpstr>ヒラギノ角ゴ Pro W3</vt:lpstr>
      <vt:lpstr>NOR - NKSD - TRS</vt:lpstr>
      <vt:lpstr>1_NOR - NKSD - TRS</vt:lpstr>
      <vt:lpstr>Office-tema</vt:lpstr>
      <vt:lpstr>Praktisk tilrettelegging av skolehverdagen  ved  OI, FD/MAS, MMC eller FTAAD </vt:lpstr>
      <vt:lpstr>Hva vi skal snakke om</vt:lpstr>
      <vt:lpstr>Utfordringer når man har Osteogenesis Imperfecta, OI</vt:lpstr>
      <vt:lpstr>Utfordringer når man har Fibrøs dysplasi/McCune-Albrights syndrom (FD/MAS) </vt:lpstr>
      <vt:lpstr>Utfordringer ved bindevevstilstand med mulig aortasykdom</vt:lpstr>
      <vt:lpstr>Utfordringer når barnet har ryggmargsbrokk</vt:lpstr>
      <vt:lpstr>Mye felles</vt:lpstr>
      <vt:lpstr>PowerPoint-presentasjon</vt:lpstr>
      <vt:lpstr>Kan ha behov for tilrettelegging </vt:lpstr>
      <vt:lpstr>Tilrettelegging av lokaler</vt:lpstr>
      <vt:lpstr> Bad og toalett</vt:lpstr>
      <vt:lpstr>Stol og bord som passer</vt:lpstr>
      <vt:lpstr>Skriving - mange mulige løsninger</vt:lpstr>
      <vt:lpstr>Hva er et normalt blyantgrep?</vt:lpstr>
      <vt:lpstr>Løsninger ved utfordringer med grep</vt:lpstr>
      <vt:lpstr>Tilrettelegging av praktisk estetiske fag,       Mat og helse, kunst og håndverk, musikk </vt:lpstr>
      <vt:lpstr>Uteplassen, alle skal få delta </vt:lpstr>
      <vt:lpstr>Utedager og turer</vt:lpstr>
      <vt:lpstr>Noen bruker rullestol – andre går med hjelpemidler </vt:lpstr>
      <vt:lpstr>Rullestoler – til ulikt bruk</vt:lpstr>
      <vt:lpstr>Aktivitetshjelpemidler</vt:lpstr>
      <vt:lpstr>Hjelpemidler</vt:lpstr>
      <vt:lpstr>Samarbeid nødvendig for å finne gode løsninger</vt:lpstr>
      <vt:lpstr>Lovverk om hjelpemidler</vt:lpstr>
      <vt:lpstr>Noen aktuelle nettsider – se ellers Sunnaas.no/trs</vt:lpstr>
      <vt:lpstr> Lykke til med skolestarten!   </vt:lpstr>
      <vt:lpstr>Litteratur</vt:lpstr>
    </vt:vector>
  </TitlesOfParts>
  <Company>Helse Sør-Øst RHF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Unni Steen</dc:creator>
  <cp:keywords/>
  <cp:lastModifiedBy>Bendik Fjeldstad</cp:lastModifiedBy>
  <cp:revision>132</cp:revision>
  <cp:lastPrinted>2019-02-08T09:37:58Z</cp:lastPrinted>
  <dcterms:created xsi:type="dcterms:W3CDTF">2019-02-01T13:42:33Z</dcterms:created>
  <dcterms:modified xsi:type="dcterms:W3CDTF">2021-01-27T14:58:59Z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0x010100DACDDB7A7904F645A62A71BDDD1D2C9B</vt:lpwstr>
  </property>
  <property fmtid="{D5CDD505-2E9C-101B-9397-08002B2CF9AE}" pid="3" name="TaxKeyword">
    <vt:lpwstr/>
  </property>
</Properties>
</file>