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2" r:id="rId2"/>
    <p:sldId id="258" r:id="rId3"/>
    <p:sldId id="261" r:id="rId4"/>
    <p:sldId id="263" r:id="rId5"/>
    <p:sldId id="264" r:id="rId6"/>
    <p:sldId id="265" r:id="rId7"/>
    <p:sldId id="266" r:id="rId8"/>
    <p:sldId id="270" r:id="rId9"/>
    <p:sldId id="267" r:id="rId10"/>
    <p:sldId id="268" r:id="rId11"/>
    <p:sldId id="271" r:id="rId12"/>
    <p:sldId id="274" r:id="rId13"/>
    <p:sldId id="272" r:id="rId14"/>
    <p:sldId id="273" r:id="rId15"/>
    <p:sldId id="275" r:id="rId16"/>
    <p:sldId id="276" r:id="rId17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  <a:srgbClr val="0066FF"/>
    <a:srgbClr val="003200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1" autoAdjust="0"/>
    <p:restoredTop sz="94737"/>
  </p:normalViewPr>
  <p:slideViewPr>
    <p:cSldViewPr snapToGrid="0" snapToObjects="1">
      <p:cViewPr varScale="1">
        <p:scale>
          <a:sx n="62" d="100"/>
          <a:sy n="62" d="100"/>
        </p:scale>
        <p:origin x="34" y="36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C5D9E-391C-3242-AB1F-01CBE8B1DD11}" type="datetimeFigureOut">
              <a:rPr lang="nb-NO" smtClean="0"/>
              <a:t>22.01.2021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D9764-F638-C64C-BCA7-F78AA2BB98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64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B86AC-8CE6-094E-904C-3932631199F2}" type="datetimeFigureOut">
              <a:rPr lang="nb-NO" smtClean="0"/>
              <a:t>22.01.2021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BFA0A-6C03-0B45-A5C2-0AAC9740D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8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07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3AA0-F2AB-A848-AB56-B89BD6065690}" type="datetime3">
              <a:rPr lang="nb-NO" smtClean="0"/>
              <a:t>2021.01.22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/>
              <a:t>Stilling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/>
              <a:t>Sted/dato</a:t>
            </a:r>
          </a:p>
        </p:txBody>
      </p:sp>
    </p:spTree>
    <p:extLst>
      <p:ext uri="{BB962C8B-B14F-4D97-AF65-F5344CB8AC3E}">
        <p14:creationId xmlns:p14="http://schemas.microsoft.com/office/powerpoint/2010/main" val="242904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E00-066B-0F47-B293-5667A3FE45A4}" type="datetime3">
              <a:rPr lang="nb-NO" smtClean="0"/>
              <a:t>2021.01.22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4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6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/>
              <a:t>Frambu</a:t>
            </a:r>
            <a:r>
              <a:rPr lang="nb-NO" sz="1600" b="0" dirty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Nasjonalt kompetansesenter for </a:t>
            </a:r>
            <a:r>
              <a:rPr lang="nb-NO" sz="1600" b="0" dirty="0" err="1"/>
              <a:t>porfyrisykdommer</a:t>
            </a:r>
            <a:endParaRPr lang="nb-NO" sz="1600" b="0" dirty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/>
              <a:t>NevSom</a:t>
            </a:r>
            <a:r>
              <a:rPr lang="nb-NO" sz="1600" b="0" dirty="0"/>
              <a:t> - Nasjonalt kompetansesenter for </a:t>
            </a:r>
            <a:r>
              <a:rPr lang="nb-NO" sz="1600" b="0" dirty="0" err="1"/>
              <a:t>nevroutviklingsforstyrrelser</a:t>
            </a:r>
            <a:r>
              <a:rPr lang="nb-NO" sz="1600" b="0" dirty="0"/>
              <a:t> og </a:t>
            </a:r>
            <a:r>
              <a:rPr lang="nb-NO" sz="1600" b="0" dirty="0" err="1"/>
              <a:t>hypersomnier</a:t>
            </a:r>
            <a:endParaRPr lang="nb-NO" sz="1600" b="0" dirty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/>
              <a:t>Nevromuskulært</a:t>
            </a:r>
            <a:r>
              <a:rPr lang="nb-NO" sz="1600" b="0" dirty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19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dirty="0"/>
              <a:t>TRS kompetansesenter for sjeldne diagnoser er en del av</a:t>
            </a:r>
            <a:endParaRPr lang="nb-NO" sz="1800" b="0" dirty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3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 dirty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88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3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5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2021.01.22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4088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A515-227B-A841-8C87-8843287118FC}" type="datetime3">
              <a:rPr lang="nb-NO" smtClean="0"/>
              <a:t>2021.01.22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/>
              <a:t>Kontakt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0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/>
              <a:t>Telefon:</a:t>
            </a:r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/>
              <a:t>Epost:</a:t>
            </a:r>
          </a:p>
        </p:txBody>
      </p:sp>
    </p:spTree>
    <p:extLst>
      <p:ext uri="{BB962C8B-B14F-4D97-AF65-F5344CB8AC3E}">
        <p14:creationId xmlns:p14="http://schemas.microsoft.com/office/powerpoint/2010/main" val="257578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3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5" y="1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A44D-E16B-664C-82EF-96EB396DCB14}" type="datetime3">
              <a:rPr lang="nb-NO" smtClean="0"/>
              <a:t>2021.01.22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1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6357134"/>
            <a:ext cx="1756174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1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hyperlink" Target="https://www.udir.no/laring-og-trivsel/mobbing/guide-til-skoleforeldre-med-barn-som-ikke-har-det-bra-pa-skole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>
            <a:off x="914400" y="775909"/>
            <a:ext cx="1627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Skolestart 2021</a:t>
            </a: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914400" y="1352177"/>
            <a:ext cx="10363200" cy="1262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/>
              <a:t>Skolestart –  bekymring, forventninger og mestring</a:t>
            </a:r>
            <a:endParaRPr lang="nb-NO" sz="2800" dirty="0"/>
          </a:p>
        </p:txBody>
      </p:sp>
      <p:sp>
        <p:nvSpPr>
          <p:cNvPr id="11" name="Undertittel 2"/>
          <p:cNvSpPr txBox="1">
            <a:spLocks/>
          </p:cNvSpPr>
          <p:nvPr/>
        </p:nvSpPr>
        <p:spPr>
          <a:xfrm>
            <a:off x="457200" y="2957232"/>
            <a:ext cx="10820400" cy="4183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824948" y="3059668"/>
            <a:ext cx="10452653" cy="2357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Anne-Mette Bredahl, p</a:t>
            </a:r>
            <a:r>
              <a:rPr lang="nb-NO" i="0" dirty="0"/>
              <a:t>sykologspesialist</a:t>
            </a:r>
            <a:endParaRPr lang="nb-NO" dirty="0"/>
          </a:p>
          <a:p>
            <a:pPr marL="0" indent="0">
              <a:buNone/>
            </a:pPr>
            <a:r>
              <a:rPr lang="nb-NO" i="0" dirty="0"/>
              <a:t>Karina Heldal, psykolog</a:t>
            </a:r>
          </a:p>
          <a:p>
            <a:pPr marL="0" indent="0">
              <a:buNone/>
            </a:pPr>
            <a:r>
              <a:rPr lang="nb-NO" i="0" dirty="0"/>
              <a:t>Elisabeth Fagereng, psykolog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i="0" dirty="0"/>
              <a:t>TRS kompetansesenter for sjeldne diagnoser</a:t>
            </a:r>
          </a:p>
        </p:txBody>
      </p:sp>
      <p:pic>
        <p:nvPicPr>
          <p:cNvPr id="13" name="Bil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32" y="2573147"/>
            <a:ext cx="6102078" cy="333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Sylinder 13"/>
          <p:cNvSpPr txBox="1"/>
          <p:nvPr/>
        </p:nvSpPr>
        <p:spPr>
          <a:xfrm>
            <a:off x="7152653" y="2752688"/>
            <a:ext cx="1336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Lesing?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8765092" y="2844440"/>
            <a:ext cx="7795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/>
              <a:t>Venner?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88518" y="2727499"/>
            <a:ext cx="1080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Mobbing?</a:t>
            </a:r>
          </a:p>
        </p:txBody>
      </p:sp>
      <p:pic>
        <p:nvPicPr>
          <p:cNvPr id="3" name="Innspilt lyd">
            <a:hlinkClick r:id="" action="ppaction://media"/>
            <a:extLst>
              <a:ext uri="{FF2B5EF4-FFF2-40B4-BE49-F238E27FC236}">
                <a16:creationId xmlns:a16="http://schemas.microsoft.com/office/drawing/2014/main" id="{DFC2855D-7129-4D10-B250-84CA52F83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0853" y="6935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10</a:t>
            </a:fld>
            <a:r>
              <a:rPr lang="nb-NO" dirty="0"/>
              <a:t>/11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27826" y="312240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dirty="0"/>
              <a:t>Barn i 5-6-årsalderen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27826" y="1582000"/>
            <a:ext cx="10848776" cy="49586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De har ikke levd lenge, men de har utviklet seg veldig på de årene</a:t>
            </a:r>
            <a:br>
              <a:rPr lang="nb-NO" dirty="0"/>
            </a:b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For sirka 5 år siden fikk dere et lite og ganske hjelpeløst barn i armene. Barnet var helt avhengig av dere for å få dekket sine behov</a:t>
            </a:r>
          </a:p>
          <a:p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Nå har barna utviklet seg til ganske kompetente individer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Vet hva de vil og beveger seg målrettet ut i verden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Snakker og grubler mye - Forsøker å finne ut hvordan verden henger sammen</a:t>
            </a:r>
          </a:p>
          <a:p>
            <a:endParaRPr lang="nb-NO" dirty="0"/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FDFA1CA1-0865-4B0F-8C96-4653C9E07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9448" y="770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11</a:t>
            </a:fld>
            <a:endParaRPr lang="nb-NO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27825" y="400392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dirty="0"/>
              <a:t>Opplever barnet seg annerledes?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27826" y="1731784"/>
            <a:ext cx="10727267" cy="46085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nb-NO" dirty="0"/>
              <a:t>Fra 3-årsalderen:</a:t>
            </a:r>
          </a:p>
          <a:p>
            <a:pPr marL="774900" lvl="1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nb-NO" sz="2400" dirty="0"/>
              <a:t>I stand til å sammenlikne seg i enkeltsituasjoner, og kan kommentere det</a:t>
            </a:r>
          </a:p>
          <a:p>
            <a:pPr marL="1174950" lvl="2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nb-NO" sz="2200" dirty="0"/>
              <a:t>Kanskje vise sinne når andre får til ting de ikke kan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nb-NO" dirty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nb-NO" dirty="0"/>
              <a:t>Fra 6-7-årsalderen:</a:t>
            </a:r>
          </a:p>
          <a:p>
            <a:pPr marL="774900" lvl="1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nb-NO" sz="2400" dirty="0"/>
              <a:t>Samm</a:t>
            </a:r>
            <a:r>
              <a:rPr lang="nb-NO" dirty="0"/>
              <a:t>enlikning blir viktig. Men de lever fremdeles veldig her og nå</a:t>
            </a:r>
          </a:p>
          <a:p>
            <a:pPr marL="1485900" lvl="2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nb-NO" sz="2000" dirty="0"/>
              <a:t>Går ofte fort over</a:t>
            </a:r>
          </a:p>
          <a:p>
            <a:pPr marL="1485900" lvl="2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nb-NO" sz="2000" dirty="0"/>
              <a:t>Ikke alltid en klar opplevelse av varighet</a:t>
            </a:r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84807F6C-8019-498C-A5C3-161DA169E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4175" y="7209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6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12</a:t>
            </a:fld>
            <a:endParaRPr lang="nb-NO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85299" y="633100"/>
            <a:ext cx="10128249" cy="587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dirty="0"/>
              <a:t>Opplever barn seg som annerledes?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36905" y="1627825"/>
            <a:ext cx="11005575" cy="485135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nb-NO" sz="2600" dirty="0"/>
              <a:t>Fra 9-11 årsalderen begynner barn å forstå det på en ny måte, ofte mye mer følelser knyttet til det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sz="2300" dirty="0"/>
              <a:t>Reagerer på noe som har vært der bestandig 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sz="2300" dirty="0"/>
              <a:t>Foreldre kan få spørsmål som de trodde barnet hadde forstått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sz="2300" dirty="0"/>
              <a:t>Samme spørsmål men barnet tenker om diagnosen/å være </a:t>
            </a:r>
            <a:r>
              <a:rPr lang="nb-NO" sz="2300" dirty="0" err="1"/>
              <a:t>annerledeshet</a:t>
            </a:r>
            <a:r>
              <a:rPr lang="nb-NO" sz="2300" dirty="0"/>
              <a:t> på en ny måte . </a:t>
            </a:r>
          </a:p>
          <a:p>
            <a:pPr marL="0" indent="0">
              <a:lnSpc>
                <a:spcPct val="150000"/>
              </a:lnSpc>
              <a:spcBef>
                <a:spcPct val="50000"/>
              </a:spcBef>
              <a:buNone/>
            </a:pPr>
            <a:r>
              <a:rPr lang="nb-NO" sz="2600" dirty="0"/>
              <a:t>Viktig at barnet får lov til å reagere og protestere</a:t>
            </a:r>
          </a:p>
          <a:p>
            <a:pPr lvl="2" indent="-342900">
              <a:spcBef>
                <a:spcPct val="50000"/>
              </a:spcBef>
            </a:pPr>
            <a:r>
              <a:rPr lang="nb-NO" sz="2600" dirty="0"/>
              <a:t>Kan være vanskelige for oss voksne å romme, </a:t>
            </a:r>
          </a:p>
          <a:p>
            <a:pPr lvl="2" indent="-342900">
              <a:spcBef>
                <a:spcPct val="50000"/>
              </a:spcBef>
            </a:pPr>
            <a:r>
              <a:rPr lang="nb-NO" sz="2600" dirty="0"/>
              <a:t>Lyst til å trøste - for fort - og kanskje bagatellisere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600" dirty="0"/>
              <a:t>Flere runder  -&gt; stadig dypere forståelse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600" dirty="0"/>
              <a:t>Hvorfor ta dette opp nå?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300" dirty="0"/>
              <a:t>Godt å vite om, så man kan være oppmerksom hvis dere merker det hos barna deres. Ikke noe «feil» men bruk for ekstra støtte i en periode (brukerforening sommertreff, likemenn, rehabiliteringsopphold?)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000" dirty="0"/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7A8F5BC5-2EA2-49F6-AB22-D11BE51AC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6701" y="7235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7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13</a:t>
            </a:fld>
            <a:endParaRPr lang="nb-NO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11424" y="286748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dirty="0"/>
              <a:t>Følelser, reaksjoner - utfordrende balansegang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1424" y="1549129"/>
            <a:ext cx="10623079" cy="51782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sz="2300" dirty="0"/>
              <a:t>Vi opplever alle (barn og voksne) vonde og vanskelige ting - Det er en del av livet.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sz="2300" dirty="0"/>
              <a:t>Ikke bagatellisere, og noen ganger </a:t>
            </a:r>
            <a:r>
              <a:rPr lang="nb-NO" sz="2300" i="1" dirty="0"/>
              <a:t>må </a:t>
            </a:r>
            <a:r>
              <a:rPr lang="nb-NO" sz="2300" dirty="0"/>
              <a:t>foreldre ta tak i ting som er </a:t>
            </a:r>
            <a:r>
              <a:rPr lang="nb-NO" sz="2300" i="1" dirty="0"/>
              <a:t>for</a:t>
            </a:r>
            <a:r>
              <a:rPr lang="nb-NO" sz="2300" dirty="0"/>
              <a:t> vonde for barna – men ofte vent litt – utforsk – og hør om barnas løsningsforslag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sz="2300" dirty="0"/>
              <a:t>Viktig at barna opplever at foreldre har tiltro til at de kan takle en del - med støtte!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sz="2300" dirty="0"/>
              <a:t>Hjelpe barnet med å finne strategier/svar til å håndtere utfordringer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nb-NO" sz="23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sz="2300" dirty="0"/>
              <a:t>Voksne må skjerme barnet (noe) for egne reaksjoner på ubehagelig hendelser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sz="2300" dirty="0"/>
              <a:t>Ser barna at vi reagerer for sterkt på det de forteller, kan det bety at de kanskje ikke tør å fortelle om vanskelige ting en annen gang – barn skåner ofte foreldre</a:t>
            </a:r>
          </a:p>
          <a:p>
            <a:pPr marL="0" indent="0">
              <a:spcBef>
                <a:spcPct val="50000"/>
              </a:spcBef>
              <a:buNone/>
            </a:pPr>
            <a:endParaRPr lang="nb-NO" dirty="0"/>
          </a:p>
          <a:p>
            <a:endParaRPr lang="nb-NO" dirty="0"/>
          </a:p>
          <a:p>
            <a:pPr marL="774900" lvl="1" indent="-342900">
              <a:spcBef>
                <a:spcPct val="50000"/>
              </a:spcBef>
            </a:pPr>
            <a:endParaRPr lang="nb-NO" dirty="0"/>
          </a:p>
        </p:txBody>
      </p:sp>
      <p:pic>
        <p:nvPicPr>
          <p:cNvPr id="4" name="Innspilt lyd">
            <a:hlinkClick r:id="" action="ppaction://media"/>
            <a:extLst>
              <a:ext uri="{FF2B5EF4-FFF2-40B4-BE49-F238E27FC236}">
                <a16:creationId xmlns:a16="http://schemas.microsoft.com/office/drawing/2014/main" id="{B473BDBF-2604-413A-943E-85F30B8B4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119" y="7147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8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14</a:t>
            </a:fld>
            <a:endParaRPr lang="nb-NO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11424" y="358304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dirty="0"/>
              <a:t>Skolestart – gruer de seg litt?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1424" y="1755304"/>
            <a:ext cx="10727267" cy="52565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dirty="0"/>
              <a:t>De aller fleste  barn både </a:t>
            </a:r>
            <a:r>
              <a:rPr lang="nb-NO" b="1" dirty="0"/>
              <a:t>gleder</a:t>
            </a:r>
            <a:r>
              <a:rPr lang="nb-NO" dirty="0"/>
              <a:t> og </a:t>
            </a:r>
            <a:r>
              <a:rPr lang="nb-NO" b="1" dirty="0"/>
              <a:t>gruer </a:t>
            </a:r>
            <a:r>
              <a:rPr lang="nb-NO" dirty="0"/>
              <a:t>seg til å begynne på skolen </a:t>
            </a:r>
            <a:br>
              <a:rPr lang="nb-NO" dirty="0"/>
            </a:br>
            <a:r>
              <a:rPr lang="nb-NO" sz="2000" dirty="0"/>
              <a:t>(som vi andre gjør når vi skal begynne på noe nytt)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dirty="0"/>
              <a:t>La dem grue seg litt, vær litt med dem i at dette er spennende. Kanskje litt deilig ”</a:t>
            </a:r>
            <a:r>
              <a:rPr lang="nb-NO" dirty="0" err="1"/>
              <a:t>gruing</a:t>
            </a:r>
            <a:r>
              <a:rPr lang="nb-NO" dirty="0"/>
              <a:t>” også? </a:t>
            </a:r>
            <a:r>
              <a:rPr lang="nb-NO" sz="2000" dirty="0"/>
              <a:t>(som en berg-og-dalbane)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dirty="0"/>
              <a:t>Husk: De har ofte helt andre bekymringer enn dere har, og ofte veldig konkrete – som kanskje er mulig å finne løsninger på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dirty="0"/>
              <a:t>La dem få snakke om det, når det passer </a:t>
            </a:r>
            <a:r>
              <a:rPr lang="nb-NO" i="1" dirty="0"/>
              <a:t>dem</a:t>
            </a:r>
            <a:r>
              <a:rPr lang="nb-NO" dirty="0"/>
              <a:t> 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dirty="0"/>
              <a:t>Vær forberedt på at barn hurtig skifter tema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dirty="0"/>
              <a:t>Vender kanskje tilbake til det senere</a:t>
            </a:r>
          </a:p>
          <a:p>
            <a:pPr marL="0" indent="0">
              <a:buNone/>
            </a:pPr>
            <a:endParaRPr lang="nb-NO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nb-NO" dirty="0"/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CEC66177-A692-4150-8718-CA2520D97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439" y="723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15</a:t>
            </a:fld>
            <a:endParaRPr lang="nb-NO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11424" y="396469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dirty="0"/>
              <a:t>Til slutt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1424" y="1749425"/>
            <a:ext cx="10727267" cy="44624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dirty="0"/>
              <a:t>Skolestart er spennende - både for dere foreldre - og ikke minst for barna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dirty="0"/>
              <a:t>Det er en helt ny fase i barnas liv, og i dere foreldrenes liv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dirty="0"/>
              <a:t>Nå gjelder det å takle det som er utfordrende best mulig og å nyte alt det positive!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4" y="3966207"/>
            <a:ext cx="2235277" cy="2158819"/>
          </a:xfrm>
          <a:prstGeom prst="rect">
            <a:avLst/>
          </a:prstGeom>
        </p:spPr>
      </p:pic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85589E33-F9DC-4CBD-80DE-53B5BB015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2291" y="65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0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16</a:t>
            </a:fld>
            <a:endParaRPr lang="nb-NO"/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719667" y="412750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 dirty="0"/>
              <a:t>Spørsmål til inspirasjon i gruppesamtalene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927463" y="1782308"/>
            <a:ext cx="10763794" cy="43441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AutoNum type="arabicPeriod"/>
            </a:pPr>
            <a:endParaRPr lang="nb-NO" altLang="nb-NO" dirty="0"/>
          </a:p>
          <a:p>
            <a:pPr marL="457200" indent="-457200">
              <a:buFontTx/>
              <a:buAutoNum type="arabicPeriod"/>
            </a:pPr>
            <a:r>
              <a:rPr lang="nb-NO" altLang="nb-NO" dirty="0"/>
              <a:t>Hva er ditt barns styrker og utfordringer?</a:t>
            </a:r>
          </a:p>
          <a:p>
            <a:pPr marL="457200" indent="-457200">
              <a:buFontTx/>
              <a:buAutoNum type="arabicPeriod"/>
            </a:pPr>
            <a:endParaRPr lang="nb-NO" altLang="nb-NO" dirty="0"/>
          </a:p>
          <a:p>
            <a:pPr marL="457200" indent="-457200">
              <a:buFontTx/>
              <a:buAutoNum type="arabicPeriod"/>
            </a:pPr>
            <a:r>
              <a:rPr lang="nb-NO" altLang="nb-NO" dirty="0"/>
              <a:t>Hva tenker du om at ditt barn skal begynne på skolen?</a:t>
            </a:r>
            <a:br>
              <a:rPr lang="nb-NO" altLang="nb-NO" dirty="0"/>
            </a:br>
            <a:endParaRPr lang="nb-NO" altLang="nb-NO" dirty="0"/>
          </a:p>
          <a:p>
            <a:pPr marL="457200" indent="-457200">
              <a:buFontTx/>
              <a:buAutoNum type="arabicPeriod"/>
            </a:pPr>
            <a:r>
              <a:rPr lang="nb-NO" altLang="nb-NO" dirty="0"/>
              <a:t>Hva tror du kunne hjelpe deg som forelder i forhold til å få best mulig skolestart?</a:t>
            </a:r>
          </a:p>
          <a:p>
            <a:pPr marL="457200" indent="-457200">
              <a:buFontTx/>
              <a:buAutoNum type="arabicPeriod"/>
            </a:pPr>
            <a:endParaRPr lang="nb-NO" altLang="nb-NO" dirty="0"/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Hva tror du at barnet ditt tenker om å skulle begynne på skolen? </a:t>
            </a:r>
          </a:p>
          <a:p>
            <a:pPr marL="889200" lvl="1" indent="-457200"/>
            <a:r>
              <a:rPr lang="nb-NO" sz="2400" dirty="0"/>
              <a:t>Hva gleder han/hun seg til?</a:t>
            </a:r>
          </a:p>
          <a:p>
            <a:pPr marL="889200" lvl="1" indent="-457200"/>
            <a:r>
              <a:rPr lang="nb-NO" sz="2400" dirty="0"/>
              <a:t>Hva gruer han/hun seg til?</a:t>
            </a:r>
          </a:p>
          <a:p>
            <a:pPr marL="0" indent="0">
              <a:buFont typeface="Arial"/>
              <a:buNone/>
            </a:pPr>
            <a:r>
              <a:rPr lang="nb-NO" altLang="nb-NO" sz="1500" dirty="0"/>
              <a:t>														                                                 Anne-Mette Bredahl 2021 </a:t>
            </a:r>
          </a:p>
          <a:p>
            <a:pPr marL="457200" indent="-457200"/>
            <a:endParaRPr lang="nb-NO" altLang="nb-NO" sz="2000" dirty="0"/>
          </a:p>
          <a:p>
            <a:pPr marL="457200" indent="-457200"/>
            <a:endParaRPr lang="nb-NO" altLang="nb-NO" sz="2000" dirty="0"/>
          </a:p>
          <a:p>
            <a:pPr marL="457200" indent="-457200"/>
            <a:endParaRPr lang="nb-NO" altLang="nb-NO" sz="2000" dirty="0"/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77297732-7AD8-4E86-A344-40D6EEAC5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7835" y="731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6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1/11</a:t>
            </a: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901700" y="404813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altLang="nb-NO" dirty="0"/>
              <a:t>Å bli - og å være - forelder...</a:t>
            </a:r>
          </a:p>
        </p:txBody>
      </p:sp>
      <p:sp>
        <p:nvSpPr>
          <p:cNvPr id="10" name="Plassholder for innhold 2"/>
          <p:cNvSpPr txBox="1">
            <a:spLocks/>
          </p:cNvSpPr>
          <p:nvPr/>
        </p:nvSpPr>
        <p:spPr>
          <a:xfrm>
            <a:off x="901700" y="1714270"/>
            <a:ext cx="10727267" cy="44252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Fylt av kontraster</a:t>
            </a:r>
            <a:br>
              <a:rPr lang="nb-NO" dirty="0"/>
            </a:br>
            <a:endParaRPr lang="nb-NO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Mange opplever det som noe av det:</a:t>
            </a:r>
          </a:p>
          <a:p>
            <a:pPr marL="723900" lvl="1" indent="-342900">
              <a:buFont typeface="Courier New" panose="02070309020205020404" pitchFamily="49" charset="0"/>
              <a:buChar char="o"/>
              <a:defRPr/>
            </a:pPr>
            <a:r>
              <a:rPr lang="nb-NO" sz="2400" dirty="0"/>
              <a:t>flotteste og mest meningsfulle! </a:t>
            </a:r>
          </a:p>
          <a:p>
            <a:pPr marL="723900" lvl="1" indent="-342900">
              <a:buFont typeface="Courier New" panose="02070309020205020404" pitchFamily="49" charset="0"/>
              <a:buChar char="o"/>
              <a:defRPr/>
            </a:pPr>
            <a:r>
              <a:rPr lang="nb-NO" sz="2400" i="1" dirty="0"/>
              <a:t>og</a:t>
            </a:r>
            <a:r>
              <a:rPr lang="nb-NO" sz="2400" dirty="0"/>
              <a:t> det mest utfordrende</a:t>
            </a:r>
          </a:p>
          <a:p>
            <a:pPr>
              <a:defRPr/>
            </a:pPr>
            <a:endParaRPr lang="nb-NO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Kjærlighet og glede </a:t>
            </a:r>
            <a:r>
              <a:rPr lang="nb-NO" sz="2000" dirty="0"/>
              <a:t>(dette nye lille vesenet...)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Frustrasjon og sinne </a:t>
            </a:r>
            <a:r>
              <a:rPr lang="nb-NO" sz="2000" dirty="0"/>
              <a:t>(når de </a:t>
            </a:r>
            <a:r>
              <a:rPr lang="nb-NO" sz="2000" dirty="0" err="1"/>
              <a:t>kkevil</a:t>
            </a:r>
            <a:r>
              <a:rPr lang="nb-NO" sz="2000" dirty="0"/>
              <a:t> : spise, ha parkdress på, sove +++)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Omsorg - og bekymring  </a:t>
            </a:r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B88598BF-5453-450F-BA08-CF4BABD0F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3491" y="7184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2/11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848353" y="574946"/>
            <a:ext cx="11328400" cy="115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altLang="nb-NO" sz="3200" dirty="0"/>
              <a:t>Å få et barn som har </a:t>
            </a:r>
            <a:br>
              <a:rPr lang="nb-NO" altLang="nb-NO" sz="3200" dirty="0"/>
            </a:br>
            <a:r>
              <a:rPr lang="nb-NO" altLang="nb-NO" sz="3200" dirty="0"/>
              <a:t>en sjelden diagnose / funksjonshemming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848353" y="1798909"/>
            <a:ext cx="11328400" cy="43926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endParaRPr lang="nb-NO" altLang="nb-NO" dirty="0"/>
          </a:p>
          <a:p>
            <a:pPr>
              <a:buFontTx/>
              <a:buChar char="•"/>
            </a:pPr>
            <a:r>
              <a:rPr lang="nb-NO" altLang="nb-NO" dirty="0"/>
              <a:t>Flere utfordringer i tillegg til alle de ”vanlige” utfordringene</a:t>
            </a:r>
          </a:p>
          <a:p>
            <a:pPr>
              <a:buFontTx/>
              <a:buChar char="•"/>
            </a:pPr>
            <a:endParaRPr lang="nb-NO" altLang="nb-NO" dirty="0"/>
          </a:p>
          <a:p>
            <a:pPr>
              <a:buFontTx/>
              <a:buChar char="•"/>
            </a:pPr>
            <a:r>
              <a:rPr lang="nb-NO" altLang="nb-NO" dirty="0"/>
              <a:t>For en del foreldre: </a:t>
            </a:r>
          </a:p>
          <a:p>
            <a:pPr marL="723900" lvl="1" indent="-342900">
              <a:buFont typeface="Courier New" pitchFamily="49" charset="0"/>
              <a:buChar char="o"/>
            </a:pPr>
            <a:r>
              <a:rPr lang="nb-NO" altLang="nb-NO" sz="2400" dirty="0"/>
              <a:t>Må lære seg noe man ikke hadde regnet med å måtte kunne</a:t>
            </a:r>
          </a:p>
          <a:p>
            <a:pPr marL="723900" lvl="1" indent="-342900">
              <a:buFont typeface="Courier New" pitchFamily="49" charset="0"/>
              <a:buChar char="o"/>
            </a:pPr>
            <a:r>
              <a:rPr lang="nb-NO" altLang="nb-NO" sz="2400" dirty="0"/>
              <a:t>Følelser bearbeides – men ulikt</a:t>
            </a:r>
          </a:p>
          <a:p>
            <a:pPr marL="723900" lvl="1" indent="-342900">
              <a:buFont typeface="Courier New" pitchFamily="49" charset="0"/>
              <a:buChar char="o"/>
            </a:pPr>
            <a:endParaRPr lang="nb-NO" altLang="nb-NO" dirty="0"/>
          </a:p>
          <a:p>
            <a:pPr>
              <a:buFontTx/>
              <a:buChar char="•"/>
            </a:pPr>
            <a:r>
              <a:rPr lang="nb-NO" altLang="nb-NO" dirty="0"/>
              <a:t>Ekstra utfordring/bekymring i forbindelse med overganger (f.eks. barnehage, </a:t>
            </a:r>
          </a:p>
          <a:p>
            <a:pPr marL="0" indent="0">
              <a:buNone/>
            </a:pPr>
            <a:r>
              <a:rPr lang="nb-NO" altLang="nb-NO" dirty="0"/>
              <a:t>     begynne på skole, ungdomsskole)</a:t>
            </a:r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97E3188E-D644-40A9-B0A0-EE3B2BD6A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3647" y="6756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3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4/11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901700" y="333375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altLang="nb-NO" dirty="0"/>
              <a:t>Ting endrer seg og går seg til etter hvert... </a:t>
            </a:r>
          </a:p>
        </p:txBody>
      </p:sp>
      <p:sp>
        <p:nvSpPr>
          <p:cNvPr id="9" name="Plassholder for innhold 2"/>
          <p:cNvSpPr txBox="1">
            <a:spLocks/>
          </p:cNvSpPr>
          <p:nvPr/>
        </p:nvSpPr>
        <p:spPr>
          <a:xfrm>
            <a:off x="901700" y="1679532"/>
            <a:ext cx="10727267" cy="26400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Fra nyfødt – baby – småbarn – barnehagebarn – nå nesten skolebarn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Lære barnet å kjenne – man finner sin form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nb-NO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Barnet endrer og utvikler seg</a:t>
            </a:r>
          </a:p>
          <a:p>
            <a:pPr marL="723900" lvl="1" indent="-342900">
              <a:buFont typeface="Courier New" panose="02070309020205020404" pitchFamily="49" charset="0"/>
              <a:buChar char="o"/>
              <a:defRPr/>
            </a:pPr>
            <a:r>
              <a:rPr lang="nb-NO" sz="2400" dirty="0"/>
              <a:t>Det gjør utfordringene også! </a:t>
            </a:r>
            <a:br>
              <a:rPr lang="nb-NO" sz="2400" dirty="0"/>
            </a:br>
            <a:r>
              <a:rPr lang="nb-NO" sz="2400" dirty="0"/>
              <a:t>(fra bleieskift til søskenkrangel...) </a:t>
            </a:r>
          </a:p>
          <a:p>
            <a:pPr marL="723900" lvl="1" indent="-342900">
              <a:buFont typeface="Courier New" panose="02070309020205020404" pitchFamily="49" charset="0"/>
              <a:buChar char="o"/>
              <a:defRPr/>
            </a:pPr>
            <a:endParaRPr lang="nb-NO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dirty="0"/>
              <a:t>Og «plutselig» skal barnet begynne </a:t>
            </a:r>
            <a:r>
              <a:rPr lang="nb-NO" b="1" dirty="0"/>
              <a:t>på skolen</a:t>
            </a:r>
          </a:p>
          <a:p>
            <a:pPr marL="723900" lvl="1" indent="-342900">
              <a:buFont typeface="Courier New" panose="02070309020205020404" pitchFamily="49" charset="0"/>
              <a:buChar char="o"/>
              <a:defRPr/>
            </a:pPr>
            <a:r>
              <a:rPr lang="nb-NO" sz="2400" dirty="0"/>
              <a:t>En forandring for alle</a:t>
            </a:r>
            <a:endParaRPr lang="nb-NO" dirty="0"/>
          </a:p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pic>
        <p:nvPicPr>
          <p:cNvPr id="10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517" y="3383417"/>
            <a:ext cx="49911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Sylinder 5"/>
          <p:cNvSpPr txBox="1">
            <a:spLocks noChangeArrowheads="1"/>
          </p:cNvSpPr>
          <p:nvPr/>
        </p:nvSpPr>
        <p:spPr bwMode="auto">
          <a:xfrm>
            <a:off x="9072332" y="3485017"/>
            <a:ext cx="5757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nb-NO" altLang="nb-NO" sz="600" b="1"/>
              <a:t>Jeg gleder meg til skolen!</a:t>
            </a:r>
          </a:p>
        </p:txBody>
      </p:sp>
      <p:sp>
        <p:nvSpPr>
          <p:cNvPr id="12" name="TekstSylinder 6"/>
          <p:cNvSpPr txBox="1">
            <a:spLocks noChangeArrowheads="1"/>
          </p:cNvSpPr>
          <p:nvPr/>
        </p:nvSpPr>
        <p:spPr bwMode="auto">
          <a:xfrm>
            <a:off x="7440383" y="3499304"/>
            <a:ext cx="115146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nb-NO" altLang="nb-NO" sz="600" b="1"/>
              <a:t>Jeg håper  det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nb-NO" altLang="nb-NO" sz="600" b="1"/>
              <a:t>går bra.</a:t>
            </a:r>
          </a:p>
        </p:txBody>
      </p:sp>
      <p:sp>
        <p:nvSpPr>
          <p:cNvPr id="13" name="TekstSylinder 7"/>
          <p:cNvSpPr txBox="1">
            <a:spLocks noChangeArrowheads="1"/>
          </p:cNvSpPr>
          <p:nvPr/>
        </p:nvSpPr>
        <p:spPr bwMode="auto">
          <a:xfrm>
            <a:off x="10609032" y="3467554"/>
            <a:ext cx="86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nb-NO" altLang="nb-NO" sz="600" b="1" dirty="0"/>
              <a:t>Jeg håper han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nb-NO" altLang="nb-NO" sz="600" b="1" dirty="0"/>
              <a:t>Ikke blir mobbet</a:t>
            </a:r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C51C9D90-E435-4552-A5AF-F1424CD76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0883" y="6981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5/11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824171" y="261120"/>
            <a:ext cx="10814051" cy="1439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altLang="nb-NO" dirty="0"/>
              <a:t>Noen av dere har tidligere prøvd å ha en skolestarter...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906634" y="1640566"/>
            <a:ext cx="10718525" cy="372826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nb-NO" sz="2600" dirty="0"/>
              <a:t>Men aldri med dette barnet 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nb-NO" sz="2600" dirty="0"/>
              <a:t>Barn har forskjellige personligheter (noen er tøffe, andre mer forsiktige)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nb-NO" sz="2600" dirty="0"/>
              <a:t>Noen barn er veldig klar for skole (kjeder seg </a:t>
            </a:r>
            <a:r>
              <a:rPr lang="nb-NO" sz="2600" dirty="0" err="1"/>
              <a:t>kansjke</a:t>
            </a:r>
            <a:r>
              <a:rPr lang="nb-NO" sz="2600" dirty="0"/>
              <a:t> litt i barnehagen?) </a:t>
            </a: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nb-NO" sz="2600" dirty="0"/>
              <a:t>      – andre fortsatt «leke-barn»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nb-NO" sz="2600" dirty="0"/>
              <a:t>Skolestart - nytt hver gang - ikke minst når barnet har «noe ekstra» (en sjelden diagnose)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nb-NO" sz="2600" dirty="0"/>
              <a:t>Årsaken til at dere er på kurs her nå er at barna deres har «noe ekstra»</a:t>
            </a:r>
          </a:p>
          <a:p>
            <a:pPr>
              <a:lnSpc>
                <a:spcPct val="130000"/>
              </a:lnSpc>
              <a:defRPr/>
            </a:pPr>
            <a:endParaRPr lang="nb-NO" dirty="0"/>
          </a:p>
          <a:p>
            <a:pPr>
              <a:lnSpc>
                <a:spcPct val="130000"/>
              </a:lnSpc>
              <a:defRPr/>
            </a:pPr>
            <a:endParaRPr lang="nb-NO" dirty="0"/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5AFBDA40-B9B3-43F9-9BAC-2484DB20B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5510" y="6266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6/11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914763" y="357280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altLang="nb-NO" dirty="0"/>
              <a:t>Foreldrerollen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914763" y="1697177"/>
            <a:ext cx="10727267" cy="41288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dirty="0"/>
              <a:t>Som forelder har mange ønsker og håp om å kunne støtte barnet i å bli: </a:t>
            </a:r>
          </a:p>
          <a:p>
            <a:pPr marL="723900" lvl="1" indent="-342900">
              <a:buFont typeface="Courier New" panose="02070309020205020404" pitchFamily="49" charset="0"/>
              <a:buChar char="o"/>
              <a:defRPr/>
            </a:pPr>
            <a:r>
              <a:rPr lang="nb-NO" altLang="nb-NO" sz="2400" dirty="0"/>
              <a:t>trygg, veloppdragen, fornøyde, snille, nysgjerrige, flinke, robuste barn </a:t>
            </a:r>
            <a:br>
              <a:rPr lang="nb-NO" altLang="nb-NO" sz="2400" dirty="0"/>
            </a:br>
            <a:r>
              <a:rPr lang="nb-NO" altLang="nb-NO" sz="2400" dirty="0"/>
              <a:t>– litt uoverkommelig til tider kanskje?</a:t>
            </a:r>
            <a:br>
              <a:rPr lang="nb-NO" altLang="nb-NO" sz="2400" dirty="0"/>
            </a:br>
            <a:endParaRPr lang="nb-NO" altLang="nb-NO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dirty="0"/>
              <a:t>Stadig nye krav til foreldrerollen:</a:t>
            </a:r>
          </a:p>
          <a:p>
            <a:pPr marL="723900" lvl="1" indent="-342900">
              <a:buFont typeface="Courier New" panose="02070309020205020404" pitchFamily="49" charset="0"/>
              <a:buChar char="o"/>
              <a:defRPr/>
            </a:pPr>
            <a:r>
              <a:rPr lang="nb-NO" altLang="nb-NO" sz="2400" b="1" dirty="0"/>
              <a:t>Først</a:t>
            </a:r>
            <a:r>
              <a:rPr lang="nb-NO" altLang="nb-NO" sz="2400" dirty="0"/>
              <a:t>: Venne seg til at det er et nytt barn som skal ha sin plass i familien</a:t>
            </a:r>
          </a:p>
          <a:p>
            <a:pPr marL="723900" lvl="1" indent="-342900">
              <a:buFont typeface="Courier New" panose="02070309020205020404" pitchFamily="49" charset="0"/>
              <a:buChar char="o"/>
              <a:defRPr/>
            </a:pPr>
            <a:r>
              <a:rPr lang="nb-NO" altLang="nb-NO" sz="2400" b="1" dirty="0"/>
              <a:t>Så</a:t>
            </a:r>
            <a:r>
              <a:rPr lang="nb-NO" altLang="nb-NO" sz="2400" dirty="0"/>
              <a:t>: Forholde seg til barnehage og et barnehagebarn</a:t>
            </a:r>
          </a:p>
          <a:p>
            <a:pPr marL="723900" lvl="1" indent="-342900">
              <a:buFont typeface="Courier New" panose="02070309020205020404" pitchFamily="49" charset="0"/>
              <a:buChar char="o"/>
              <a:defRPr/>
            </a:pPr>
            <a:r>
              <a:rPr lang="nb-NO" altLang="nb-NO" sz="2400" b="1" dirty="0"/>
              <a:t>Nå</a:t>
            </a:r>
            <a:r>
              <a:rPr lang="nb-NO" altLang="nb-NO" sz="2400" dirty="0"/>
              <a:t>: Skolen og å ha et skolebarn</a:t>
            </a:r>
          </a:p>
          <a:p>
            <a:pPr>
              <a:defRPr/>
            </a:pPr>
            <a:endParaRPr lang="nb-NO" altLang="nb-NO" dirty="0"/>
          </a:p>
          <a:p>
            <a:pPr>
              <a:defRPr/>
            </a:pPr>
            <a:endParaRPr lang="nb-NO" altLang="nb-NO" dirty="0"/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D0E88E0A-98EC-4B88-9C8E-A51964C2A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7414" y="7224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7</a:t>
            </a:fld>
            <a:r>
              <a:rPr lang="nb-NO" dirty="0"/>
              <a:t>/11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914763" y="366440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altLang="nb-NO" dirty="0"/>
              <a:t>Å ha en skolestarter – en ny rolle?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914763" y="1749425"/>
            <a:ext cx="10475384" cy="43770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dirty="0"/>
              <a:t>Det betyr nye mennesker å forholde seg til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dirty="0"/>
              <a:t>Ny runde der barnets diagnose/utfordringer kommer i fokus om av nye/flere mennesker (lærere, andre foreldre, helsesøster, SFO?)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dirty="0"/>
              <a:t>Kan være slitsomt – men ofte viktig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nb-NO" altLang="nb-NO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altLang="nb-NO" dirty="0"/>
              <a:t>Bekymring for mobbing, utestenging, erting. 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nb-NO" altLang="nb-NO" sz="2400" dirty="0"/>
              <a:t>Hva kan vi som foreldre gjøre for at forebygge eller hjelpe? 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nb-NO" altLang="nb-NO" sz="2400" dirty="0" err="1"/>
              <a:t>Nettresurs</a:t>
            </a:r>
            <a:r>
              <a:rPr lang="nb-NO" altLang="nb-NO" sz="2400" dirty="0"/>
              <a:t>: </a:t>
            </a:r>
            <a:r>
              <a:rPr lang="nb-NO" altLang="nb-NO" sz="2400" dirty="0">
                <a:hlinkClick r:id="rId4"/>
              </a:rPr>
              <a:t>https://www.udir.no/laring-og-trivsel/mobbing/guide-til-skoleforeldre-med-barn-som-ikke-har-det-bra-pa-skolen/</a:t>
            </a:r>
            <a:endParaRPr lang="nb-NO" altLang="nb-NO" sz="2400" dirty="0"/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nb-NO" altLang="nb-NO" sz="2400" dirty="0"/>
              <a:t>Dele tanker og bekymringer med en annen voksen - </a:t>
            </a:r>
            <a:r>
              <a:rPr lang="nb-NO" altLang="nb-NO" sz="2400" u="sng" dirty="0"/>
              <a:t>ikke</a:t>
            </a:r>
            <a:r>
              <a:rPr lang="nb-NO" altLang="nb-NO" sz="2400" dirty="0"/>
              <a:t> med barna</a:t>
            </a:r>
          </a:p>
          <a:p>
            <a:pPr>
              <a:defRPr/>
            </a:pPr>
            <a:endParaRPr lang="nb-NO" altLang="nb-NO" dirty="0"/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B569DA83-A35A-4A58-8C0F-650BF7F4F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5630" y="731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5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8</a:t>
            </a:fld>
            <a:r>
              <a:rPr lang="nb-NO" dirty="0"/>
              <a:t>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altLang="nb-NO" dirty="0"/>
              <a:t/>
            </a:r>
            <a:br>
              <a:rPr lang="nb-NO" altLang="nb-NO" dirty="0"/>
            </a:br>
            <a:endParaRPr lang="nb-NO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14400" y="387987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dirty="0"/>
              <a:t>Mobbing og barn med fysisk funksjonshemming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27463" y="1793210"/>
            <a:ext cx="10972800" cy="43509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9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dirty="0"/>
              <a:t>Barn med sjeldne diagnoser:</a:t>
            </a:r>
          </a:p>
          <a:p>
            <a:pPr marL="774900" lvl="1" indent="-342900">
              <a:lnSpc>
                <a:spcPct val="79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nb-NO" sz="2400" dirty="0"/>
              <a:t>Ikke overhyppighet av alvorlig psykiske problemer</a:t>
            </a:r>
          </a:p>
          <a:p>
            <a:pPr marL="774900" lvl="1" indent="-342900">
              <a:lnSpc>
                <a:spcPct val="79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nb-NO" sz="2400" dirty="0"/>
              <a:t>Ikke mobbet </a:t>
            </a:r>
            <a:r>
              <a:rPr lang="nb-NO" sz="2400" i="1" dirty="0"/>
              <a:t>mer</a:t>
            </a:r>
            <a:r>
              <a:rPr lang="nb-NO" sz="2400" dirty="0"/>
              <a:t> enn andre</a:t>
            </a:r>
          </a:p>
          <a:p>
            <a:pPr>
              <a:lnSpc>
                <a:spcPct val="79000"/>
              </a:lnSpc>
              <a:spcBef>
                <a:spcPct val="50000"/>
              </a:spcBef>
            </a:pPr>
            <a:endParaRPr lang="nb-NO" dirty="0"/>
          </a:p>
          <a:p>
            <a:pPr>
              <a:lnSpc>
                <a:spcPct val="79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b-NO" dirty="0"/>
              <a:t>Barn er forskjellige – uansett diagnose: </a:t>
            </a:r>
          </a:p>
          <a:p>
            <a:pPr marL="774900" lvl="1" indent="-342900">
              <a:lnSpc>
                <a:spcPct val="79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nb-NO" sz="2400" dirty="0"/>
              <a:t>Ikke dårligere livskvalitet – oftest like god som andres</a:t>
            </a:r>
          </a:p>
          <a:p>
            <a:pPr marL="774900" lvl="1" indent="-342900">
              <a:lnSpc>
                <a:spcPct val="79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nb-NO" sz="2400" dirty="0"/>
              <a:t>Kan få det vanskelig på noen områder </a:t>
            </a:r>
          </a:p>
          <a:p>
            <a:pPr marL="774900" lvl="1" indent="-342900">
              <a:lnSpc>
                <a:spcPct val="79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nb-NO" sz="2400" dirty="0"/>
              <a:t>Kan få det vanskeligere i noen perioder i livet</a:t>
            </a:r>
          </a:p>
          <a:p>
            <a:pPr marL="774900" lvl="1" indent="-342900">
              <a:lnSpc>
                <a:spcPct val="79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nb-NO" sz="2400" dirty="0"/>
              <a:t>Livskvalitet overraskende lite sammenheng med av grad av funksjonshemming</a:t>
            </a:r>
          </a:p>
          <a:p>
            <a:pPr marL="774900" lvl="1" indent="-342900">
              <a:lnSpc>
                <a:spcPct val="79000"/>
              </a:lnSpc>
              <a:spcBef>
                <a:spcPct val="50000"/>
              </a:spcBef>
              <a:buFont typeface="Courier New" panose="02070309020205020404" pitchFamily="49" charset="0"/>
              <a:buChar char="o"/>
            </a:pPr>
            <a:endParaRPr lang="nb-NO" sz="2400" dirty="0"/>
          </a:p>
        </p:txBody>
      </p:sp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2E4FFD98-B906-4D5E-8FAB-7B3B48D69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0968" y="7138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9</a:t>
            </a:fld>
            <a:r>
              <a:rPr lang="nb-NO" dirty="0"/>
              <a:t>/11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924487" y="381880"/>
            <a:ext cx="10727267" cy="127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dirty="0"/>
              <a:t>For </a:t>
            </a:r>
            <a:r>
              <a:rPr lang="nb-NO" sz="3200" dirty="0"/>
              <a:t>BARNA er sannsynligvis opptatt av å: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924487" y="1720887"/>
            <a:ext cx="10727267" cy="44624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Begynne på skolen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Lære nye ting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Få lekser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Bli kjent med lærerne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Få seg nye venner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Bli en del av ”de stores” verden</a:t>
            </a:r>
          </a:p>
          <a:p>
            <a:pPr>
              <a:spcAft>
                <a:spcPts val="600"/>
              </a:spcAft>
            </a:pPr>
            <a:endParaRPr lang="nb-NO" dirty="0"/>
          </a:p>
          <a:p>
            <a:pPr>
              <a:spcAft>
                <a:spcPts val="600"/>
              </a:spcAft>
            </a:pPr>
            <a:r>
              <a:rPr lang="nb-NO" i="1" dirty="0"/>
              <a:t>Sannsynligvis er dere mye mer engstelige enn barna er</a:t>
            </a:r>
          </a:p>
          <a:p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773463"/>
            <a:ext cx="3168352" cy="3059979"/>
          </a:xfrm>
          <a:prstGeom prst="rect">
            <a:avLst/>
          </a:prstGeom>
        </p:spPr>
      </p:pic>
      <p:pic>
        <p:nvPicPr>
          <p:cNvPr id="2" name="Innspilt lyd">
            <a:hlinkClick r:id="" action="ppaction://media"/>
            <a:extLst>
              <a:ext uri="{FF2B5EF4-FFF2-40B4-BE49-F238E27FC236}">
                <a16:creationId xmlns:a16="http://schemas.microsoft.com/office/drawing/2014/main" id="{51F25B74-0292-49E8-8892-8049DD0C9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793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Props1.xml><?xml version="1.0" encoding="utf-8"?>
<ds:datastoreItem xmlns:ds="http://schemas.openxmlformats.org/officeDocument/2006/customXml" ds:itemID="{3466E989-96DB-44E6-B211-0826313A38F3}"/>
</file>

<file path=customXml/itemProps2.xml><?xml version="1.0" encoding="utf-8"?>
<ds:datastoreItem xmlns:ds="http://schemas.openxmlformats.org/officeDocument/2006/customXml" ds:itemID="{2BD83AC9-E1D4-44AE-B063-C94716237A88}"/>
</file>

<file path=customXml/itemProps3.xml><?xml version="1.0" encoding="utf-8"?>
<ds:datastoreItem xmlns:ds="http://schemas.openxmlformats.org/officeDocument/2006/customXml" ds:itemID="{2BCB52E8-9164-43E6-8A4A-76BC230929B3}"/>
</file>

<file path=docProps/app.xml><?xml version="1.0" encoding="utf-8"?>
<Properties xmlns="http://schemas.openxmlformats.org/officeDocument/2006/extended-properties" xmlns:vt="http://schemas.openxmlformats.org/officeDocument/2006/docPropsVTypes">
  <Template>NOR - NKSD - TRS</Template>
  <TotalTime>2434</TotalTime>
  <Words>1269</Words>
  <Application>Microsoft Office PowerPoint</Application>
  <PresentationFormat>Widescreen</PresentationFormat>
  <Paragraphs>160</Paragraphs>
  <Slides>16</Slides>
  <Notes>0</Notes>
  <HiddenSlides>0</HiddenSlides>
  <MMClips>16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 New</vt:lpstr>
      <vt:lpstr>ヒラギノ角ゴ Pro W3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Bendik Fjeldstad</dc:creator>
  <cp:keywords/>
  <cp:lastModifiedBy>Anne-Mette Bredahl</cp:lastModifiedBy>
  <cp:revision>65</cp:revision>
  <cp:lastPrinted>2017-01-23T09:26:18Z</cp:lastPrinted>
  <dcterms:created xsi:type="dcterms:W3CDTF">2020-05-29T12:41:57Z</dcterms:created>
  <dcterms:modified xsi:type="dcterms:W3CDTF">2021-01-22T09:14:00Z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